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6"/>
  </p:notesMasterIdLst>
  <p:sldIdLst>
    <p:sldId id="256" r:id="rId2"/>
    <p:sldId id="288" r:id="rId3"/>
    <p:sldId id="261" r:id="rId4"/>
    <p:sldId id="262" r:id="rId5"/>
    <p:sldId id="264" r:id="rId6"/>
    <p:sldId id="265" r:id="rId7"/>
    <p:sldId id="269" r:id="rId8"/>
    <p:sldId id="272" r:id="rId9"/>
    <p:sldId id="270" r:id="rId10"/>
    <p:sldId id="267" r:id="rId11"/>
    <p:sldId id="283" r:id="rId12"/>
    <p:sldId id="266" r:id="rId13"/>
    <p:sldId id="284" r:id="rId14"/>
    <p:sldId id="285" r:id="rId15"/>
    <p:sldId id="286" r:id="rId16"/>
    <p:sldId id="273" r:id="rId17"/>
    <p:sldId id="275" r:id="rId18"/>
    <p:sldId id="274" r:id="rId19"/>
    <p:sldId id="287" r:id="rId20"/>
    <p:sldId id="278" r:id="rId21"/>
    <p:sldId id="268" r:id="rId22"/>
    <p:sldId id="279" r:id="rId23"/>
    <p:sldId id="281"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033" autoAdjust="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F57D88-7608-45B0-A531-7711A57DA7B7}" type="datetimeFigureOut">
              <a:rPr lang="en-IE" smtClean="0"/>
              <a:t>08/09/2023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878558-4EE7-425D-8ABC-064645D01987}" type="slidenum">
              <a:rPr lang="en-IE" smtClean="0"/>
              <a:t>‹#›</a:t>
            </a:fld>
            <a:endParaRPr lang="en-IE"/>
          </a:p>
        </p:txBody>
      </p:sp>
    </p:spTree>
    <p:extLst>
      <p:ext uri="{BB962C8B-B14F-4D97-AF65-F5344CB8AC3E}">
        <p14:creationId xmlns:p14="http://schemas.microsoft.com/office/powerpoint/2010/main" val="21511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Acknowledgements – The authors would like to thank Glencore for permission to give this presentation, and thanks to the people who have worked on the project, their hard work and endeavours have brought us to the current level of understanding, in particular David Stewart, Graham Reid, Allan Huard, </a:t>
            </a:r>
          </a:p>
        </p:txBody>
      </p:sp>
      <p:sp>
        <p:nvSpPr>
          <p:cNvPr id="4" name="Slide Number Placeholder 3"/>
          <p:cNvSpPr>
            <a:spLocks noGrp="1"/>
          </p:cNvSpPr>
          <p:nvPr>
            <p:ph type="sldNum" sz="quarter" idx="5"/>
          </p:nvPr>
        </p:nvSpPr>
        <p:spPr/>
        <p:txBody>
          <a:bodyPr/>
          <a:lstStyle/>
          <a:p>
            <a:fld id="{C0878558-4EE7-425D-8ABC-064645D01987}" type="slidenum">
              <a:rPr lang="en-IE" smtClean="0"/>
              <a:t>1</a:t>
            </a:fld>
            <a:endParaRPr lang="en-IE"/>
          </a:p>
        </p:txBody>
      </p:sp>
    </p:spTree>
    <p:extLst>
      <p:ext uri="{BB962C8B-B14F-4D97-AF65-F5344CB8AC3E}">
        <p14:creationId xmlns:p14="http://schemas.microsoft.com/office/powerpoint/2010/main" val="3235115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7F8C1-5DF3-0AC4-1A55-0E3B015422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5F42AE2-9333-7D2D-1EA8-D2516837F2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3842465B-0727-4F6A-C582-11A48227EC78}"/>
              </a:ext>
            </a:extLst>
          </p:cNvPr>
          <p:cNvSpPr>
            <a:spLocks noGrp="1"/>
          </p:cNvSpPr>
          <p:nvPr>
            <p:ph type="dt" sz="half" idx="10"/>
          </p:nvPr>
        </p:nvSpPr>
        <p:spPr/>
        <p:txBody>
          <a:bodyPr/>
          <a:lstStyle/>
          <a:p>
            <a:fld id="{6D23E002-4DB9-40CF-8F1F-AD6F1CBA2EE0}" type="datetimeFigureOut">
              <a:rPr lang="en-IE" smtClean="0"/>
              <a:t>08/09/2023</a:t>
            </a:fld>
            <a:endParaRPr lang="en-IE"/>
          </a:p>
        </p:txBody>
      </p:sp>
      <p:sp>
        <p:nvSpPr>
          <p:cNvPr id="5" name="Footer Placeholder 4">
            <a:extLst>
              <a:ext uri="{FF2B5EF4-FFF2-40B4-BE49-F238E27FC236}">
                <a16:creationId xmlns:a16="http://schemas.microsoft.com/office/drawing/2014/main" id="{8EB33607-0B00-F20E-9526-2D04F2345EE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D59308B-17D2-A6A4-B504-63A85A9FD494}"/>
              </a:ext>
            </a:extLst>
          </p:cNvPr>
          <p:cNvSpPr>
            <a:spLocks noGrp="1"/>
          </p:cNvSpPr>
          <p:nvPr>
            <p:ph type="sldNum" sz="quarter" idx="12"/>
          </p:nvPr>
        </p:nvSpPr>
        <p:spPr/>
        <p:txBody>
          <a:bodyPr/>
          <a:lstStyle/>
          <a:p>
            <a:fld id="{470DC5CC-6882-471B-BC3B-B5F63ECEDD87}" type="slidenum">
              <a:rPr lang="en-IE" smtClean="0"/>
              <a:t>‹#›</a:t>
            </a:fld>
            <a:endParaRPr lang="en-IE"/>
          </a:p>
        </p:txBody>
      </p:sp>
    </p:spTree>
    <p:extLst>
      <p:ext uri="{BB962C8B-B14F-4D97-AF65-F5344CB8AC3E}">
        <p14:creationId xmlns:p14="http://schemas.microsoft.com/office/powerpoint/2010/main" val="4193056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78CD-E037-3186-DF29-71DF2DF653ED}"/>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9EDD6BAD-7896-57A3-4080-D7D486138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1B67E2E-B5E4-1FA5-BF62-E1F2F75D1E4E}"/>
              </a:ext>
            </a:extLst>
          </p:cNvPr>
          <p:cNvSpPr>
            <a:spLocks noGrp="1"/>
          </p:cNvSpPr>
          <p:nvPr>
            <p:ph type="dt" sz="half" idx="10"/>
          </p:nvPr>
        </p:nvSpPr>
        <p:spPr/>
        <p:txBody>
          <a:bodyPr/>
          <a:lstStyle/>
          <a:p>
            <a:fld id="{6D23E002-4DB9-40CF-8F1F-AD6F1CBA2EE0}" type="datetimeFigureOut">
              <a:rPr lang="en-IE" smtClean="0"/>
              <a:t>08/09/2023</a:t>
            </a:fld>
            <a:endParaRPr lang="en-IE"/>
          </a:p>
        </p:txBody>
      </p:sp>
      <p:sp>
        <p:nvSpPr>
          <p:cNvPr id="5" name="Footer Placeholder 4">
            <a:extLst>
              <a:ext uri="{FF2B5EF4-FFF2-40B4-BE49-F238E27FC236}">
                <a16:creationId xmlns:a16="http://schemas.microsoft.com/office/drawing/2014/main" id="{8C73F0C6-BE84-C893-0FF7-9174234538E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D7F1254-1ADD-6171-AC38-2A26C5E87581}"/>
              </a:ext>
            </a:extLst>
          </p:cNvPr>
          <p:cNvSpPr>
            <a:spLocks noGrp="1"/>
          </p:cNvSpPr>
          <p:nvPr>
            <p:ph type="sldNum" sz="quarter" idx="12"/>
          </p:nvPr>
        </p:nvSpPr>
        <p:spPr/>
        <p:txBody>
          <a:bodyPr/>
          <a:lstStyle/>
          <a:p>
            <a:fld id="{470DC5CC-6882-471B-BC3B-B5F63ECEDD87}" type="slidenum">
              <a:rPr lang="en-IE" smtClean="0"/>
              <a:t>‹#›</a:t>
            </a:fld>
            <a:endParaRPr lang="en-IE"/>
          </a:p>
        </p:txBody>
      </p:sp>
    </p:spTree>
    <p:extLst>
      <p:ext uri="{BB962C8B-B14F-4D97-AF65-F5344CB8AC3E}">
        <p14:creationId xmlns:p14="http://schemas.microsoft.com/office/powerpoint/2010/main" val="3229534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0688AC-8F58-3845-D538-C757A7244FC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D426D5C1-2926-CBE1-D2F4-2418AC3779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FB3F4EA-5EFD-DC73-AC82-25C3985C5131}"/>
              </a:ext>
            </a:extLst>
          </p:cNvPr>
          <p:cNvSpPr>
            <a:spLocks noGrp="1"/>
          </p:cNvSpPr>
          <p:nvPr>
            <p:ph type="dt" sz="half" idx="10"/>
          </p:nvPr>
        </p:nvSpPr>
        <p:spPr/>
        <p:txBody>
          <a:bodyPr/>
          <a:lstStyle/>
          <a:p>
            <a:fld id="{6D23E002-4DB9-40CF-8F1F-AD6F1CBA2EE0}" type="datetimeFigureOut">
              <a:rPr lang="en-IE" smtClean="0"/>
              <a:t>08/09/2023</a:t>
            </a:fld>
            <a:endParaRPr lang="en-IE"/>
          </a:p>
        </p:txBody>
      </p:sp>
      <p:sp>
        <p:nvSpPr>
          <p:cNvPr id="5" name="Footer Placeholder 4">
            <a:extLst>
              <a:ext uri="{FF2B5EF4-FFF2-40B4-BE49-F238E27FC236}">
                <a16:creationId xmlns:a16="http://schemas.microsoft.com/office/drawing/2014/main" id="{8DBDEB00-38D0-8662-DC27-8AE54CFB49C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6EAE8C8-8207-DE19-9B11-1C38936C4C14}"/>
              </a:ext>
            </a:extLst>
          </p:cNvPr>
          <p:cNvSpPr>
            <a:spLocks noGrp="1"/>
          </p:cNvSpPr>
          <p:nvPr>
            <p:ph type="sldNum" sz="quarter" idx="12"/>
          </p:nvPr>
        </p:nvSpPr>
        <p:spPr/>
        <p:txBody>
          <a:bodyPr/>
          <a:lstStyle/>
          <a:p>
            <a:fld id="{470DC5CC-6882-471B-BC3B-B5F63ECEDD87}" type="slidenum">
              <a:rPr lang="en-IE" smtClean="0"/>
              <a:t>‹#›</a:t>
            </a:fld>
            <a:endParaRPr lang="en-IE"/>
          </a:p>
        </p:txBody>
      </p:sp>
    </p:spTree>
    <p:extLst>
      <p:ext uri="{BB962C8B-B14F-4D97-AF65-F5344CB8AC3E}">
        <p14:creationId xmlns:p14="http://schemas.microsoft.com/office/powerpoint/2010/main" val="3232087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1F682-B399-E65E-30BA-A0132C53DDEC}"/>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42A3DD86-E488-AA7C-1B47-B91BAB5454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69A6300-5F56-DEA0-5313-75CF89245071}"/>
              </a:ext>
            </a:extLst>
          </p:cNvPr>
          <p:cNvSpPr>
            <a:spLocks noGrp="1"/>
          </p:cNvSpPr>
          <p:nvPr>
            <p:ph type="dt" sz="half" idx="10"/>
          </p:nvPr>
        </p:nvSpPr>
        <p:spPr/>
        <p:txBody>
          <a:bodyPr/>
          <a:lstStyle/>
          <a:p>
            <a:fld id="{6D23E002-4DB9-40CF-8F1F-AD6F1CBA2EE0}" type="datetimeFigureOut">
              <a:rPr lang="en-IE" smtClean="0"/>
              <a:t>08/09/2023</a:t>
            </a:fld>
            <a:endParaRPr lang="en-IE"/>
          </a:p>
        </p:txBody>
      </p:sp>
      <p:sp>
        <p:nvSpPr>
          <p:cNvPr id="5" name="Footer Placeholder 4">
            <a:extLst>
              <a:ext uri="{FF2B5EF4-FFF2-40B4-BE49-F238E27FC236}">
                <a16:creationId xmlns:a16="http://schemas.microsoft.com/office/drawing/2014/main" id="{CCB3A42F-BBBB-1AAE-44BA-A91D4A4B3B4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0D51850-9A57-3389-7C12-F1434C447655}"/>
              </a:ext>
            </a:extLst>
          </p:cNvPr>
          <p:cNvSpPr>
            <a:spLocks noGrp="1"/>
          </p:cNvSpPr>
          <p:nvPr>
            <p:ph type="sldNum" sz="quarter" idx="12"/>
          </p:nvPr>
        </p:nvSpPr>
        <p:spPr/>
        <p:txBody>
          <a:bodyPr/>
          <a:lstStyle/>
          <a:p>
            <a:fld id="{470DC5CC-6882-471B-BC3B-B5F63ECEDD87}" type="slidenum">
              <a:rPr lang="en-IE" smtClean="0"/>
              <a:t>‹#›</a:t>
            </a:fld>
            <a:endParaRPr lang="en-IE"/>
          </a:p>
        </p:txBody>
      </p:sp>
    </p:spTree>
    <p:extLst>
      <p:ext uri="{BB962C8B-B14F-4D97-AF65-F5344CB8AC3E}">
        <p14:creationId xmlns:p14="http://schemas.microsoft.com/office/powerpoint/2010/main" val="3121784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951C9-7A2B-3307-CB35-2AC4EB5774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D48971DA-2552-F7CB-5F26-2B7A3E3D48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419A87-C136-0BE7-4007-199563513864}"/>
              </a:ext>
            </a:extLst>
          </p:cNvPr>
          <p:cNvSpPr>
            <a:spLocks noGrp="1"/>
          </p:cNvSpPr>
          <p:nvPr>
            <p:ph type="dt" sz="half" idx="10"/>
          </p:nvPr>
        </p:nvSpPr>
        <p:spPr/>
        <p:txBody>
          <a:bodyPr/>
          <a:lstStyle/>
          <a:p>
            <a:fld id="{6D23E002-4DB9-40CF-8F1F-AD6F1CBA2EE0}" type="datetimeFigureOut">
              <a:rPr lang="en-IE" smtClean="0"/>
              <a:t>08/09/2023</a:t>
            </a:fld>
            <a:endParaRPr lang="en-IE"/>
          </a:p>
        </p:txBody>
      </p:sp>
      <p:sp>
        <p:nvSpPr>
          <p:cNvPr id="5" name="Footer Placeholder 4">
            <a:extLst>
              <a:ext uri="{FF2B5EF4-FFF2-40B4-BE49-F238E27FC236}">
                <a16:creationId xmlns:a16="http://schemas.microsoft.com/office/drawing/2014/main" id="{7566C698-9B02-EB37-33CD-08762FBB3AA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1A056CC-C140-C7B5-D134-ED7DA42D8461}"/>
              </a:ext>
            </a:extLst>
          </p:cNvPr>
          <p:cNvSpPr>
            <a:spLocks noGrp="1"/>
          </p:cNvSpPr>
          <p:nvPr>
            <p:ph type="sldNum" sz="quarter" idx="12"/>
          </p:nvPr>
        </p:nvSpPr>
        <p:spPr/>
        <p:txBody>
          <a:bodyPr/>
          <a:lstStyle/>
          <a:p>
            <a:fld id="{470DC5CC-6882-471B-BC3B-B5F63ECEDD87}" type="slidenum">
              <a:rPr lang="en-IE" smtClean="0"/>
              <a:t>‹#›</a:t>
            </a:fld>
            <a:endParaRPr lang="en-IE"/>
          </a:p>
        </p:txBody>
      </p:sp>
    </p:spTree>
    <p:extLst>
      <p:ext uri="{BB962C8B-B14F-4D97-AF65-F5344CB8AC3E}">
        <p14:creationId xmlns:p14="http://schemas.microsoft.com/office/powerpoint/2010/main" val="2725694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A1698-C01D-5785-669A-9C8DE2EEC8CD}"/>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DE3948E9-431D-C2DA-BCF9-853C0EAE75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5131774B-4A45-7989-00B8-FBAA10F2A5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4D4FBB84-6076-4B05-B709-7C3E666C9FB7}"/>
              </a:ext>
            </a:extLst>
          </p:cNvPr>
          <p:cNvSpPr>
            <a:spLocks noGrp="1"/>
          </p:cNvSpPr>
          <p:nvPr>
            <p:ph type="dt" sz="half" idx="10"/>
          </p:nvPr>
        </p:nvSpPr>
        <p:spPr/>
        <p:txBody>
          <a:bodyPr/>
          <a:lstStyle/>
          <a:p>
            <a:fld id="{6D23E002-4DB9-40CF-8F1F-AD6F1CBA2EE0}" type="datetimeFigureOut">
              <a:rPr lang="en-IE" smtClean="0"/>
              <a:t>08/09/2023</a:t>
            </a:fld>
            <a:endParaRPr lang="en-IE"/>
          </a:p>
        </p:txBody>
      </p:sp>
      <p:sp>
        <p:nvSpPr>
          <p:cNvPr id="6" name="Footer Placeholder 5">
            <a:extLst>
              <a:ext uri="{FF2B5EF4-FFF2-40B4-BE49-F238E27FC236}">
                <a16:creationId xmlns:a16="http://schemas.microsoft.com/office/drawing/2014/main" id="{AC4A047D-AEC3-479E-0413-D05753849D7D}"/>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BB05FF2E-984B-F13E-A7BE-DDBD3AE12E8E}"/>
              </a:ext>
            </a:extLst>
          </p:cNvPr>
          <p:cNvSpPr>
            <a:spLocks noGrp="1"/>
          </p:cNvSpPr>
          <p:nvPr>
            <p:ph type="sldNum" sz="quarter" idx="12"/>
          </p:nvPr>
        </p:nvSpPr>
        <p:spPr/>
        <p:txBody>
          <a:bodyPr/>
          <a:lstStyle/>
          <a:p>
            <a:fld id="{470DC5CC-6882-471B-BC3B-B5F63ECEDD87}" type="slidenum">
              <a:rPr lang="en-IE" smtClean="0"/>
              <a:t>‹#›</a:t>
            </a:fld>
            <a:endParaRPr lang="en-IE"/>
          </a:p>
        </p:txBody>
      </p:sp>
    </p:spTree>
    <p:extLst>
      <p:ext uri="{BB962C8B-B14F-4D97-AF65-F5344CB8AC3E}">
        <p14:creationId xmlns:p14="http://schemas.microsoft.com/office/powerpoint/2010/main" val="285070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EB973-BB82-1F7E-5FC8-2BBF2DB81876}"/>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4D738FB4-DADC-48D7-7743-00434EAB79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E1C42F-6CC4-29BF-EAC7-1E75178BD0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9D30AE2E-BF63-3146-1302-1E5E8CD941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2688E5-DB9C-9FD3-90A2-832F83612C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6334C354-D092-C6E2-102E-AE327C73E749}"/>
              </a:ext>
            </a:extLst>
          </p:cNvPr>
          <p:cNvSpPr>
            <a:spLocks noGrp="1"/>
          </p:cNvSpPr>
          <p:nvPr>
            <p:ph type="dt" sz="half" idx="10"/>
          </p:nvPr>
        </p:nvSpPr>
        <p:spPr/>
        <p:txBody>
          <a:bodyPr/>
          <a:lstStyle/>
          <a:p>
            <a:fld id="{6D23E002-4DB9-40CF-8F1F-AD6F1CBA2EE0}" type="datetimeFigureOut">
              <a:rPr lang="en-IE" smtClean="0"/>
              <a:t>08/09/2023</a:t>
            </a:fld>
            <a:endParaRPr lang="en-IE"/>
          </a:p>
        </p:txBody>
      </p:sp>
      <p:sp>
        <p:nvSpPr>
          <p:cNvPr id="8" name="Footer Placeholder 7">
            <a:extLst>
              <a:ext uri="{FF2B5EF4-FFF2-40B4-BE49-F238E27FC236}">
                <a16:creationId xmlns:a16="http://schemas.microsoft.com/office/drawing/2014/main" id="{78DB3E23-1BEE-F614-A311-B29E77EE569E}"/>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96B4E321-8261-20EC-E751-56FF4DA1AE9A}"/>
              </a:ext>
            </a:extLst>
          </p:cNvPr>
          <p:cNvSpPr>
            <a:spLocks noGrp="1"/>
          </p:cNvSpPr>
          <p:nvPr>
            <p:ph type="sldNum" sz="quarter" idx="12"/>
          </p:nvPr>
        </p:nvSpPr>
        <p:spPr/>
        <p:txBody>
          <a:bodyPr/>
          <a:lstStyle/>
          <a:p>
            <a:fld id="{470DC5CC-6882-471B-BC3B-B5F63ECEDD87}" type="slidenum">
              <a:rPr lang="en-IE" smtClean="0"/>
              <a:t>‹#›</a:t>
            </a:fld>
            <a:endParaRPr lang="en-IE"/>
          </a:p>
        </p:txBody>
      </p:sp>
    </p:spTree>
    <p:extLst>
      <p:ext uri="{BB962C8B-B14F-4D97-AF65-F5344CB8AC3E}">
        <p14:creationId xmlns:p14="http://schemas.microsoft.com/office/powerpoint/2010/main" val="4219593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A0232-6A38-BB39-25C2-5864FAFB921E}"/>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124AEDE2-8739-0C4D-4B64-A8CC207A22D3}"/>
              </a:ext>
            </a:extLst>
          </p:cNvPr>
          <p:cNvSpPr>
            <a:spLocks noGrp="1"/>
          </p:cNvSpPr>
          <p:nvPr>
            <p:ph type="dt" sz="half" idx="10"/>
          </p:nvPr>
        </p:nvSpPr>
        <p:spPr/>
        <p:txBody>
          <a:bodyPr/>
          <a:lstStyle/>
          <a:p>
            <a:fld id="{6D23E002-4DB9-40CF-8F1F-AD6F1CBA2EE0}" type="datetimeFigureOut">
              <a:rPr lang="en-IE" smtClean="0"/>
              <a:t>08/09/2023</a:t>
            </a:fld>
            <a:endParaRPr lang="en-IE"/>
          </a:p>
        </p:txBody>
      </p:sp>
      <p:sp>
        <p:nvSpPr>
          <p:cNvPr id="4" name="Footer Placeholder 3">
            <a:extLst>
              <a:ext uri="{FF2B5EF4-FFF2-40B4-BE49-F238E27FC236}">
                <a16:creationId xmlns:a16="http://schemas.microsoft.com/office/drawing/2014/main" id="{25EF4DE1-5E50-7207-E433-EF4CFC9A032C}"/>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9B323F64-1448-C86A-DDB1-30CD80C38647}"/>
              </a:ext>
            </a:extLst>
          </p:cNvPr>
          <p:cNvSpPr>
            <a:spLocks noGrp="1"/>
          </p:cNvSpPr>
          <p:nvPr>
            <p:ph type="sldNum" sz="quarter" idx="12"/>
          </p:nvPr>
        </p:nvSpPr>
        <p:spPr/>
        <p:txBody>
          <a:bodyPr/>
          <a:lstStyle/>
          <a:p>
            <a:fld id="{470DC5CC-6882-471B-BC3B-B5F63ECEDD87}" type="slidenum">
              <a:rPr lang="en-IE" smtClean="0"/>
              <a:t>‹#›</a:t>
            </a:fld>
            <a:endParaRPr lang="en-IE"/>
          </a:p>
        </p:txBody>
      </p:sp>
    </p:spTree>
    <p:extLst>
      <p:ext uri="{BB962C8B-B14F-4D97-AF65-F5344CB8AC3E}">
        <p14:creationId xmlns:p14="http://schemas.microsoft.com/office/powerpoint/2010/main" val="4035228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8986D3-E571-ECF3-9A77-B3670BB1B248}"/>
              </a:ext>
            </a:extLst>
          </p:cNvPr>
          <p:cNvSpPr>
            <a:spLocks noGrp="1"/>
          </p:cNvSpPr>
          <p:nvPr>
            <p:ph type="dt" sz="half" idx="10"/>
          </p:nvPr>
        </p:nvSpPr>
        <p:spPr/>
        <p:txBody>
          <a:bodyPr/>
          <a:lstStyle/>
          <a:p>
            <a:fld id="{6D23E002-4DB9-40CF-8F1F-AD6F1CBA2EE0}" type="datetimeFigureOut">
              <a:rPr lang="en-IE" smtClean="0"/>
              <a:t>08/09/2023</a:t>
            </a:fld>
            <a:endParaRPr lang="en-IE"/>
          </a:p>
        </p:txBody>
      </p:sp>
      <p:sp>
        <p:nvSpPr>
          <p:cNvPr id="3" name="Footer Placeholder 2">
            <a:extLst>
              <a:ext uri="{FF2B5EF4-FFF2-40B4-BE49-F238E27FC236}">
                <a16:creationId xmlns:a16="http://schemas.microsoft.com/office/drawing/2014/main" id="{0A39E603-5B7B-CBAF-ACC5-42F1B0981650}"/>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26D1E0A0-89A3-407A-F2C0-5BC063622962}"/>
              </a:ext>
            </a:extLst>
          </p:cNvPr>
          <p:cNvSpPr>
            <a:spLocks noGrp="1"/>
          </p:cNvSpPr>
          <p:nvPr>
            <p:ph type="sldNum" sz="quarter" idx="12"/>
          </p:nvPr>
        </p:nvSpPr>
        <p:spPr/>
        <p:txBody>
          <a:bodyPr/>
          <a:lstStyle/>
          <a:p>
            <a:fld id="{470DC5CC-6882-471B-BC3B-B5F63ECEDD87}" type="slidenum">
              <a:rPr lang="en-IE" smtClean="0"/>
              <a:t>‹#›</a:t>
            </a:fld>
            <a:endParaRPr lang="en-IE"/>
          </a:p>
        </p:txBody>
      </p:sp>
    </p:spTree>
    <p:extLst>
      <p:ext uri="{BB962C8B-B14F-4D97-AF65-F5344CB8AC3E}">
        <p14:creationId xmlns:p14="http://schemas.microsoft.com/office/powerpoint/2010/main" val="147181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8F4C7-89A3-5165-3D8C-96693784DA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9A98120E-B480-0A4D-0DC1-4DC57BE301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D71589D3-78F7-A71D-72E3-21771B79F6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B8825A-6625-DBBB-F951-0073AC525069}"/>
              </a:ext>
            </a:extLst>
          </p:cNvPr>
          <p:cNvSpPr>
            <a:spLocks noGrp="1"/>
          </p:cNvSpPr>
          <p:nvPr>
            <p:ph type="dt" sz="half" idx="10"/>
          </p:nvPr>
        </p:nvSpPr>
        <p:spPr/>
        <p:txBody>
          <a:bodyPr/>
          <a:lstStyle/>
          <a:p>
            <a:fld id="{6D23E002-4DB9-40CF-8F1F-AD6F1CBA2EE0}" type="datetimeFigureOut">
              <a:rPr lang="en-IE" smtClean="0"/>
              <a:t>08/09/2023</a:t>
            </a:fld>
            <a:endParaRPr lang="en-IE"/>
          </a:p>
        </p:txBody>
      </p:sp>
      <p:sp>
        <p:nvSpPr>
          <p:cNvPr id="6" name="Footer Placeholder 5">
            <a:extLst>
              <a:ext uri="{FF2B5EF4-FFF2-40B4-BE49-F238E27FC236}">
                <a16:creationId xmlns:a16="http://schemas.microsoft.com/office/drawing/2014/main" id="{A9D8620E-BBBB-5796-F593-C391BAB930F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0B6DD2F-77E6-B53C-9ED2-D6A632EADC60}"/>
              </a:ext>
            </a:extLst>
          </p:cNvPr>
          <p:cNvSpPr>
            <a:spLocks noGrp="1"/>
          </p:cNvSpPr>
          <p:nvPr>
            <p:ph type="sldNum" sz="quarter" idx="12"/>
          </p:nvPr>
        </p:nvSpPr>
        <p:spPr/>
        <p:txBody>
          <a:bodyPr/>
          <a:lstStyle/>
          <a:p>
            <a:fld id="{470DC5CC-6882-471B-BC3B-B5F63ECEDD87}" type="slidenum">
              <a:rPr lang="en-IE" smtClean="0"/>
              <a:t>‹#›</a:t>
            </a:fld>
            <a:endParaRPr lang="en-IE"/>
          </a:p>
        </p:txBody>
      </p:sp>
    </p:spTree>
    <p:extLst>
      <p:ext uri="{BB962C8B-B14F-4D97-AF65-F5344CB8AC3E}">
        <p14:creationId xmlns:p14="http://schemas.microsoft.com/office/powerpoint/2010/main" val="2003081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E3290-5E79-BA69-508C-0C8D639D57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E98EC132-EC42-6406-AFFE-059CF5ADB9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A6236DCB-DDEC-A316-3DD3-2C190C1DE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50FC74-FEA6-A82D-92CF-B9FE37F75467}"/>
              </a:ext>
            </a:extLst>
          </p:cNvPr>
          <p:cNvSpPr>
            <a:spLocks noGrp="1"/>
          </p:cNvSpPr>
          <p:nvPr>
            <p:ph type="dt" sz="half" idx="10"/>
          </p:nvPr>
        </p:nvSpPr>
        <p:spPr/>
        <p:txBody>
          <a:bodyPr/>
          <a:lstStyle/>
          <a:p>
            <a:fld id="{6D23E002-4DB9-40CF-8F1F-AD6F1CBA2EE0}" type="datetimeFigureOut">
              <a:rPr lang="en-IE" smtClean="0"/>
              <a:t>08/09/2023</a:t>
            </a:fld>
            <a:endParaRPr lang="en-IE"/>
          </a:p>
        </p:txBody>
      </p:sp>
      <p:sp>
        <p:nvSpPr>
          <p:cNvPr id="6" name="Footer Placeholder 5">
            <a:extLst>
              <a:ext uri="{FF2B5EF4-FFF2-40B4-BE49-F238E27FC236}">
                <a16:creationId xmlns:a16="http://schemas.microsoft.com/office/drawing/2014/main" id="{9943BE52-7807-4AFD-B19D-A81CFED92B6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9C981304-C0D9-14DA-2A62-B66DBA692861}"/>
              </a:ext>
            </a:extLst>
          </p:cNvPr>
          <p:cNvSpPr>
            <a:spLocks noGrp="1"/>
          </p:cNvSpPr>
          <p:nvPr>
            <p:ph type="sldNum" sz="quarter" idx="12"/>
          </p:nvPr>
        </p:nvSpPr>
        <p:spPr/>
        <p:txBody>
          <a:bodyPr/>
          <a:lstStyle/>
          <a:p>
            <a:fld id="{470DC5CC-6882-471B-BC3B-B5F63ECEDD87}" type="slidenum">
              <a:rPr lang="en-IE" smtClean="0"/>
              <a:t>‹#›</a:t>
            </a:fld>
            <a:endParaRPr lang="en-IE"/>
          </a:p>
        </p:txBody>
      </p:sp>
    </p:spTree>
    <p:extLst>
      <p:ext uri="{BB962C8B-B14F-4D97-AF65-F5344CB8AC3E}">
        <p14:creationId xmlns:p14="http://schemas.microsoft.com/office/powerpoint/2010/main" val="1036211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AD944C-AFDC-34DB-8574-9A7AEC4981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966240D1-9A6E-8A63-8D14-5205771DDA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2713F54-4281-4E12-32D6-E5C1564A60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23E002-4DB9-40CF-8F1F-AD6F1CBA2EE0}" type="datetimeFigureOut">
              <a:rPr lang="en-IE" smtClean="0"/>
              <a:t>08/09/2023</a:t>
            </a:fld>
            <a:endParaRPr lang="en-IE"/>
          </a:p>
        </p:txBody>
      </p:sp>
      <p:sp>
        <p:nvSpPr>
          <p:cNvPr id="5" name="Footer Placeholder 4">
            <a:extLst>
              <a:ext uri="{FF2B5EF4-FFF2-40B4-BE49-F238E27FC236}">
                <a16:creationId xmlns:a16="http://schemas.microsoft.com/office/drawing/2014/main" id="{5658DBEB-FDAE-3CB7-9B2D-88285F3C07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1BE9F842-60FD-95E0-3763-8347192AF7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0DC5CC-6882-471B-BC3B-B5F63ECEDD87}" type="slidenum">
              <a:rPr lang="en-IE" smtClean="0"/>
              <a:t>‹#›</a:t>
            </a:fld>
            <a:endParaRPr lang="en-IE"/>
          </a:p>
        </p:txBody>
      </p:sp>
    </p:spTree>
    <p:extLst>
      <p:ext uri="{BB962C8B-B14F-4D97-AF65-F5344CB8AC3E}">
        <p14:creationId xmlns:p14="http://schemas.microsoft.com/office/powerpoint/2010/main" val="335592103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g"/><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9.jpeg"/><Relationship Id="rId11" Type="http://schemas.openxmlformats.org/officeDocument/2006/relationships/image" Target="../media/image3.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5.jpg"/><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7.jpg"/><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9.jpg"/><Relationship Id="rId4" Type="http://schemas.openxmlformats.org/officeDocument/2006/relationships/image" Target="../media/image48.jp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0.jp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jpeg"/><Relationship Id="rId11" Type="http://schemas.openxmlformats.org/officeDocument/2006/relationships/image" Target="../media/image3.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volcano erupting in the ocean&#10;&#10;Description automatically generated">
            <a:extLst>
              <a:ext uri="{FF2B5EF4-FFF2-40B4-BE49-F238E27FC236}">
                <a16:creationId xmlns:a16="http://schemas.microsoft.com/office/drawing/2014/main" id="{36F7E1BD-8977-64A6-3786-F32666A98101}"/>
              </a:ext>
            </a:extLst>
          </p:cNvPr>
          <p:cNvPicPr>
            <a:picLocks noChangeAspect="1"/>
          </p:cNvPicPr>
          <p:nvPr/>
        </p:nvPicPr>
        <p:blipFill rotWithShape="1">
          <a:blip r:embed="rId3"/>
          <a:srcRect l="2773" t="6977" r="19625" b="2"/>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930B14-C862-0741-E352-8A7ED592A6B0}"/>
              </a:ext>
            </a:extLst>
          </p:cNvPr>
          <p:cNvSpPr>
            <a:spLocks noGrp="1"/>
          </p:cNvSpPr>
          <p:nvPr>
            <p:ph type="ctrTitle"/>
          </p:nvPr>
        </p:nvSpPr>
        <p:spPr>
          <a:xfrm>
            <a:off x="477980" y="771988"/>
            <a:ext cx="5223024" cy="2873962"/>
          </a:xfrm>
        </p:spPr>
        <p:txBody>
          <a:bodyPr anchor="b">
            <a:normAutofit/>
          </a:bodyPr>
          <a:lstStyle/>
          <a:p>
            <a:pPr algn="l" eaLnBrk="1" hangingPunct="1"/>
            <a:r>
              <a:rPr lang="en-US" altLang="en-US" sz="3200" b="1" dirty="0">
                <a:solidFill>
                  <a:schemeClr val="tx1">
                    <a:lumMod val="50000"/>
                    <a:lumOff val="50000"/>
                  </a:schemeClr>
                </a:solidFill>
                <a:latin typeface="Arial" panose="020B0604020202020204" pitchFamily="34" charset="0"/>
                <a:cs typeface="Arial" panose="020B0604020202020204" pitchFamily="34" charset="0"/>
              </a:rPr>
              <a:t>The Volcano-Stratigraphic Setting of the </a:t>
            </a:r>
            <a:br>
              <a:rPr lang="en-US" altLang="en-US" sz="3200" b="1" dirty="0">
                <a:solidFill>
                  <a:schemeClr val="tx1">
                    <a:lumMod val="50000"/>
                    <a:lumOff val="50000"/>
                  </a:schemeClr>
                </a:solidFill>
                <a:latin typeface="Arial" panose="020B0604020202020204" pitchFamily="34" charset="0"/>
                <a:cs typeface="Arial" panose="020B0604020202020204" pitchFamily="34" charset="0"/>
              </a:rPr>
            </a:br>
            <a:r>
              <a:rPr lang="en-US" altLang="en-US" sz="3200" b="1" dirty="0">
                <a:solidFill>
                  <a:schemeClr val="tx1">
                    <a:lumMod val="50000"/>
                    <a:lumOff val="50000"/>
                  </a:schemeClr>
                </a:solidFill>
                <a:latin typeface="Arial" panose="020B0604020202020204" pitchFamily="34" charset="0"/>
                <a:cs typeface="Arial" panose="020B0604020202020204" pitchFamily="34" charset="0"/>
              </a:rPr>
              <a:t>Pallas Green Zinc - Lead Deposit</a:t>
            </a:r>
            <a:br>
              <a:rPr lang="en-US" altLang="en-US" sz="3200" b="1" dirty="0">
                <a:solidFill>
                  <a:schemeClr val="tx1">
                    <a:lumMod val="50000"/>
                    <a:lumOff val="50000"/>
                  </a:schemeClr>
                </a:solidFill>
                <a:latin typeface="Arial" panose="020B0604020202020204" pitchFamily="34" charset="0"/>
                <a:cs typeface="Arial" panose="020B0604020202020204" pitchFamily="34" charset="0"/>
              </a:rPr>
            </a:br>
            <a:endParaRPr lang="en-IE" sz="3200" dirty="0">
              <a:solidFill>
                <a:schemeClr val="tx1">
                  <a:lumMod val="50000"/>
                  <a:lumOff val="50000"/>
                </a:schemeClr>
              </a:solidFill>
            </a:endParaRPr>
          </a:p>
        </p:txBody>
      </p:sp>
      <p:sp>
        <p:nvSpPr>
          <p:cNvPr id="3" name="Subtitle 2">
            <a:extLst>
              <a:ext uri="{FF2B5EF4-FFF2-40B4-BE49-F238E27FC236}">
                <a16:creationId xmlns:a16="http://schemas.microsoft.com/office/drawing/2014/main" id="{5E3C2284-E81A-8A7C-CF26-141B0CEE79C2}"/>
              </a:ext>
            </a:extLst>
          </p:cNvPr>
          <p:cNvSpPr>
            <a:spLocks noGrp="1"/>
          </p:cNvSpPr>
          <p:nvPr>
            <p:ph type="subTitle" idx="1"/>
          </p:nvPr>
        </p:nvSpPr>
        <p:spPr>
          <a:xfrm>
            <a:off x="477980" y="4872922"/>
            <a:ext cx="4023359" cy="1208141"/>
          </a:xfrm>
        </p:spPr>
        <p:txBody>
          <a:bodyPr>
            <a:normAutofit/>
          </a:bodyPr>
          <a:lstStyle/>
          <a:p>
            <a:pPr algn="l"/>
            <a:r>
              <a:rPr lang="en-US" altLang="en-US" sz="2000" b="1" dirty="0">
                <a:solidFill>
                  <a:schemeClr val="tx1">
                    <a:lumMod val="50000"/>
                    <a:lumOff val="50000"/>
                  </a:schemeClr>
                </a:solidFill>
                <a:latin typeface="Arial" panose="020B0604020202020204" pitchFamily="34" charset="0"/>
                <a:cs typeface="Arial" panose="020B0604020202020204" pitchFamily="34" charset="0"/>
              </a:rPr>
              <a:t>IAEG - September 2023</a:t>
            </a:r>
          </a:p>
          <a:p>
            <a:pPr algn="l"/>
            <a:endParaRPr lang="en-US" altLang="en-US" sz="2000" b="1" dirty="0">
              <a:solidFill>
                <a:schemeClr val="tx1">
                  <a:lumMod val="50000"/>
                  <a:lumOff val="50000"/>
                </a:schemeClr>
              </a:solidFill>
              <a:latin typeface="Arial" panose="020B0604020202020204" pitchFamily="34" charset="0"/>
              <a:cs typeface="Arial" panose="020B0604020202020204" pitchFamily="34" charset="0"/>
            </a:endParaRPr>
          </a:p>
          <a:p>
            <a:pPr algn="l"/>
            <a:r>
              <a:rPr lang="en-US" altLang="en-US" sz="2000" b="1" dirty="0">
                <a:solidFill>
                  <a:schemeClr val="tx1">
                    <a:lumMod val="50000"/>
                    <a:lumOff val="50000"/>
                  </a:schemeClr>
                </a:solidFill>
                <a:latin typeface="Arial" panose="020B0604020202020204" pitchFamily="34" charset="0"/>
                <a:cs typeface="Arial" panose="020B0604020202020204" pitchFamily="34" charset="0"/>
              </a:rPr>
              <a:t>Dave Blaney &amp; Ted Coffey</a:t>
            </a:r>
            <a:endParaRPr lang="en-IE" altLang="en-US" sz="2000" b="1" dirty="0">
              <a:solidFill>
                <a:schemeClr val="tx1">
                  <a:lumMod val="50000"/>
                  <a:lumOff val="50000"/>
                </a:schemeClr>
              </a:solidFill>
              <a:latin typeface="Arial" panose="020B0604020202020204" pitchFamily="34" charset="0"/>
              <a:cs typeface="Arial" panose="020B0604020202020204" pitchFamily="34" charset="0"/>
            </a:endParaRPr>
          </a:p>
          <a:p>
            <a:pPr algn="l"/>
            <a:endParaRPr lang="en-IE" sz="2000" dirty="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0449E39D-4114-4222-6CF2-E45B6A9DF407}"/>
              </a:ext>
            </a:extLst>
          </p:cNvPr>
          <p:cNvPicPr>
            <a:picLocks noChangeAspect="1"/>
          </p:cNvPicPr>
          <p:nvPr/>
        </p:nvPicPr>
        <p:blipFill>
          <a:blip r:embed="rId4"/>
          <a:stretch>
            <a:fillRect/>
          </a:stretch>
        </p:blipFill>
        <p:spPr>
          <a:xfrm>
            <a:off x="33390" y="6681201"/>
            <a:ext cx="1054699" cy="176799"/>
          </a:xfrm>
          <a:prstGeom prst="rect">
            <a:avLst/>
          </a:prstGeom>
        </p:spPr>
      </p:pic>
      <p:pic>
        <p:nvPicPr>
          <p:cNvPr id="17" name="Picture 16" descr="A logo with a yellow and green circle&#10;&#10;Description automatically generated">
            <a:extLst>
              <a:ext uri="{FF2B5EF4-FFF2-40B4-BE49-F238E27FC236}">
                <a16:creationId xmlns:a16="http://schemas.microsoft.com/office/drawing/2014/main" id="{CB027DB4-0502-2B1A-FF2F-05426D80AD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58195" y="6301409"/>
            <a:ext cx="733806" cy="556581"/>
          </a:xfrm>
          <a:prstGeom prst="rect">
            <a:avLst/>
          </a:prstGeom>
          <a:effectLst>
            <a:softEdge rad="31750"/>
          </a:effectLst>
        </p:spPr>
      </p:pic>
    </p:spTree>
    <p:extLst>
      <p:ext uri="{BB962C8B-B14F-4D97-AF65-F5344CB8AC3E}">
        <p14:creationId xmlns:p14="http://schemas.microsoft.com/office/powerpoint/2010/main" val="2016827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funnel&#10;&#10;Description automatically generated">
            <a:extLst>
              <a:ext uri="{FF2B5EF4-FFF2-40B4-BE49-F238E27FC236}">
                <a16:creationId xmlns:a16="http://schemas.microsoft.com/office/drawing/2014/main" id="{58E3000F-8C11-39A3-B785-0E15AEB428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9940" y="138074"/>
            <a:ext cx="7207301" cy="6581851"/>
          </a:xfrm>
          <a:prstGeom prst="rect">
            <a:avLst/>
          </a:prstGeom>
          <a:effectLst>
            <a:softEdge rad="63500"/>
          </a:effectLst>
        </p:spPr>
      </p:pic>
      <p:sp>
        <p:nvSpPr>
          <p:cNvPr id="2" name="Title 1">
            <a:extLst>
              <a:ext uri="{FF2B5EF4-FFF2-40B4-BE49-F238E27FC236}">
                <a16:creationId xmlns:a16="http://schemas.microsoft.com/office/drawing/2014/main" id="{E9930B14-C862-0741-E352-8A7ED592A6B0}"/>
              </a:ext>
            </a:extLst>
          </p:cNvPr>
          <p:cNvSpPr>
            <a:spLocks noGrp="1"/>
          </p:cNvSpPr>
          <p:nvPr>
            <p:ph type="ctrTitle"/>
          </p:nvPr>
        </p:nvSpPr>
        <p:spPr>
          <a:xfrm>
            <a:off x="0" y="118956"/>
            <a:ext cx="12192000" cy="1047372"/>
          </a:xfrm>
        </p:spPr>
        <p:txBody>
          <a:bodyPr anchor="b">
            <a:normAutofit/>
          </a:bodyPr>
          <a:lstStyle/>
          <a:p>
            <a:pPr algn="l" eaLnBrk="1" hangingPunct="1"/>
            <a:r>
              <a:rPr lang="en-US" altLang="en-US" sz="3200" b="1" dirty="0">
                <a:solidFill>
                  <a:schemeClr val="tx1">
                    <a:lumMod val="50000"/>
                    <a:lumOff val="50000"/>
                  </a:schemeClr>
                </a:solidFill>
                <a:latin typeface="Arial" panose="020B0604020202020204" pitchFamily="34" charset="0"/>
                <a:cs typeface="Arial" panose="020B0604020202020204" pitchFamily="34" charset="0"/>
              </a:rPr>
              <a:t>Diatreme Morphology</a:t>
            </a:r>
            <a:br>
              <a:rPr lang="en-US" altLang="en-US" sz="3200" b="1" dirty="0">
                <a:solidFill>
                  <a:schemeClr val="tx1">
                    <a:lumMod val="50000"/>
                    <a:lumOff val="50000"/>
                  </a:schemeClr>
                </a:solidFill>
                <a:latin typeface="Arial" panose="020B0604020202020204" pitchFamily="34" charset="0"/>
                <a:cs typeface="Arial" panose="020B0604020202020204" pitchFamily="34" charset="0"/>
              </a:rPr>
            </a:br>
            <a:endParaRPr lang="en-IE" sz="3200" dirty="0">
              <a:solidFill>
                <a:schemeClr val="tx1">
                  <a:lumMod val="50000"/>
                  <a:lumOff val="50000"/>
                </a:schemeClr>
              </a:solidFill>
            </a:endParaRPr>
          </a:p>
        </p:txBody>
      </p:sp>
      <p:pic>
        <p:nvPicPr>
          <p:cNvPr id="8" name="Picture 7">
            <a:extLst>
              <a:ext uri="{FF2B5EF4-FFF2-40B4-BE49-F238E27FC236}">
                <a16:creationId xmlns:a16="http://schemas.microsoft.com/office/drawing/2014/main" id="{AC4B7776-AE26-37DC-28D9-760E446EF7C3}"/>
              </a:ext>
            </a:extLst>
          </p:cNvPr>
          <p:cNvPicPr>
            <a:picLocks noChangeAspect="1"/>
          </p:cNvPicPr>
          <p:nvPr/>
        </p:nvPicPr>
        <p:blipFill>
          <a:blip r:embed="rId3"/>
          <a:stretch>
            <a:fillRect/>
          </a:stretch>
        </p:blipFill>
        <p:spPr>
          <a:xfrm>
            <a:off x="33390" y="6681201"/>
            <a:ext cx="1054699" cy="176799"/>
          </a:xfrm>
          <a:prstGeom prst="rect">
            <a:avLst/>
          </a:prstGeom>
        </p:spPr>
      </p:pic>
      <p:pic>
        <p:nvPicPr>
          <p:cNvPr id="9" name="Picture 8" descr="A logo with a yellow and green circle&#10;&#10;Description automatically generated">
            <a:extLst>
              <a:ext uri="{FF2B5EF4-FFF2-40B4-BE49-F238E27FC236}">
                <a16:creationId xmlns:a16="http://schemas.microsoft.com/office/drawing/2014/main" id="{F180CDC3-DEB1-8278-C4ED-95B994F0E1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8195" y="6301409"/>
            <a:ext cx="733806" cy="556581"/>
          </a:xfrm>
          <a:prstGeom prst="rect">
            <a:avLst/>
          </a:prstGeom>
          <a:effectLst>
            <a:softEdge rad="31750"/>
          </a:effectLst>
        </p:spPr>
      </p:pic>
      <p:sp>
        <p:nvSpPr>
          <p:cNvPr id="5" name="TextBox 4">
            <a:extLst>
              <a:ext uri="{FF2B5EF4-FFF2-40B4-BE49-F238E27FC236}">
                <a16:creationId xmlns:a16="http://schemas.microsoft.com/office/drawing/2014/main" id="{FBCA2400-CD53-C82C-C069-68D1C41B7349}"/>
              </a:ext>
            </a:extLst>
          </p:cNvPr>
          <p:cNvSpPr txBox="1"/>
          <p:nvPr/>
        </p:nvSpPr>
        <p:spPr>
          <a:xfrm>
            <a:off x="125083" y="874639"/>
            <a:ext cx="4604857" cy="5632311"/>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Seven diatremes have been intersected by diamond drilling, given their size and morphology relative to drilling there are likely to be more. </a:t>
            </a:r>
          </a:p>
          <a:p>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One hole (MN-2529-069) collared in the upper part of diatreme and drilled through to the Root system before exiting into the ABL. </a:t>
            </a:r>
          </a:p>
          <a:p>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Examples of the facies intersected are related to the Lorenz schematic.</a:t>
            </a:r>
          </a:p>
          <a:p>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Upper part is oxidised, bedded, and graded with loading structures.</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Unbedded section is chaotic with monolithic and polylithic breccias</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Root system brecciated and mineralised</a:t>
            </a:r>
          </a:p>
        </p:txBody>
      </p:sp>
    </p:spTree>
    <p:extLst>
      <p:ext uri="{BB962C8B-B14F-4D97-AF65-F5344CB8AC3E}">
        <p14:creationId xmlns:p14="http://schemas.microsoft.com/office/powerpoint/2010/main" val="3893469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0B14-C862-0741-E352-8A7ED592A6B0}"/>
              </a:ext>
            </a:extLst>
          </p:cNvPr>
          <p:cNvSpPr>
            <a:spLocks noGrp="1"/>
          </p:cNvSpPr>
          <p:nvPr>
            <p:ph type="ctrTitle"/>
          </p:nvPr>
        </p:nvSpPr>
        <p:spPr>
          <a:xfrm>
            <a:off x="0" y="118956"/>
            <a:ext cx="12192000" cy="1047372"/>
          </a:xfrm>
        </p:spPr>
        <p:txBody>
          <a:bodyPr anchor="b">
            <a:normAutofit/>
          </a:bodyPr>
          <a:lstStyle/>
          <a:p>
            <a:pPr algn="l" eaLnBrk="1" hangingPunct="1"/>
            <a:r>
              <a:rPr lang="en-US" altLang="en-US" sz="3200" b="1" dirty="0">
                <a:solidFill>
                  <a:schemeClr val="tx1">
                    <a:lumMod val="50000"/>
                    <a:lumOff val="50000"/>
                  </a:schemeClr>
                </a:solidFill>
                <a:latin typeface="Arial" panose="020B0604020202020204" pitchFamily="34" charset="0"/>
                <a:cs typeface="Arial" panose="020B0604020202020204" pitchFamily="34" charset="0"/>
              </a:rPr>
              <a:t>Structure </a:t>
            </a:r>
            <a:br>
              <a:rPr lang="en-US" altLang="en-US" sz="3200" b="1" dirty="0">
                <a:solidFill>
                  <a:schemeClr val="tx1">
                    <a:lumMod val="50000"/>
                    <a:lumOff val="50000"/>
                  </a:schemeClr>
                </a:solidFill>
                <a:latin typeface="Arial" panose="020B0604020202020204" pitchFamily="34" charset="0"/>
                <a:cs typeface="Arial" panose="020B0604020202020204" pitchFamily="34" charset="0"/>
              </a:rPr>
            </a:br>
            <a:endParaRPr lang="en-IE" sz="3200" dirty="0">
              <a:solidFill>
                <a:schemeClr val="tx1">
                  <a:lumMod val="50000"/>
                  <a:lumOff val="50000"/>
                </a:schemeClr>
              </a:solidFill>
            </a:endParaRPr>
          </a:p>
        </p:txBody>
      </p:sp>
      <p:pic>
        <p:nvPicPr>
          <p:cNvPr id="8" name="Picture 7">
            <a:extLst>
              <a:ext uri="{FF2B5EF4-FFF2-40B4-BE49-F238E27FC236}">
                <a16:creationId xmlns:a16="http://schemas.microsoft.com/office/drawing/2014/main" id="{AC4B7776-AE26-37DC-28D9-760E446EF7C3}"/>
              </a:ext>
            </a:extLst>
          </p:cNvPr>
          <p:cNvPicPr>
            <a:picLocks noChangeAspect="1"/>
          </p:cNvPicPr>
          <p:nvPr/>
        </p:nvPicPr>
        <p:blipFill>
          <a:blip r:embed="rId2"/>
          <a:stretch>
            <a:fillRect/>
          </a:stretch>
        </p:blipFill>
        <p:spPr>
          <a:xfrm>
            <a:off x="33390" y="6681201"/>
            <a:ext cx="1054699" cy="176799"/>
          </a:xfrm>
          <a:prstGeom prst="rect">
            <a:avLst/>
          </a:prstGeom>
        </p:spPr>
      </p:pic>
      <p:pic>
        <p:nvPicPr>
          <p:cNvPr id="6" name="Picture 5" descr="A red line drawing of a map&#10;&#10;Description automatically generated">
            <a:extLst>
              <a:ext uri="{FF2B5EF4-FFF2-40B4-BE49-F238E27FC236}">
                <a16:creationId xmlns:a16="http://schemas.microsoft.com/office/drawing/2014/main" id="{43B88C7A-DF70-8EEA-DE1B-6CC83A9EFA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495" y="279000"/>
            <a:ext cx="7265693" cy="6300000"/>
          </a:xfrm>
          <a:prstGeom prst="rect">
            <a:avLst/>
          </a:prstGeom>
        </p:spPr>
      </p:pic>
      <p:pic>
        <p:nvPicPr>
          <p:cNvPr id="10" name="Picture 9" descr="A rainbow colored map&#10;&#10;Description automatically generated">
            <a:extLst>
              <a:ext uri="{FF2B5EF4-FFF2-40B4-BE49-F238E27FC236}">
                <a16:creationId xmlns:a16="http://schemas.microsoft.com/office/drawing/2014/main" id="{6A2C86BC-B3B1-BCB9-3754-9D611E5A2E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94" y="279000"/>
            <a:ext cx="7265693" cy="6300000"/>
          </a:xfrm>
          <a:prstGeom prst="rect">
            <a:avLst/>
          </a:prstGeom>
        </p:spPr>
      </p:pic>
      <p:pic>
        <p:nvPicPr>
          <p:cNvPr id="12" name="Picture 11" descr="A map of a sea&#10;&#10;Description automatically generated with medium confidence">
            <a:extLst>
              <a:ext uri="{FF2B5EF4-FFF2-40B4-BE49-F238E27FC236}">
                <a16:creationId xmlns:a16="http://schemas.microsoft.com/office/drawing/2014/main" id="{C813269B-4074-D553-B378-B2EB0BFD11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494" y="279000"/>
            <a:ext cx="7265693" cy="6300000"/>
          </a:xfrm>
          <a:prstGeom prst="rect">
            <a:avLst/>
          </a:prstGeom>
        </p:spPr>
      </p:pic>
      <p:pic>
        <p:nvPicPr>
          <p:cNvPr id="14" name="Picture 13" descr="A map of a geolocation&#10;&#10;Description automatically generated with medium confidence">
            <a:extLst>
              <a:ext uri="{FF2B5EF4-FFF2-40B4-BE49-F238E27FC236}">
                <a16:creationId xmlns:a16="http://schemas.microsoft.com/office/drawing/2014/main" id="{D4D99BEA-E535-3B44-938D-01669E4C34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2493" y="279000"/>
            <a:ext cx="7265693" cy="6300000"/>
          </a:xfrm>
          <a:prstGeom prst="rect">
            <a:avLst/>
          </a:prstGeom>
        </p:spPr>
      </p:pic>
      <p:pic>
        <p:nvPicPr>
          <p:cNvPr id="9" name="Picture 8" descr="A logo with a yellow and green circle&#10;&#10;Description automatically generated">
            <a:extLst>
              <a:ext uri="{FF2B5EF4-FFF2-40B4-BE49-F238E27FC236}">
                <a16:creationId xmlns:a16="http://schemas.microsoft.com/office/drawing/2014/main" id="{F180CDC3-DEB1-8278-C4ED-95B994F0E1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58195" y="6301409"/>
            <a:ext cx="733806" cy="556581"/>
          </a:xfrm>
          <a:prstGeom prst="rect">
            <a:avLst/>
          </a:prstGeom>
          <a:effectLst>
            <a:softEdge rad="31750"/>
          </a:effectLst>
        </p:spPr>
      </p:pic>
      <p:sp>
        <p:nvSpPr>
          <p:cNvPr id="15" name="TextBox 14">
            <a:extLst>
              <a:ext uri="{FF2B5EF4-FFF2-40B4-BE49-F238E27FC236}">
                <a16:creationId xmlns:a16="http://schemas.microsoft.com/office/drawing/2014/main" id="{468AC6AF-CB24-392F-2657-B21898341A4E}"/>
              </a:ext>
            </a:extLst>
          </p:cNvPr>
          <p:cNvSpPr txBox="1"/>
          <p:nvPr/>
        </p:nvSpPr>
        <p:spPr>
          <a:xfrm>
            <a:off x="33387" y="642642"/>
            <a:ext cx="4604857" cy="923330"/>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Preliminary structural modelling based upon mapping and surface geophysical surveying</a:t>
            </a:r>
          </a:p>
        </p:txBody>
      </p:sp>
      <p:sp>
        <p:nvSpPr>
          <p:cNvPr id="16" name="TextBox 15">
            <a:extLst>
              <a:ext uri="{FF2B5EF4-FFF2-40B4-BE49-F238E27FC236}">
                <a16:creationId xmlns:a16="http://schemas.microsoft.com/office/drawing/2014/main" id="{1E9E02B8-D068-7236-C71D-AEDF2883CCCB}"/>
              </a:ext>
            </a:extLst>
          </p:cNvPr>
          <p:cNvSpPr txBox="1"/>
          <p:nvPr/>
        </p:nvSpPr>
        <p:spPr>
          <a:xfrm>
            <a:off x="33387" y="1555226"/>
            <a:ext cx="4604857" cy="2862322"/>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As the programme developed the data derived from drilling was incorporated and a Base of Waulsortian Isobath model constructed. </a:t>
            </a:r>
          </a:p>
          <a:p>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NW-SE faulting predominates as it is perpendicular to the regional strike and relatively easy to discern. Particularly to the south where the regional dip increases</a:t>
            </a:r>
          </a:p>
        </p:txBody>
      </p:sp>
      <p:sp>
        <p:nvSpPr>
          <p:cNvPr id="17" name="TextBox 16">
            <a:extLst>
              <a:ext uri="{FF2B5EF4-FFF2-40B4-BE49-F238E27FC236}">
                <a16:creationId xmlns:a16="http://schemas.microsoft.com/office/drawing/2014/main" id="{DE91E51D-7A53-C6F5-26C8-5FA534E6EB81}"/>
              </a:ext>
            </a:extLst>
          </p:cNvPr>
          <p:cNvSpPr txBox="1"/>
          <p:nvPr/>
        </p:nvSpPr>
        <p:spPr>
          <a:xfrm>
            <a:off x="33387" y="4417548"/>
            <a:ext cx="4604857" cy="923330"/>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To the south a Face Dip model of the base of Waulsortian / ABL contact was particularly useful</a:t>
            </a:r>
          </a:p>
        </p:txBody>
      </p:sp>
      <p:sp>
        <p:nvSpPr>
          <p:cNvPr id="18" name="TextBox 17">
            <a:extLst>
              <a:ext uri="{FF2B5EF4-FFF2-40B4-BE49-F238E27FC236}">
                <a16:creationId xmlns:a16="http://schemas.microsoft.com/office/drawing/2014/main" id="{2441D1D2-02F0-657D-09AA-04939AA0CB9E}"/>
              </a:ext>
            </a:extLst>
          </p:cNvPr>
          <p:cNvSpPr txBox="1"/>
          <p:nvPr/>
        </p:nvSpPr>
        <p:spPr>
          <a:xfrm>
            <a:off x="0" y="5410875"/>
            <a:ext cx="4604857" cy="1200329"/>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Based upon the Face Dip model and drilling a more complex model was created. There is a clear NW-SE / NE-SW conjugate structural pattern. </a:t>
            </a:r>
          </a:p>
        </p:txBody>
      </p:sp>
    </p:spTree>
    <p:extLst>
      <p:ext uri="{BB962C8B-B14F-4D97-AF65-F5344CB8AC3E}">
        <p14:creationId xmlns:p14="http://schemas.microsoft.com/office/powerpoint/2010/main" val="59385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orful map of a nuclear explosion&#10;&#10;Description automatically generated with medium confidence">
            <a:extLst>
              <a:ext uri="{FF2B5EF4-FFF2-40B4-BE49-F238E27FC236}">
                <a16:creationId xmlns:a16="http://schemas.microsoft.com/office/drawing/2014/main" id="{7610AB76-8F6C-8616-EF78-5984099842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4090" y="0"/>
            <a:ext cx="7834756" cy="6858000"/>
          </a:xfrm>
          <a:prstGeom prst="rect">
            <a:avLst/>
          </a:prstGeom>
        </p:spPr>
      </p:pic>
      <p:sp>
        <p:nvSpPr>
          <p:cNvPr id="2" name="Title 1">
            <a:extLst>
              <a:ext uri="{FF2B5EF4-FFF2-40B4-BE49-F238E27FC236}">
                <a16:creationId xmlns:a16="http://schemas.microsoft.com/office/drawing/2014/main" id="{E9930B14-C862-0741-E352-8A7ED592A6B0}"/>
              </a:ext>
            </a:extLst>
          </p:cNvPr>
          <p:cNvSpPr>
            <a:spLocks noGrp="1"/>
          </p:cNvSpPr>
          <p:nvPr>
            <p:ph type="ctrTitle"/>
          </p:nvPr>
        </p:nvSpPr>
        <p:spPr>
          <a:xfrm>
            <a:off x="0" y="118956"/>
            <a:ext cx="12192000" cy="556581"/>
          </a:xfrm>
        </p:spPr>
        <p:txBody>
          <a:bodyPr anchor="b">
            <a:normAutofit/>
          </a:bodyPr>
          <a:lstStyle/>
          <a:p>
            <a:pPr algn="l" eaLnBrk="1" hangingPunct="1"/>
            <a:r>
              <a:rPr lang="en-US" altLang="en-US" sz="3200" b="1" dirty="0">
                <a:solidFill>
                  <a:schemeClr val="tx1">
                    <a:lumMod val="50000"/>
                    <a:lumOff val="50000"/>
                  </a:schemeClr>
                </a:solidFill>
                <a:latin typeface="Arial" panose="020B0604020202020204" pitchFamily="34" charset="0"/>
                <a:cs typeface="Arial" panose="020B0604020202020204" pitchFamily="34" charset="0"/>
              </a:rPr>
              <a:t>Breccia Isopach Map</a:t>
            </a:r>
            <a:endParaRPr lang="en-IE" sz="3200" dirty="0">
              <a:solidFill>
                <a:schemeClr val="tx1">
                  <a:lumMod val="50000"/>
                  <a:lumOff val="50000"/>
                </a:schemeClr>
              </a:solidFill>
            </a:endParaRPr>
          </a:p>
        </p:txBody>
      </p:sp>
      <p:pic>
        <p:nvPicPr>
          <p:cNvPr id="8" name="Picture 7">
            <a:extLst>
              <a:ext uri="{FF2B5EF4-FFF2-40B4-BE49-F238E27FC236}">
                <a16:creationId xmlns:a16="http://schemas.microsoft.com/office/drawing/2014/main" id="{AC4B7776-AE26-37DC-28D9-760E446EF7C3}"/>
              </a:ext>
            </a:extLst>
          </p:cNvPr>
          <p:cNvPicPr>
            <a:picLocks noChangeAspect="1"/>
          </p:cNvPicPr>
          <p:nvPr/>
        </p:nvPicPr>
        <p:blipFill>
          <a:blip r:embed="rId3"/>
          <a:stretch>
            <a:fillRect/>
          </a:stretch>
        </p:blipFill>
        <p:spPr>
          <a:xfrm>
            <a:off x="33390" y="6681201"/>
            <a:ext cx="1054699" cy="176799"/>
          </a:xfrm>
          <a:prstGeom prst="rect">
            <a:avLst/>
          </a:prstGeom>
        </p:spPr>
      </p:pic>
      <p:pic>
        <p:nvPicPr>
          <p:cNvPr id="9" name="Picture 8" descr="A logo with a yellow and green circle&#10;&#10;Description automatically generated">
            <a:extLst>
              <a:ext uri="{FF2B5EF4-FFF2-40B4-BE49-F238E27FC236}">
                <a16:creationId xmlns:a16="http://schemas.microsoft.com/office/drawing/2014/main" id="{F180CDC3-DEB1-8278-C4ED-95B994F0E1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8195" y="6301409"/>
            <a:ext cx="733806" cy="556581"/>
          </a:xfrm>
          <a:prstGeom prst="rect">
            <a:avLst/>
          </a:prstGeom>
          <a:effectLst>
            <a:softEdge rad="31750"/>
          </a:effectLst>
        </p:spPr>
      </p:pic>
      <p:sp>
        <p:nvSpPr>
          <p:cNvPr id="5" name="TextBox 4">
            <a:extLst>
              <a:ext uri="{FF2B5EF4-FFF2-40B4-BE49-F238E27FC236}">
                <a16:creationId xmlns:a16="http://schemas.microsoft.com/office/drawing/2014/main" id="{84527ECB-DE55-FFE1-FA98-D6104EF46AB2}"/>
              </a:ext>
            </a:extLst>
          </p:cNvPr>
          <p:cNvSpPr txBox="1"/>
          <p:nvPr/>
        </p:nvSpPr>
        <p:spPr>
          <a:xfrm>
            <a:off x="125084" y="874639"/>
            <a:ext cx="4119006" cy="5632311"/>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Brecciation is developed within the Waulsortian Limestone, often within the basal 50m. </a:t>
            </a:r>
          </a:p>
          <a:p>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The thickness of the breccia bodies is variable and often controlled by faulting, </a:t>
            </a:r>
            <a:r>
              <a:rPr lang="en-IE" dirty="0" err="1">
                <a:latin typeface="Arial" panose="020B0604020202020204" pitchFamily="34" charset="0"/>
                <a:cs typeface="Arial" panose="020B0604020202020204" pitchFamily="34" charset="0"/>
              </a:rPr>
              <a:t>e.g</a:t>
            </a:r>
            <a:r>
              <a:rPr lang="en-IE" dirty="0">
                <a:latin typeface="Arial" panose="020B0604020202020204" pitchFamily="34" charset="0"/>
                <a:cs typeface="Arial" panose="020B0604020202020204" pitchFamily="34" charset="0"/>
              </a:rPr>
              <a:t> NWEX. </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A clear NW-SE / NE-SW trend is obvious</a:t>
            </a:r>
          </a:p>
          <a:p>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Brecciation is a critical component of the mineralisation and acts as ground preparation.</a:t>
            </a:r>
          </a:p>
          <a:p>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Mineralisation is hosted by BMB / PMB and Intrusive breccias.</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Intensity of brecciation is quite variable.</a:t>
            </a:r>
          </a:p>
        </p:txBody>
      </p:sp>
    </p:spTree>
    <p:extLst>
      <p:ext uri="{BB962C8B-B14F-4D97-AF65-F5344CB8AC3E}">
        <p14:creationId xmlns:p14="http://schemas.microsoft.com/office/powerpoint/2010/main" val="519906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0B14-C862-0741-E352-8A7ED592A6B0}"/>
              </a:ext>
            </a:extLst>
          </p:cNvPr>
          <p:cNvSpPr>
            <a:spLocks noGrp="1"/>
          </p:cNvSpPr>
          <p:nvPr>
            <p:ph type="ctrTitle"/>
          </p:nvPr>
        </p:nvSpPr>
        <p:spPr>
          <a:xfrm>
            <a:off x="0" y="118956"/>
            <a:ext cx="12192000" cy="1047372"/>
          </a:xfrm>
        </p:spPr>
        <p:txBody>
          <a:bodyPr anchor="b">
            <a:normAutofit/>
          </a:bodyPr>
          <a:lstStyle/>
          <a:p>
            <a:pPr algn="l" eaLnBrk="1" hangingPunct="1"/>
            <a:r>
              <a:rPr lang="en-US" altLang="en-US" sz="3200" b="1" dirty="0">
                <a:solidFill>
                  <a:schemeClr val="tx1">
                    <a:lumMod val="50000"/>
                    <a:lumOff val="50000"/>
                  </a:schemeClr>
                </a:solidFill>
                <a:latin typeface="Arial" panose="020B0604020202020204" pitchFamily="34" charset="0"/>
                <a:cs typeface="Arial" panose="020B0604020202020204" pitchFamily="34" charset="0"/>
              </a:rPr>
              <a:t>Breccia Styles</a:t>
            </a:r>
            <a:br>
              <a:rPr lang="en-US" altLang="en-US" sz="3200" b="1" dirty="0">
                <a:solidFill>
                  <a:schemeClr val="tx1">
                    <a:lumMod val="50000"/>
                    <a:lumOff val="50000"/>
                  </a:schemeClr>
                </a:solidFill>
                <a:latin typeface="Arial" panose="020B0604020202020204" pitchFamily="34" charset="0"/>
                <a:cs typeface="Arial" panose="020B0604020202020204" pitchFamily="34" charset="0"/>
              </a:rPr>
            </a:br>
            <a:r>
              <a:rPr lang="en-US" altLang="en-US" sz="3200" b="1" dirty="0">
                <a:solidFill>
                  <a:schemeClr val="tx1">
                    <a:lumMod val="50000"/>
                    <a:lumOff val="50000"/>
                  </a:schemeClr>
                </a:solidFill>
                <a:latin typeface="Arial" panose="020B0604020202020204" pitchFamily="34" charset="0"/>
                <a:cs typeface="Arial" panose="020B0604020202020204" pitchFamily="34" charset="0"/>
              </a:rPr>
              <a:t>BMB</a:t>
            </a:r>
            <a:endParaRPr lang="en-IE" sz="3200" dirty="0">
              <a:solidFill>
                <a:schemeClr val="tx1">
                  <a:lumMod val="50000"/>
                  <a:lumOff val="50000"/>
                </a:schemeClr>
              </a:solidFill>
            </a:endParaRPr>
          </a:p>
        </p:txBody>
      </p:sp>
      <p:pic>
        <p:nvPicPr>
          <p:cNvPr id="8" name="Picture 7">
            <a:extLst>
              <a:ext uri="{FF2B5EF4-FFF2-40B4-BE49-F238E27FC236}">
                <a16:creationId xmlns:a16="http://schemas.microsoft.com/office/drawing/2014/main" id="{AC4B7776-AE26-37DC-28D9-760E446EF7C3}"/>
              </a:ext>
            </a:extLst>
          </p:cNvPr>
          <p:cNvPicPr>
            <a:picLocks noChangeAspect="1"/>
          </p:cNvPicPr>
          <p:nvPr/>
        </p:nvPicPr>
        <p:blipFill>
          <a:blip r:embed="rId2"/>
          <a:stretch>
            <a:fillRect/>
          </a:stretch>
        </p:blipFill>
        <p:spPr>
          <a:xfrm>
            <a:off x="33390" y="6681201"/>
            <a:ext cx="1054699" cy="176799"/>
          </a:xfrm>
          <a:prstGeom prst="rect">
            <a:avLst/>
          </a:prstGeom>
        </p:spPr>
      </p:pic>
      <p:pic>
        <p:nvPicPr>
          <p:cNvPr id="9" name="Picture 8" descr="A logo with a yellow and green circle&#10;&#10;Description automatically generated">
            <a:extLst>
              <a:ext uri="{FF2B5EF4-FFF2-40B4-BE49-F238E27FC236}">
                <a16:creationId xmlns:a16="http://schemas.microsoft.com/office/drawing/2014/main" id="{F180CDC3-DEB1-8278-C4ED-95B994F0E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195" y="6301409"/>
            <a:ext cx="733806" cy="556581"/>
          </a:xfrm>
          <a:prstGeom prst="rect">
            <a:avLst/>
          </a:prstGeom>
          <a:effectLst>
            <a:softEdge rad="31750"/>
          </a:effectLst>
        </p:spPr>
      </p:pic>
      <p:pic>
        <p:nvPicPr>
          <p:cNvPr id="4" name="Picture 3" descr="A close-up of a stone&#10;&#10;Description automatically generated">
            <a:extLst>
              <a:ext uri="{FF2B5EF4-FFF2-40B4-BE49-F238E27FC236}">
                <a16:creationId xmlns:a16="http://schemas.microsoft.com/office/drawing/2014/main" id="{C49CF422-92F5-E003-0BED-903B33D71C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2951" y="369000"/>
            <a:ext cx="7462245" cy="6120000"/>
          </a:xfrm>
          <a:prstGeom prst="rect">
            <a:avLst/>
          </a:prstGeom>
        </p:spPr>
      </p:pic>
      <p:sp>
        <p:nvSpPr>
          <p:cNvPr id="10" name="TextBox 9">
            <a:extLst>
              <a:ext uri="{FF2B5EF4-FFF2-40B4-BE49-F238E27FC236}">
                <a16:creationId xmlns:a16="http://schemas.microsoft.com/office/drawing/2014/main" id="{A4C076CB-F3E8-26BF-B86E-05E3731E1F26}"/>
              </a:ext>
            </a:extLst>
          </p:cNvPr>
          <p:cNvSpPr txBox="1"/>
          <p:nvPr/>
        </p:nvSpPr>
        <p:spPr>
          <a:xfrm>
            <a:off x="33389" y="1106733"/>
            <a:ext cx="4519561" cy="4801314"/>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BMB (Black Matrix Breccia) is the most abundant breccia style. </a:t>
            </a:r>
          </a:p>
          <a:p>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GB" dirty="0">
                <a:latin typeface="Arial" panose="020B0604020202020204" pitchFamily="34" charset="0"/>
                <a:cs typeface="Arial" panose="020B0604020202020204" pitchFamily="34" charset="0"/>
              </a:rPr>
              <a:t>Dominated by angular to sub-rounded, highly irregular shaped Waulsortian Limestone clasts of variable size (2-&gt;100mm)</a:t>
            </a:r>
          </a:p>
          <a:p>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GB" dirty="0">
                <a:latin typeface="Arial" panose="020B0604020202020204" pitchFamily="34" charset="0"/>
                <a:cs typeface="Arial" panose="020B0604020202020204" pitchFamily="34" charset="0"/>
              </a:rPr>
              <a:t>Typically, the matrix is fine-grained, dark grey to black in colour, comprised of black dolomite and / or argillite.</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GB" dirty="0">
                <a:latin typeface="Arial" panose="020B0604020202020204" pitchFamily="34" charset="0"/>
                <a:cs typeface="Arial" panose="020B0604020202020204" pitchFamily="34" charset="0"/>
              </a:rPr>
              <a:t>Textures range from clast to matrix supported</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GB" dirty="0">
                <a:latin typeface="Arial" panose="020B0604020202020204" pitchFamily="34" charset="0"/>
                <a:cs typeface="Arial" panose="020B0604020202020204" pitchFamily="34" charset="0"/>
              </a:rPr>
              <a:t>Clast-matrix contacts range from diffuse or gradational to extremely sharp</a:t>
            </a:r>
            <a:r>
              <a:rPr lang="en-IE"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57093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0B14-C862-0741-E352-8A7ED592A6B0}"/>
              </a:ext>
            </a:extLst>
          </p:cNvPr>
          <p:cNvSpPr>
            <a:spLocks noGrp="1"/>
          </p:cNvSpPr>
          <p:nvPr>
            <p:ph type="ctrTitle"/>
          </p:nvPr>
        </p:nvSpPr>
        <p:spPr>
          <a:xfrm>
            <a:off x="0" y="118956"/>
            <a:ext cx="12192000" cy="1047372"/>
          </a:xfrm>
        </p:spPr>
        <p:txBody>
          <a:bodyPr anchor="b">
            <a:normAutofit/>
          </a:bodyPr>
          <a:lstStyle/>
          <a:p>
            <a:pPr algn="l" eaLnBrk="1" hangingPunct="1"/>
            <a:r>
              <a:rPr lang="en-US" altLang="en-US" sz="3200" b="1" dirty="0">
                <a:solidFill>
                  <a:schemeClr val="tx1">
                    <a:lumMod val="50000"/>
                    <a:lumOff val="50000"/>
                  </a:schemeClr>
                </a:solidFill>
                <a:latin typeface="Arial" panose="020B0604020202020204" pitchFamily="34" charset="0"/>
                <a:cs typeface="Arial" panose="020B0604020202020204" pitchFamily="34" charset="0"/>
              </a:rPr>
              <a:t>Breccia Styles</a:t>
            </a:r>
            <a:br>
              <a:rPr lang="en-US" altLang="en-US" sz="3200" b="1" dirty="0">
                <a:solidFill>
                  <a:schemeClr val="tx1">
                    <a:lumMod val="50000"/>
                    <a:lumOff val="50000"/>
                  </a:schemeClr>
                </a:solidFill>
                <a:latin typeface="Arial" panose="020B0604020202020204" pitchFamily="34" charset="0"/>
                <a:cs typeface="Arial" panose="020B0604020202020204" pitchFamily="34" charset="0"/>
              </a:rPr>
            </a:br>
            <a:r>
              <a:rPr lang="en-US" altLang="en-US" sz="3200" b="1" dirty="0">
                <a:solidFill>
                  <a:schemeClr val="tx1">
                    <a:lumMod val="50000"/>
                    <a:lumOff val="50000"/>
                  </a:schemeClr>
                </a:solidFill>
                <a:latin typeface="Arial" panose="020B0604020202020204" pitchFamily="34" charset="0"/>
                <a:cs typeface="Arial" panose="020B0604020202020204" pitchFamily="34" charset="0"/>
              </a:rPr>
              <a:t>PMB</a:t>
            </a:r>
            <a:endParaRPr lang="en-IE" sz="3200" dirty="0">
              <a:solidFill>
                <a:schemeClr val="tx1">
                  <a:lumMod val="50000"/>
                  <a:lumOff val="50000"/>
                </a:schemeClr>
              </a:solidFill>
            </a:endParaRPr>
          </a:p>
        </p:txBody>
      </p:sp>
      <p:pic>
        <p:nvPicPr>
          <p:cNvPr id="8" name="Picture 7">
            <a:extLst>
              <a:ext uri="{FF2B5EF4-FFF2-40B4-BE49-F238E27FC236}">
                <a16:creationId xmlns:a16="http://schemas.microsoft.com/office/drawing/2014/main" id="{AC4B7776-AE26-37DC-28D9-760E446EF7C3}"/>
              </a:ext>
            </a:extLst>
          </p:cNvPr>
          <p:cNvPicPr>
            <a:picLocks noChangeAspect="1"/>
          </p:cNvPicPr>
          <p:nvPr/>
        </p:nvPicPr>
        <p:blipFill>
          <a:blip r:embed="rId2"/>
          <a:stretch>
            <a:fillRect/>
          </a:stretch>
        </p:blipFill>
        <p:spPr>
          <a:xfrm>
            <a:off x="33390" y="6681201"/>
            <a:ext cx="1054699" cy="176799"/>
          </a:xfrm>
          <a:prstGeom prst="rect">
            <a:avLst/>
          </a:prstGeom>
        </p:spPr>
      </p:pic>
      <p:pic>
        <p:nvPicPr>
          <p:cNvPr id="3" name="Picture 13">
            <a:extLst>
              <a:ext uri="{FF2B5EF4-FFF2-40B4-BE49-F238E27FC236}">
                <a16:creationId xmlns:a16="http://schemas.microsoft.com/office/drawing/2014/main" id="{EB2FA5E8-8BF1-9441-71A6-480DBBF35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8457" y="369000"/>
            <a:ext cx="7462592" cy="61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A logo with a yellow and green circle&#10;&#10;Description automatically generated">
            <a:extLst>
              <a:ext uri="{FF2B5EF4-FFF2-40B4-BE49-F238E27FC236}">
                <a16:creationId xmlns:a16="http://schemas.microsoft.com/office/drawing/2014/main" id="{F180CDC3-DEB1-8278-C4ED-95B994F0E1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8195" y="6301409"/>
            <a:ext cx="733806" cy="556581"/>
          </a:xfrm>
          <a:prstGeom prst="rect">
            <a:avLst/>
          </a:prstGeom>
          <a:effectLst>
            <a:softEdge rad="31750"/>
          </a:effectLst>
        </p:spPr>
      </p:pic>
      <p:sp>
        <p:nvSpPr>
          <p:cNvPr id="5" name="TextBox 4">
            <a:extLst>
              <a:ext uri="{FF2B5EF4-FFF2-40B4-BE49-F238E27FC236}">
                <a16:creationId xmlns:a16="http://schemas.microsoft.com/office/drawing/2014/main" id="{E3AAA09D-2344-BD30-DEA3-61DE95CB3FA2}"/>
              </a:ext>
            </a:extLst>
          </p:cNvPr>
          <p:cNvSpPr txBox="1"/>
          <p:nvPr/>
        </p:nvSpPr>
        <p:spPr>
          <a:xfrm>
            <a:off x="33389" y="1106733"/>
            <a:ext cx="4519561" cy="5632311"/>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PMB (Poly-Mictic Breccia) is a very important and widespread breccia style. </a:t>
            </a:r>
          </a:p>
          <a:p>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GB" dirty="0">
                <a:latin typeface="Arial" panose="020B0604020202020204" pitchFamily="34" charset="0"/>
                <a:cs typeface="Arial" panose="020B0604020202020204" pitchFamily="34" charset="0"/>
              </a:rPr>
              <a:t>It comprises a spectrum of breccia types, consisting of variable percentages of intrusive and Waulsortian clasts in an igneous (intrusive) and / or carbonate matrix.</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GB" dirty="0">
                <a:latin typeface="Arial" panose="020B0604020202020204" pitchFamily="34" charset="0"/>
                <a:cs typeface="Arial" panose="020B0604020202020204" pitchFamily="34" charset="0"/>
              </a:rPr>
              <a:t>The typical PMB is a complex zone of interdigitating Waulsortian Limestone and minor basaltic sills, which have undergone multiple phases of brecciation.</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GB" dirty="0">
                <a:latin typeface="Arial" panose="020B0604020202020204" pitchFamily="34" charset="0"/>
                <a:cs typeface="Arial" panose="020B0604020202020204" pitchFamily="34" charset="0"/>
              </a:rPr>
              <a:t>Some of the igneous clasts in PMB’s display plastic deformation related to mechanical compaction suggesting PMB’s were developing during the Knockroe Volcanics intrusive phase</a:t>
            </a:r>
            <a:endParaRPr lang="en-I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001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stack of logs&#10;&#10;Description automatically generated">
            <a:extLst>
              <a:ext uri="{FF2B5EF4-FFF2-40B4-BE49-F238E27FC236}">
                <a16:creationId xmlns:a16="http://schemas.microsoft.com/office/drawing/2014/main" id="{90C6D21C-A307-B510-FBF0-FD83ADF2B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7688" y="541409"/>
            <a:ext cx="8287410" cy="5760000"/>
          </a:xfrm>
          <a:prstGeom prst="rect">
            <a:avLst/>
          </a:prstGeom>
        </p:spPr>
      </p:pic>
      <p:sp>
        <p:nvSpPr>
          <p:cNvPr id="2" name="Title 1">
            <a:extLst>
              <a:ext uri="{FF2B5EF4-FFF2-40B4-BE49-F238E27FC236}">
                <a16:creationId xmlns:a16="http://schemas.microsoft.com/office/drawing/2014/main" id="{E9930B14-C862-0741-E352-8A7ED592A6B0}"/>
              </a:ext>
            </a:extLst>
          </p:cNvPr>
          <p:cNvSpPr>
            <a:spLocks noGrp="1"/>
          </p:cNvSpPr>
          <p:nvPr>
            <p:ph type="ctrTitle"/>
          </p:nvPr>
        </p:nvSpPr>
        <p:spPr>
          <a:xfrm>
            <a:off x="0" y="118956"/>
            <a:ext cx="12192000" cy="1047372"/>
          </a:xfrm>
        </p:spPr>
        <p:txBody>
          <a:bodyPr anchor="b">
            <a:normAutofit/>
          </a:bodyPr>
          <a:lstStyle/>
          <a:p>
            <a:pPr algn="l" eaLnBrk="1" hangingPunct="1"/>
            <a:r>
              <a:rPr lang="en-US" altLang="en-US" sz="3200" b="1" dirty="0">
                <a:solidFill>
                  <a:schemeClr val="tx1">
                    <a:lumMod val="50000"/>
                    <a:lumOff val="50000"/>
                  </a:schemeClr>
                </a:solidFill>
                <a:latin typeface="Arial" panose="020B0604020202020204" pitchFamily="34" charset="0"/>
                <a:cs typeface="Arial" panose="020B0604020202020204" pitchFamily="34" charset="0"/>
              </a:rPr>
              <a:t>Breccia – </a:t>
            </a:r>
            <a:br>
              <a:rPr lang="en-US" altLang="en-US" sz="3200" b="1" dirty="0">
                <a:solidFill>
                  <a:schemeClr val="tx1">
                    <a:lumMod val="50000"/>
                    <a:lumOff val="50000"/>
                  </a:schemeClr>
                </a:solidFill>
                <a:latin typeface="Arial" panose="020B0604020202020204" pitchFamily="34" charset="0"/>
                <a:cs typeface="Arial" panose="020B0604020202020204" pitchFamily="34" charset="0"/>
              </a:rPr>
            </a:br>
            <a:r>
              <a:rPr lang="en-US" altLang="en-US" sz="3200" b="1" dirty="0">
                <a:solidFill>
                  <a:schemeClr val="tx1">
                    <a:lumMod val="50000"/>
                    <a:lumOff val="50000"/>
                  </a:schemeClr>
                </a:solidFill>
                <a:latin typeface="Arial" panose="020B0604020202020204" pitchFamily="34" charset="0"/>
                <a:cs typeface="Arial" panose="020B0604020202020204" pitchFamily="34" charset="0"/>
              </a:rPr>
              <a:t>Rockmass</a:t>
            </a:r>
            <a:endParaRPr lang="en-IE" sz="3200" dirty="0">
              <a:solidFill>
                <a:schemeClr val="tx1">
                  <a:lumMod val="50000"/>
                  <a:lumOff val="50000"/>
                </a:schemeClr>
              </a:solidFill>
            </a:endParaRPr>
          </a:p>
        </p:txBody>
      </p:sp>
      <p:pic>
        <p:nvPicPr>
          <p:cNvPr id="8" name="Picture 7">
            <a:extLst>
              <a:ext uri="{FF2B5EF4-FFF2-40B4-BE49-F238E27FC236}">
                <a16:creationId xmlns:a16="http://schemas.microsoft.com/office/drawing/2014/main" id="{AC4B7776-AE26-37DC-28D9-760E446EF7C3}"/>
              </a:ext>
            </a:extLst>
          </p:cNvPr>
          <p:cNvPicPr>
            <a:picLocks noChangeAspect="1"/>
          </p:cNvPicPr>
          <p:nvPr/>
        </p:nvPicPr>
        <p:blipFill>
          <a:blip r:embed="rId3"/>
          <a:stretch>
            <a:fillRect/>
          </a:stretch>
        </p:blipFill>
        <p:spPr>
          <a:xfrm>
            <a:off x="33390" y="6681201"/>
            <a:ext cx="1054699" cy="176799"/>
          </a:xfrm>
          <a:prstGeom prst="rect">
            <a:avLst/>
          </a:prstGeom>
        </p:spPr>
      </p:pic>
      <p:pic>
        <p:nvPicPr>
          <p:cNvPr id="9" name="Picture 8" descr="A logo with a yellow and green circle&#10;&#10;Description automatically generated">
            <a:extLst>
              <a:ext uri="{FF2B5EF4-FFF2-40B4-BE49-F238E27FC236}">
                <a16:creationId xmlns:a16="http://schemas.microsoft.com/office/drawing/2014/main" id="{F180CDC3-DEB1-8278-C4ED-95B994F0E1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8195" y="6301409"/>
            <a:ext cx="733806" cy="556581"/>
          </a:xfrm>
          <a:prstGeom prst="rect">
            <a:avLst/>
          </a:prstGeom>
          <a:effectLst>
            <a:softEdge rad="31750"/>
          </a:effectLst>
        </p:spPr>
      </p:pic>
      <p:pic>
        <p:nvPicPr>
          <p:cNvPr id="5" name="Picture 4" descr="A stack of black and white striped objects&#10;&#10;Description automatically generated with medium confidence">
            <a:extLst>
              <a:ext uri="{FF2B5EF4-FFF2-40B4-BE49-F238E27FC236}">
                <a16:creationId xmlns:a16="http://schemas.microsoft.com/office/drawing/2014/main" id="{0881A0BC-8FF4-21B9-0EE7-DC9DBCF6A9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6092" y="556591"/>
            <a:ext cx="8479006" cy="5760000"/>
          </a:xfrm>
          <a:prstGeom prst="rect">
            <a:avLst/>
          </a:prstGeom>
        </p:spPr>
      </p:pic>
      <p:sp>
        <p:nvSpPr>
          <p:cNvPr id="14" name="TextBox 13">
            <a:extLst>
              <a:ext uri="{FF2B5EF4-FFF2-40B4-BE49-F238E27FC236}">
                <a16:creationId xmlns:a16="http://schemas.microsoft.com/office/drawing/2014/main" id="{B968F587-FECF-0E07-9643-6E54C937C0B0}"/>
              </a:ext>
            </a:extLst>
          </p:cNvPr>
          <p:cNvSpPr txBox="1"/>
          <p:nvPr/>
        </p:nvSpPr>
        <p:spPr>
          <a:xfrm>
            <a:off x="33390" y="1181673"/>
            <a:ext cx="3346092" cy="1200329"/>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Thick zones of breccia can have variable breccia styles that interdigitate (BMB, PMB, WMB)</a:t>
            </a:r>
          </a:p>
        </p:txBody>
      </p:sp>
      <p:sp>
        <p:nvSpPr>
          <p:cNvPr id="15" name="TextBox 14">
            <a:extLst>
              <a:ext uri="{FF2B5EF4-FFF2-40B4-BE49-F238E27FC236}">
                <a16:creationId xmlns:a16="http://schemas.microsoft.com/office/drawing/2014/main" id="{EEF93367-6D03-D0B6-87EE-6AE999D43694}"/>
              </a:ext>
            </a:extLst>
          </p:cNvPr>
          <p:cNvSpPr txBox="1"/>
          <p:nvPr/>
        </p:nvSpPr>
        <p:spPr>
          <a:xfrm>
            <a:off x="0" y="2382002"/>
            <a:ext cx="3346092" cy="1200329"/>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Occasionally thick zones of breccia can be dominated by a single style of breccia, usually BMB. </a:t>
            </a:r>
          </a:p>
        </p:txBody>
      </p:sp>
      <p:sp>
        <p:nvSpPr>
          <p:cNvPr id="16" name="TextBox 15">
            <a:extLst>
              <a:ext uri="{FF2B5EF4-FFF2-40B4-BE49-F238E27FC236}">
                <a16:creationId xmlns:a16="http://schemas.microsoft.com/office/drawing/2014/main" id="{5D42B4D9-BEE7-0FAE-DD1E-6A1E91E682F9}"/>
              </a:ext>
            </a:extLst>
          </p:cNvPr>
          <p:cNvSpPr txBox="1"/>
          <p:nvPr/>
        </p:nvSpPr>
        <p:spPr>
          <a:xfrm>
            <a:off x="-33390" y="3582331"/>
            <a:ext cx="3346092" cy="1200329"/>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Mineralisation tends to focused towards the basal parts of the breccia systems.</a:t>
            </a:r>
          </a:p>
        </p:txBody>
      </p:sp>
      <p:pic>
        <p:nvPicPr>
          <p:cNvPr id="18" name="Picture 17" descr="A stack of wood logs&#10;&#10;Description automatically generated with medium confidence">
            <a:extLst>
              <a:ext uri="{FF2B5EF4-FFF2-40B4-BE49-F238E27FC236}">
                <a16:creationId xmlns:a16="http://schemas.microsoft.com/office/drawing/2014/main" id="{6C65C1DD-5563-BB2F-4FBA-6AFAE3DF60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4668" y="556591"/>
            <a:ext cx="8479005" cy="5760000"/>
          </a:xfrm>
          <a:prstGeom prst="rect">
            <a:avLst/>
          </a:prstGeom>
        </p:spPr>
      </p:pic>
      <p:sp>
        <p:nvSpPr>
          <p:cNvPr id="19" name="TextBox 18">
            <a:extLst>
              <a:ext uri="{FF2B5EF4-FFF2-40B4-BE49-F238E27FC236}">
                <a16:creationId xmlns:a16="http://schemas.microsoft.com/office/drawing/2014/main" id="{3A469EB1-EF06-46A3-3845-EB68EBB48E56}"/>
              </a:ext>
            </a:extLst>
          </p:cNvPr>
          <p:cNvSpPr txBox="1"/>
          <p:nvPr/>
        </p:nvSpPr>
        <p:spPr>
          <a:xfrm>
            <a:off x="-33390" y="4798005"/>
            <a:ext cx="3346092" cy="1200329"/>
          </a:xfrm>
          <a:prstGeom prst="rect">
            <a:avLst/>
          </a:prstGeom>
          <a:noFill/>
        </p:spPr>
        <p:txBody>
          <a:bodyPr wrap="square" rtlCol="0">
            <a:spAutoFit/>
          </a:bodyPr>
          <a:lstStyle/>
          <a:p>
            <a:pPr marL="285750" indent="-285750">
              <a:buFont typeface="Wingdings" panose="05000000000000000000" pitchFamily="2" charset="2"/>
              <a:buChar char="Ø"/>
            </a:pPr>
            <a:r>
              <a:rPr lang="en-GB" dirty="0">
                <a:latin typeface="Arial" panose="020B0604020202020204" pitchFamily="34" charset="0"/>
                <a:cs typeface="Arial" panose="020B0604020202020204" pitchFamily="34" charset="0"/>
              </a:rPr>
              <a:t>Subordinate breccia styles are observed at Pallas Green, including vermicular, and sandstone matrix. </a:t>
            </a:r>
          </a:p>
        </p:txBody>
      </p:sp>
    </p:spTree>
    <p:extLst>
      <p:ext uri="{BB962C8B-B14F-4D97-AF65-F5344CB8AC3E}">
        <p14:creationId xmlns:p14="http://schemas.microsoft.com/office/powerpoint/2010/main" val="185506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a sea&#10;&#10;Description automatically generated with medium confidence">
            <a:extLst>
              <a:ext uri="{FF2B5EF4-FFF2-40B4-BE49-F238E27FC236}">
                <a16:creationId xmlns:a16="http://schemas.microsoft.com/office/drawing/2014/main" id="{24DED60D-1229-2271-990D-A2BCF6A69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2496" y="189000"/>
            <a:ext cx="8906638" cy="6480000"/>
          </a:xfrm>
          <a:prstGeom prst="rect">
            <a:avLst/>
          </a:prstGeom>
        </p:spPr>
      </p:pic>
      <p:sp>
        <p:nvSpPr>
          <p:cNvPr id="2" name="Title 1">
            <a:extLst>
              <a:ext uri="{FF2B5EF4-FFF2-40B4-BE49-F238E27FC236}">
                <a16:creationId xmlns:a16="http://schemas.microsoft.com/office/drawing/2014/main" id="{E9930B14-C862-0741-E352-8A7ED592A6B0}"/>
              </a:ext>
            </a:extLst>
          </p:cNvPr>
          <p:cNvSpPr>
            <a:spLocks noGrp="1"/>
          </p:cNvSpPr>
          <p:nvPr>
            <p:ph type="ctrTitle"/>
          </p:nvPr>
        </p:nvSpPr>
        <p:spPr>
          <a:xfrm>
            <a:off x="0" y="118956"/>
            <a:ext cx="12192000" cy="1047372"/>
          </a:xfrm>
        </p:spPr>
        <p:txBody>
          <a:bodyPr anchor="b">
            <a:normAutofit/>
          </a:bodyPr>
          <a:lstStyle/>
          <a:p>
            <a:pPr algn="l" eaLnBrk="1" hangingPunct="1"/>
            <a:r>
              <a:rPr lang="en-US" altLang="en-US" sz="3200" b="1" dirty="0">
                <a:solidFill>
                  <a:schemeClr val="tx1">
                    <a:lumMod val="50000"/>
                    <a:lumOff val="50000"/>
                  </a:schemeClr>
                </a:solidFill>
                <a:latin typeface="Arial" panose="020B0604020202020204" pitchFamily="34" charset="0"/>
                <a:cs typeface="Arial" panose="020B0604020202020204" pitchFamily="34" charset="0"/>
              </a:rPr>
              <a:t>Mineralisation</a:t>
            </a:r>
            <a:br>
              <a:rPr lang="en-US" altLang="en-US" sz="3200" b="1" dirty="0">
                <a:solidFill>
                  <a:schemeClr val="tx1">
                    <a:lumMod val="50000"/>
                    <a:lumOff val="50000"/>
                  </a:schemeClr>
                </a:solidFill>
                <a:latin typeface="Arial" panose="020B0604020202020204" pitchFamily="34" charset="0"/>
                <a:cs typeface="Arial" panose="020B0604020202020204" pitchFamily="34" charset="0"/>
              </a:rPr>
            </a:br>
            <a:endParaRPr lang="en-IE" sz="3200" dirty="0">
              <a:solidFill>
                <a:schemeClr val="tx1">
                  <a:lumMod val="50000"/>
                  <a:lumOff val="50000"/>
                </a:schemeClr>
              </a:solidFill>
            </a:endParaRPr>
          </a:p>
        </p:txBody>
      </p:sp>
      <p:pic>
        <p:nvPicPr>
          <p:cNvPr id="8" name="Picture 7">
            <a:extLst>
              <a:ext uri="{FF2B5EF4-FFF2-40B4-BE49-F238E27FC236}">
                <a16:creationId xmlns:a16="http://schemas.microsoft.com/office/drawing/2014/main" id="{AC4B7776-AE26-37DC-28D9-760E446EF7C3}"/>
              </a:ext>
            </a:extLst>
          </p:cNvPr>
          <p:cNvPicPr>
            <a:picLocks noChangeAspect="1"/>
          </p:cNvPicPr>
          <p:nvPr/>
        </p:nvPicPr>
        <p:blipFill>
          <a:blip r:embed="rId3"/>
          <a:stretch>
            <a:fillRect/>
          </a:stretch>
        </p:blipFill>
        <p:spPr>
          <a:xfrm>
            <a:off x="33390" y="6681201"/>
            <a:ext cx="1054699" cy="176799"/>
          </a:xfrm>
          <a:prstGeom prst="rect">
            <a:avLst/>
          </a:prstGeom>
        </p:spPr>
      </p:pic>
      <p:pic>
        <p:nvPicPr>
          <p:cNvPr id="9" name="Picture 8" descr="A logo with a yellow and green circle&#10;&#10;Description automatically generated">
            <a:extLst>
              <a:ext uri="{FF2B5EF4-FFF2-40B4-BE49-F238E27FC236}">
                <a16:creationId xmlns:a16="http://schemas.microsoft.com/office/drawing/2014/main" id="{F180CDC3-DEB1-8278-C4ED-95B994F0E1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8195" y="6301409"/>
            <a:ext cx="733806" cy="556581"/>
          </a:xfrm>
          <a:prstGeom prst="rect">
            <a:avLst/>
          </a:prstGeom>
          <a:effectLst>
            <a:softEdge rad="31750"/>
          </a:effectLst>
        </p:spPr>
      </p:pic>
      <p:sp>
        <p:nvSpPr>
          <p:cNvPr id="5" name="TextBox 4">
            <a:extLst>
              <a:ext uri="{FF2B5EF4-FFF2-40B4-BE49-F238E27FC236}">
                <a16:creationId xmlns:a16="http://schemas.microsoft.com/office/drawing/2014/main" id="{EA9012F5-DB2C-366D-0810-1E0D7C0C3C4A}"/>
              </a:ext>
            </a:extLst>
          </p:cNvPr>
          <p:cNvSpPr txBox="1"/>
          <p:nvPr/>
        </p:nvSpPr>
        <p:spPr>
          <a:xfrm>
            <a:off x="33390" y="874639"/>
            <a:ext cx="3149106" cy="5632311"/>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A “Total Sulphide Model”(TSM) has been generated from the split core assay results.</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It is based upon the sulphide grade and the thickness of the mineralised interval to create an intensity model</a:t>
            </a:r>
          </a:p>
          <a:p>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The TSM is used to define and delineate the zones of most intense mineralisation</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The assay data is used to delineate metal endowment and enrichment.</a:t>
            </a:r>
          </a:p>
        </p:txBody>
      </p:sp>
    </p:spTree>
    <p:extLst>
      <p:ext uri="{BB962C8B-B14F-4D97-AF65-F5344CB8AC3E}">
        <p14:creationId xmlns:p14="http://schemas.microsoft.com/office/powerpoint/2010/main" val="611118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0B14-C862-0741-E352-8A7ED592A6B0}"/>
              </a:ext>
            </a:extLst>
          </p:cNvPr>
          <p:cNvSpPr>
            <a:spLocks noGrp="1"/>
          </p:cNvSpPr>
          <p:nvPr>
            <p:ph type="ctrTitle"/>
          </p:nvPr>
        </p:nvSpPr>
        <p:spPr>
          <a:xfrm>
            <a:off x="0" y="118956"/>
            <a:ext cx="12192000" cy="1047372"/>
          </a:xfrm>
        </p:spPr>
        <p:txBody>
          <a:bodyPr anchor="b">
            <a:normAutofit/>
          </a:bodyPr>
          <a:lstStyle/>
          <a:p>
            <a:pPr algn="l" eaLnBrk="1" hangingPunct="1"/>
            <a:r>
              <a:rPr lang="en-US" altLang="en-US" sz="3200" b="1" dirty="0">
                <a:solidFill>
                  <a:schemeClr val="tx1">
                    <a:lumMod val="50000"/>
                    <a:lumOff val="50000"/>
                  </a:schemeClr>
                </a:solidFill>
                <a:latin typeface="Arial" panose="020B0604020202020204" pitchFamily="34" charset="0"/>
                <a:cs typeface="Arial" panose="020B0604020202020204" pitchFamily="34" charset="0"/>
              </a:rPr>
              <a:t>Total Sulphides</a:t>
            </a:r>
            <a:br>
              <a:rPr lang="en-US" altLang="en-US" sz="3200" b="1" dirty="0">
                <a:solidFill>
                  <a:schemeClr val="tx1">
                    <a:lumMod val="50000"/>
                    <a:lumOff val="50000"/>
                  </a:schemeClr>
                </a:solidFill>
                <a:latin typeface="Arial" panose="020B0604020202020204" pitchFamily="34" charset="0"/>
                <a:cs typeface="Arial" panose="020B0604020202020204" pitchFamily="34" charset="0"/>
              </a:rPr>
            </a:br>
            <a:r>
              <a:rPr lang="en-US" altLang="en-US" sz="3200" b="1" dirty="0">
                <a:solidFill>
                  <a:schemeClr val="tx1">
                    <a:lumMod val="50000"/>
                    <a:lumOff val="50000"/>
                  </a:schemeClr>
                </a:solidFill>
                <a:latin typeface="Arial" panose="020B0604020202020204" pitchFamily="34" charset="0"/>
                <a:cs typeface="Arial" panose="020B0604020202020204" pitchFamily="34" charset="0"/>
              </a:rPr>
              <a:t>Caherline Zone</a:t>
            </a:r>
            <a:endParaRPr lang="en-IE" sz="3200" dirty="0">
              <a:solidFill>
                <a:schemeClr val="tx1">
                  <a:lumMod val="50000"/>
                  <a:lumOff val="50000"/>
                </a:schemeClr>
              </a:solidFill>
            </a:endParaRPr>
          </a:p>
        </p:txBody>
      </p:sp>
      <p:pic>
        <p:nvPicPr>
          <p:cNvPr id="8" name="Picture 7">
            <a:extLst>
              <a:ext uri="{FF2B5EF4-FFF2-40B4-BE49-F238E27FC236}">
                <a16:creationId xmlns:a16="http://schemas.microsoft.com/office/drawing/2014/main" id="{AC4B7776-AE26-37DC-28D9-760E446EF7C3}"/>
              </a:ext>
            </a:extLst>
          </p:cNvPr>
          <p:cNvPicPr>
            <a:picLocks noChangeAspect="1"/>
          </p:cNvPicPr>
          <p:nvPr/>
        </p:nvPicPr>
        <p:blipFill>
          <a:blip r:embed="rId2"/>
          <a:stretch>
            <a:fillRect/>
          </a:stretch>
        </p:blipFill>
        <p:spPr>
          <a:xfrm>
            <a:off x="33390" y="6681201"/>
            <a:ext cx="1054699" cy="176799"/>
          </a:xfrm>
          <a:prstGeom prst="rect">
            <a:avLst/>
          </a:prstGeom>
        </p:spPr>
      </p:pic>
      <p:pic>
        <p:nvPicPr>
          <p:cNvPr id="9" name="Picture 8" descr="A logo with a yellow and green circle&#10;&#10;Description automatically generated">
            <a:extLst>
              <a:ext uri="{FF2B5EF4-FFF2-40B4-BE49-F238E27FC236}">
                <a16:creationId xmlns:a16="http://schemas.microsoft.com/office/drawing/2014/main" id="{F180CDC3-DEB1-8278-C4ED-95B994F0E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195" y="6301409"/>
            <a:ext cx="733806" cy="556581"/>
          </a:xfrm>
          <a:prstGeom prst="rect">
            <a:avLst/>
          </a:prstGeom>
          <a:effectLst>
            <a:softEdge rad="31750"/>
          </a:effectLst>
        </p:spPr>
      </p:pic>
      <p:pic>
        <p:nvPicPr>
          <p:cNvPr id="6" name="Picture 5" descr="A map of a sea&#10;&#10;Description automatically generated with medium confidence">
            <a:extLst>
              <a:ext uri="{FF2B5EF4-FFF2-40B4-BE49-F238E27FC236}">
                <a16:creationId xmlns:a16="http://schemas.microsoft.com/office/drawing/2014/main" id="{6E4ED295-2F37-F403-D2CB-44809EFF0C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9950" y="1269000"/>
            <a:ext cx="8620000" cy="4320000"/>
          </a:xfrm>
          <a:prstGeom prst="rect">
            <a:avLst/>
          </a:prstGeom>
        </p:spPr>
      </p:pic>
      <p:pic>
        <p:nvPicPr>
          <p:cNvPr id="10" name="Picture 9" descr="A computer generated image of a section of a river&#10;&#10;Description automatically generated">
            <a:extLst>
              <a:ext uri="{FF2B5EF4-FFF2-40B4-BE49-F238E27FC236}">
                <a16:creationId xmlns:a16="http://schemas.microsoft.com/office/drawing/2014/main" id="{5C434AA5-371C-C21A-264D-7675E635F6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9950" y="1269000"/>
            <a:ext cx="8620000" cy="4320000"/>
          </a:xfrm>
          <a:prstGeom prst="rect">
            <a:avLst/>
          </a:prstGeom>
        </p:spPr>
      </p:pic>
      <p:sp>
        <p:nvSpPr>
          <p:cNvPr id="11" name="TextBox 10">
            <a:extLst>
              <a:ext uri="{FF2B5EF4-FFF2-40B4-BE49-F238E27FC236}">
                <a16:creationId xmlns:a16="http://schemas.microsoft.com/office/drawing/2014/main" id="{DC962C19-142D-7FD1-8834-792CF80D9913}"/>
              </a:ext>
            </a:extLst>
          </p:cNvPr>
          <p:cNvSpPr txBox="1"/>
          <p:nvPr/>
        </p:nvSpPr>
        <p:spPr>
          <a:xfrm>
            <a:off x="33390" y="1166328"/>
            <a:ext cx="3376560" cy="2585323"/>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Presented is the “Total Sulphide Model”(TSM) from the dip section at Caherline .</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The TSM is constrained by the mineralised composites and sits either on or just above the base of Waulsortian / ABL contact. </a:t>
            </a:r>
          </a:p>
        </p:txBody>
      </p:sp>
      <p:sp>
        <p:nvSpPr>
          <p:cNvPr id="12" name="TextBox 11">
            <a:extLst>
              <a:ext uri="{FF2B5EF4-FFF2-40B4-BE49-F238E27FC236}">
                <a16:creationId xmlns:a16="http://schemas.microsoft.com/office/drawing/2014/main" id="{412B36C7-4792-2C51-5C27-5F9C41D0036C}"/>
              </a:ext>
            </a:extLst>
          </p:cNvPr>
          <p:cNvSpPr txBox="1"/>
          <p:nvPr/>
        </p:nvSpPr>
        <p:spPr>
          <a:xfrm>
            <a:off x="0" y="3923764"/>
            <a:ext cx="3376560" cy="1754326"/>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The drilling traces show the drilling control on the TSM.</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The TSM is based upon intercepts on a nominal 100 – 150m centre spacing</a:t>
            </a:r>
          </a:p>
        </p:txBody>
      </p:sp>
    </p:spTree>
    <p:extLst>
      <p:ext uri="{BB962C8B-B14F-4D97-AF65-F5344CB8AC3E}">
        <p14:creationId xmlns:p14="http://schemas.microsoft.com/office/powerpoint/2010/main" val="224963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0B14-C862-0741-E352-8A7ED592A6B0}"/>
              </a:ext>
            </a:extLst>
          </p:cNvPr>
          <p:cNvSpPr>
            <a:spLocks noGrp="1"/>
          </p:cNvSpPr>
          <p:nvPr>
            <p:ph type="ctrTitle"/>
          </p:nvPr>
        </p:nvSpPr>
        <p:spPr>
          <a:xfrm>
            <a:off x="0" y="118956"/>
            <a:ext cx="12192000" cy="1047372"/>
          </a:xfrm>
        </p:spPr>
        <p:txBody>
          <a:bodyPr anchor="b">
            <a:normAutofit/>
          </a:bodyPr>
          <a:lstStyle/>
          <a:p>
            <a:pPr algn="l" eaLnBrk="1" hangingPunct="1"/>
            <a:r>
              <a:rPr lang="en-US" altLang="en-US" sz="3200" b="1" dirty="0">
                <a:solidFill>
                  <a:schemeClr val="tx1">
                    <a:lumMod val="50000"/>
                    <a:lumOff val="50000"/>
                  </a:schemeClr>
                </a:solidFill>
                <a:latin typeface="Arial" panose="020B0604020202020204" pitchFamily="34" charset="0"/>
                <a:cs typeface="Arial" panose="020B0604020202020204" pitchFamily="34" charset="0"/>
              </a:rPr>
              <a:t>Metal Zonation</a:t>
            </a:r>
            <a:br>
              <a:rPr lang="en-US" altLang="en-US" sz="3200" b="1" dirty="0">
                <a:solidFill>
                  <a:schemeClr val="tx1">
                    <a:lumMod val="50000"/>
                    <a:lumOff val="50000"/>
                  </a:schemeClr>
                </a:solidFill>
                <a:latin typeface="Arial" panose="020B0604020202020204" pitchFamily="34" charset="0"/>
                <a:cs typeface="Arial" panose="020B0604020202020204" pitchFamily="34" charset="0"/>
              </a:rPr>
            </a:br>
            <a:endParaRPr lang="en-IE" sz="3200" dirty="0">
              <a:solidFill>
                <a:schemeClr val="tx1">
                  <a:lumMod val="50000"/>
                  <a:lumOff val="50000"/>
                </a:schemeClr>
              </a:solidFill>
            </a:endParaRPr>
          </a:p>
        </p:txBody>
      </p:sp>
      <p:pic>
        <p:nvPicPr>
          <p:cNvPr id="8" name="Picture 7">
            <a:extLst>
              <a:ext uri="{FF2B5EF4-FFF2-40B4-BE49-F238E27FC236}">
                <a16:creationId xmlns:a16="http://schemas.microsoft.com/office/drawing/2014/main" id="{AC4B7776-AE26-37DC-28D9-760E446EF7C3}"/>
              </a:ext>
            </a:extLst>
          </p:cNvPr>
          <p:cNvPicPr>
            <a:picLocks noChangeAspect="1"/>
          </p:cNvPicPr>
          <p:nvPr/>
        </p:nvPicPr>
        <p:blipFill>
          <a:blip r:embed="rId2"/>
          <a:stretch>
            <a:fillRect/>
          </a:stretch>
        </p:blipFill>
        <p:spPr>
          <a:xfrm>
            <a:off x="33390" y="6681201"/>
            <a:ext cx="1054699" cy="176799"/>
          </a:xfrm>
          <a:prstGeom prst="rect">
            <a:avLst/>
          </a:prstGeom>
        </p:spPr>
      </p:pic>
      <p:pic>
        <p:nvPicPr>
          <p:cNvPr id="4" name="Picture 3" descr="A map of a blue surface with red and yellow spots&#10;&#10;Description automatically generated">
            <a:extLst>
              <a:ext uri="{FF2B5EF4-FFF2-40B4-BE49-F238E27FC236}">
                <a16:creationId xmlns:a16="http://schemas.microsoft.com/office/drawing/2014/main" id="{FE56F9A9-756E-C9DB-3121-4D1B3BAAE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476" y="201201"/>
            <a:ext cx="8906638" cy="6480000"/>
          </a:xfrm>
          <a:prstGeom prst="rect">
            <a:avLst/>
          </a:prstGeom>
        </p:spPr>
      </p:pic>
      <p:sp>
        <p:nvSpPr>
          <p:cNvPr id="6" name="TextBox 5">
            <a:extLst>
              <a:ext uri="{FF2B5EF4-FFF2-40B4-BE49-F238E27FC236}">
                <a16:creationId xmlns:a16="http://schemas.microsoft.com/office/drawing/2014/main" id="{D19ECF77-2772-8990-626A-C0D871BEBF89}"/>
              </a:ext>
            </a:extLst>
          </p:cNvPr>
          <p:cNvSpPr txBox="1"/>
          <p:nvPr/>
        </p:nvSpPr>
        <p:spPr>
          <a:xfrm>
            <a:off x="33390" y="1075765"/>
            <a:ext cx="2957358" cy="646331"/>
          </a:xfrm>
          <a:prstGeom prst="rect">
            <a:avLst/>
          </a:prstGeom>
          <a:noFill/>
        </p:spPr>
        <p:txBody>
          <a:bodyPr wrap="square" rtlCol="0">
            <a:spAutoFit/>
          </a:bodyPr>
          <a:lstStyle/>
          <a:p>
            <a:r>
              <a:rPr lang="en-IE" b="1" u="sng" dirty="0"/>
              <a:t>Zinc</a:t>
            </a:r>
            <a:r>
              <a:rPr lang="en-IE" dirty="0"/>
              <a:t> – maximum 54.33% Composite int. mean 8.26% </a:t>
            </a:r>
          </a:p>
        </p:txBody>
      </p:sp>
      <p:pic>
        <p:nvPicPr>
          <p:cNvPr id="10" name="Picture 9" descr="A map of a sea&#10;&#10;Description automatically generated with medium confidence">
            <a:extLst>
              <a:ext uri="{FF2B5EF4-FFF2-40B4-BE49-F238E27FC236}">
                <a16:creationId xmlns:a16="http://schemas.microsoft.com/office/drawing/2014/main" id="{01EFD477-1FBC-196F-8E8D-E9105203A8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7476" y="210054"/>
            <a:ext cx="8906638" cy="6480000"/>
          </a:xfrm>
          <a:prstGeom prst="rect">
            <a:avLst/>
          </a:prstGeom>
        </p:spPr>
      </p:pic>
      <p:sp>
        <p:nvSpPr>
          <p:cNvPr id="11" name="TextBox 10">
            <a:extLst>
              <a:ext uri="{FF2B5EF4-FFF2-40B4-BE49-F238E27FC236}">
                <a16:creationId xmlns:a16="http://schemas.microsoft.com/office/drawing/2014/main" id="{052211D2-4BC2-9924-E311-EEF6CCB9F2C5}"/>
              </a:ext>
            </a:extLst>
          </p:cNvPr>
          <p:cNvSpPr txBox="1"/>
          <p:nvPr/>
        </p:nvSpPr>
        <p:spPr>
          <a:xfrm>
            <a:off x="33390" y="1753805"/>
            <a:ext cx="2957358" cy="646331"/>
          </a:xfrm>
          <a:prstGeom prst="rect">
            <a:avLst/>
          </a:prstGeom>
          <a:noFill/>
        </p:spPr>
        <p:txBody>
          <a:bodyPr wrap="square" rtlCol="0">
            <a:spAutoFit/>
          </a:bodyPr>
          <a:lstStyle/>
          <a:p>
            <a:r>
              <a:rPr lang="en-IE" b="1" u="sng" dirty="0"/>
              <a:t>Lead</a:t>
            </a:r>
            <a:r>
              <a:rPr lang="en-IE" dirty="0"/>
              <a:t> - maximum 49.66% Composite int. mean 1.55% </a:t>
            </a:r>
          </a:p>
        </p:txBody>
      </p:sp>
      <p:pic>
        <p:nvPicPr>
          <p:cNvPr id="13" name="Picture 12" descr="A blue and red map&#10;&#10;Description automatically generated">
            <a:extLst>
              <a:ext uri="{FF2B5EF4-FFF2-40B4-BE49-F238E27FC236}">
                <a16:creationId xmlns:a16="http://schemas.microsoft.com/office/drawing/2014/main" id="{5B9746B8-1E95-CC90-BE26-8AD28BB283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7476" y="212356"/>
            <a:ext cx="8906638" cy="6480000"/>
          </a:xfrm>
          <a:prstGeom prst="rect">
            <a:avLst/>
          </a:prstGeom>
        </p:spPr>
      </p:pic>
      <p:sp>
        <p:nvSpPr>
          <p:cNvPr id="14" name="TextBox 13">
            <a:extLst>
              <a:ext uri="{FF2B5EF4-FFF2-40B4-BE49-F238E27FC236}">
                <a16:creationId xmlns:a16="http://schemas.microsoft.com/office/drawing/2014/main" id="{B53FE244-F4F3-C76E-3FBD-9A6894082CA3}"/>
              </a:ext>
            </a:extLst>
          </p:cNvPr>
          <p:cNvSpPr txBox="1"/>
          <p:nvPr/>
        </p:nvSpPr>
        <p:spPr>
          <a:xfrm>
            <a:off x="33390" y="2405505"/>
            <a:ext cx="2934201" cy="646331"/>
          </a:xfrm>
          <a:prstGeom prst="rect">
            <a:avLst/>
          </a:prstGeom>
          <a:noFill/>
        </p:spPr>
        <p:txBody>
          <a:bodyPr wrap="none" rtlCol="0">
            <a:spAutoFit/>
          </a:bodyPr>
          <a:lstStyle/>
          <a:p>
            <a:r>
              <a:rPr lang="en-IE" b="1" u="sng" dirty="0"/>
              <a:t>Silver</a:t>
            </a:r>
            <a:r>
              <a:rPr lang="en-IE" dirty="0"/>
              <a:t> - maximum 130g/t</a:t>
            </a:r>
          </a:p>
          <a:p>
            <a:r>
              <a:rPr lang="en-IE" dirty="0"/>
              <a:t> Composite int. mean 3.04g/t</a:t>
            </a:r>
          </a:p>
        </p:txBody>
      </p:sp>
      <p:pic>
        <p:nvPicPr>
          <p:cNvPr id="16" name="Picture 15" descr="A close-up of a map&#10;&#10;Description automatically generated">
            <a:extLst>
              <a:ext uri="{FF2B5EF4-FFF2-40B4-BE49-F238E27FC236}">
                <a16:creationId xmlns:a16="http://schemas.microsoft.com/office/drawing/2014/main" id="{5BF9E62E-7B0F-AF4A-69A5-C64D8F8B08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1669" y="210054"/>
            <a:ext cx="8906638" cy="6480000"/>
          </a:xfrm>
          <a:prstGeom prst="rect">
            <a:avLst/>
          </a:prstGeom>
        </p:spPr>
      </p:pic>
      <p:sp>
        <p:nvSpPr>
          <p:cNvPr id="17" name="TextBox 16">
            <a:extLst>
              <a:ext uri="{FF2B5EF4-FFF2-40B4-BE49-F238E27FC236}">
                <a16:creationId xmlns:a16="http://schemas.microsoft.com/office/drawing/2014/main" id="{661EC487-D3BE-F77C-B595-060A34821B9D}"/>
              </a:ext>
            </a:extLst>
          </p:cNvPr>
          <p:cNvSpPr txBox="1"/>
          <p:nvPr/>
        </p:nvSpPr>
        <p:spPr>
          <a:xfrm>
            <a:off x="33390" y="3090279"/>
            <a:ext cx="2967672" cy="646331"/>
          </a:xfrm>
          <a:prstGeom prst="rect">
            <a:avLst/>
          </a:prstGeom>
          <a:noFill/>
        </p:spPr>
        <p:txBody>
          <a:bodyPr wrap="none" rtlCol="0">
            <a:spAutoFit/>
          </a:bodyPr>
          <a:lstStyle/>
          <a:p>
            <a:r>
              <a:rPr lang="en-IE" b="1" u="sng" dirty="0"/>
              <a:t>Arsenic -</a:t>
            </a:r>
            <a:r>
              <a:rPr lang="en-IE" dirty="0"/>
              <a:t> maximum 3503ppm</a:t>
            </a:r>
          </a:p>
          <a:p>
            <a:r>
              <a:rPr lang="en-IE" dirty="0"/>
              <a:t>Composite int. mean 236ppm</a:t>
            </a:r>
          </a:p>
        </p:txBody>
      </p:sp>
      <p:pic>
        <p:nvPicPr>
          <p:cNvPr id="19" name="Picture 18" descr="A close-up of a map&#10;&#10;Description automatically generated">
            <a:extLst>
              <a:ext uri="{FF2B5EF4-FFF2-40B4-BE49-F238E27FC236}">
                <a16:creationId xmlns:a16="http://schemas.microsoft.com/office/drawing/2014/main" id="{BAD8A8B3-4FD4-6A82-46C1-85D2FB1FA5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11669" y="210054"/>
            <a:ext cx="8906638" cy="6480000"/>
          </a:xfrm>
          <a:prstGeom prst="rect">
            <a:avLst/>
          </a:prstGeom>
        </p:spPr>
      </p:pic>
      <p:pic>
        <p:nvPicPr>
          <p:cNvPr id="23" name="Picture 22" descr="A blue screen with a colorful bar&#10;&#10;Description automatically generated with medium confidence">
            <a:extLst>
              <a:ext uri="{FF2B5EF4-FFF2-40B4-BE49-F238E27FC236}">
                <a16:creationId xmlns:a16="http://schemas.microsoft.com/office/drawing/2014/main" id="{FFF97175-EBD3-809B-EF19-996504FCBD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40186" y="506921"/>
            <a:ext cx="457200" cy="1516380"/>
          </a:xfrm>
          <a:prstGeom prst="rect">
            <a:avLst/>
          </a:prstGeom>
        </p:spPr>
      </p:pic>
      <p:sp>
        <p:nvSpPr>
          <p:cNvPr id="24" name="TextBox 23">
            <a:extLst>
              <a:ext uri="{FF2B5EF4-FFF2-40B4-BE49-F238E27FC236}">
                <a16:creationId xmlns:a16="http://schemas.microsoft.com/office/drawing/2014/main" id="{37DD5E1D-A763-9189-DD8D-71718A0A7394}"/>
              </a:ext>
            </a:extLst>
          </p:cNvPr>
          <p:cNvSpPr txBox="1"/>
          <p:nvPr/>
        </p:nvSpPr>
        <p:spPr>
          <a:xfrm>
            <a:off x="33390" y="3805161"/>
            <a:ext cx="3078279" cy="923330"/>
          </a:xfrm>
          <a:prstGeom prst="rect">
            <a:avLst/>
          </a:prstGeom>
          <a:noFill/>
        </p:spPr>
        <p:txBody>
          <a:bodyPr wrap="none" rtlCol="0">
            <a:spAutoFit/>
          </a:bodyPr>
          <a:lstStyle/>
          <a:p>
            <a:r>
              <a:rPr lang="en-IE" b="1" u="sng" dirty="0"/>
              <a:t>Copper</a:t>
            </a:r>
            <a:r>
              <a:rPr lang="en-IE" dirty="0"/>
              <a:t> - maximum 6,400ppm</a:t>
            </a:r>
          </a:p>
          <a:p>
            <a:r>
              <a:rPr lang="en-IE" dirty="0"/>
              <a:t> Composite int. mean 34.1ppm</a:t>
            </a:r>
          </a:p>
          <a:p>
            <a:endParaRPr lang="en-IE" dirty="0"/>
          </a:p>
        </p:txBody>
      </p:sp>
      <p:pic>
        <p:nvPicPr>
          <p:cNvPr id="26" name="Picture 25" descr="A screenshot of a computer generated image&#10;&#10;Description automatically generated">
            <a:extLst>
              <a:ext uri="{FF2B5EF4-FFF2-40B4-BE49-F238E27FC236}">
                <a16:creationId xmlns:a16="http://schemas.microsoft.com/office/drawing/2014/main" id="{840B1840-18A9-622E-BF88-9AFE9EAF27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06812" y="201201"/>
            <a:ext cx="8906638" cy="6480000"/>
          </a:xfrm>
          <a:prstGeom prst="rect">
            <a:avLst/>
          </a:prstGeom>
        </p:spPr>
      </p:pic>
      <p:sp>
        <p:nvSpPr>
          <p:cNvPr id="27" name="TextBox 26">
            <a:extLst>
              <a:ext uri="{FF2B5EF4-FFF2-40B4-BE49-F238E27FC236}">
                <a16:creationId xmlns:a16="http://schemas.microsoft.com/office/drawing/2014/main" id="{7669BC79-E32B-320B-6E69-396FC278E247}"/>
              </a:ext>
            </a:extLst>
          </p:cNvPr>
          <p:cNvSpPr txBox="1"/>
          <p:nvPr/>
        </p:nvSpPr>
        <p:spPr>
          <a:xfrm>
            <a:off x="32952" y="4522764"/>
            <a:ext cx="3020570" cy="646331"/>
          </a:xfrm>
          <a:prstGeom prst="rect">
            <a:avLst/>
          </a:prstGeom>
          <a:noFill/>
        </p:spPr>
        <p:txBody>
          <a:bodyPr wrap="none" rtlCol="0">
            <a:spAutoFit/>
          </a:bodyPr>
          <a:lstStyle/>
          <a:p>
            <a:r>
              <a:rPr lang="en-IE" b="1" u="sng" dirty="0"/>
              <a:t>Nickel</a:t>
            </a:r>
            <a:r>
              <a:rPr lang="en-IE" dirty="0"/>
              <a:t> - maximum 4,738ppm</a:t>
            </a:r>
          </a:p>
          <a:p>
            <a:r>
              <a:rPr lang="en-IE" dirty="0"/>
              <a:t> Composite int. mean 117ppm</a:t>
            </a:r>
          </a:p>
        </p:txBody>
      </p:sp>
      <p:pic>
        <p:nvPicPr>
          <p:cNvPr id="29" name="Picture 28" descr="A blue and red map&#10;&#10;Description automatically generated with medium confidence">
            <a:extLst>
              <a:ext uri="{FF2B5EF4-FFF2-40B4-BE49-F238E27FC236}">
                <a16:creationId xmlns:a16="http://schemas.microsoft.com/office/drawing/2014/main" id="{3C0ECBEC-538A-F350-3BF1-E232F79BF5C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05862" y="201201"/>
            <a:ext cx="8906638" cy="6480000"/>
          </a:xfrm>
          <a:prstGeom prst="rect">
            <a:avLst/>
          </a:prstGeom>
        </p:spPr>
      </p:pic>
      <p:sp>
        <p:nvSpPr>
          <p:cNvPr id="30" name="TextBox 29">
            <a:extLst>
              <a:ext uri="{FF2B5EF4-FFF2-40B4-BE49-F238E27FC236}">
                <a16:creationId xmlns:a16="http://schemas.microsoft.com/office/drawing/2014/main" id="{30EB7E50-AB86-14E5-43A3-23DEEEBD56D0}"/>
              </a:ext>
            </a:extLst>
          </p:cNvPr>
          <p:cNvSpPr txBox="1"/>
          <p:nvPr/>
        </p:nvSpPr>
        <p:spPr>
          <a:xfrm>
            <a:off x="13216" y="5174464"/>
            <a:ext cx="2815386" cy="646331"/>
          </a:xfrm>
          <a:prstGeom prst="rect">
            <a:avLst/>
          </a:prstGeom>
          <a:noFill/>
        </p:spPr>
        <p:txBody>
          <a:bodyPr wrap="none" rtlCol="0">
            <a:spAutoFit/>
          </a:bodyPr>
          <a:lstStyle/>
          <a:p>
            <a:r>
              <a:rPr lang="en-IE" b="1" u="sng" dirty="0"/>
              <a:t>Iron</a:t>
            </a:r>
            <a:r>
              <a:rPr lang="en-IE" dirty="0"/>
              <a:t> - maximum 56.3%</a:t>
            </a:r>
          </a:p>
          <a:p>
            <a:r>
              <a:rPr lang="en-IE" dirty="0"/>
              <a:t> Composite int. mean 6.52%</a:t>
            </a:r>
          </a:p>
        </p:txBody>
      </p:sp>
      <p:pic>
        <p:nvPicPr>
          <p:cNvPr id="9" name="Picture 8" descr="A logo with a yellow and green circle&#10;&#10;Description automatically generated">
            <a:extLst>
              <a:ext uri="{FF2B5EF4-FFF2-40B4-BE49-F238E27FC236}">
                <a16:creationId xmlns:a16="http://schemas.microsoft.com/office/drawing/2014/main" id="{F180CDC3-DEB1-8278-C4ED-95B994F0E1E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58195" y="6301409"/>
            <a:ext cx="733806" cy="556581"/>
          </a:xfrm>
          <a:prstGeom prst="rect">
            <a:avLst/>
          </a:prstGeom>
          <a:effectLst>
            <a:softEdge rad="31750"/>
          </a:effectLst>
        </p:spPr>
      </p:pic>
    </p:spTree>
    <p:extLst>
      <p:ext uri="{BB962C8B-B14F-4D97-AF65-F5344CB8AC3E}">
        <p14:creationId xmlns:p14="http://schemas.microsoft.com/office/powerpoint/2010/main" val="360702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7" grpId="0"/>
      <p:bldP spid="24" grpId="0"/>
      <p:bldP spid="27"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0B14-C862-0741-E352-8A7ED592A6B0}"/>
              </a:ext>
            </a:extLst>
          </p:cNvPr>
          <p:cNvSpPr>
            <a:spLocks noGrp="1"/>
          </p:cNvSpPr>
          <p:nvPr>
            <p:ph type="ctrTitle"/>
          </p:nvPr>
        </p:nvSpPr>
        <p:spPr>
          <a:xfrm>
            <a:off x="0" y="118956"/>
            <a:ext cx="12192000" cy="1047372"/>
          </a:xfrm>
        </p:spPr>
        <p:txBody>
          <a:bodyPr anchor="b">
            <a:normAutofit/>
          </a:bodyPr>
          <a:lstStyle/>
          <a:p>
            <a:pPr algn="l" eaLnBrk="1" hangingPunct="1"/>
            <a:r>
              <a:rPr lang="en-US" altLang="en-US" sz="3200" b="1" dirty="0">
                <a:solidFill>
                  <a:schemeClr val="tx1">
                    <a:lumMod val="50000"/>
                    <a:lumOff val="50000"/>
                  </a:schemeClr>
                </a:solidFill>
                <a:latin typeface="Arial" panose="020B0604020202020204" pitchFamily="34" charset="0"/>
                <a:cs typeface="Arial" panose="020B0604020202020204" pitchFamily="34" charset="0"/>
              </a:rPr>
              <a:t>Mineralisation</a:t>
            </a:r>
            <a:br>
              <a:rPr lang="en-US" altLang="en-US" sz="3200" b="1" dirty="0">
                <a:solidFill>
                  <a:schemeClr val="tx1">
                    <a:lumMod val="50000"/>
                    <a:lumOff val="50000"/>
                  </a:schemeClr>
                </a:solidFill>
                <a:latin typeface="Arial" panose="020B0604020202020204" pitchFamily="34" charset="0"/>
                <a:cs typeface="Arial" panose="020B0604020202020204" pitchFamily="34" charset="0"/>
              </a:rPr>
            </a:br>
            <a:endParaRPr lang="en-IE" sz="3200" dirty="0">
              <a:solidFill>
                <a:schemeClr val="tx1">
                  <a:lumMod val="50000"/>
                  <a:lumOff val="50000"/>
                </a:schemeClr>
              </a:solidFill>
            </a:endParaRPr>
          </a:p>
        </p:txBody>
      </p:sp>
      <p:pic>
        <p:nvPicPr>
          <p:cNvPr id="8" name="Picture 7">
            <a:extLst>
              <a:ext uri="{FF2B5EF4-FFF2-40B4-BE49-F238E27FC236}">
                <a16:creationId xmlns:a16="http://schemas.microsoft.com/office/drawing/2014/main" id="{AC4B7776-AE26-37DC-28D9-760E446EF7C3}"/>
              </a:ext>
            </a:extLst>
          </p:cNvPr>
          <p:cNvPicPr>
            <a:picLocks noChangeAspect="1"/>
          </p:cNvPicPr>
          <p:nvPr/>
        </p:nvPicPr>
        <p:blipFill>
          <a:blip r:embed="rId2"/>
          <a:stretch>
            <a:fillRect/>
          </a:stretch>
        </p:blipFill>
        <p:spPr>
          <a:xfrm>
            <a:off x="33390" y="6681201"/>
            <a:ext cx="1054699" cy="176799"/>
          </a:xfrm>
          <a:prstGeom prst="rect">
            <a:avLst/>
          </a:prstGeom>
        </p:spPr>
      </p:pic>
      <p:pic>
        <p:nvPicPr>
          <p:cNvPr id="9" name="Picture 8" descr="A logo with a yellow and green circle&#10;&#10;Description automatically generated">
            <a:extLst>
              <a:ext uri="{FF2B5EF4-FFF2-40B4-BE49-F238E27FC236}">
                <a16:creationId xmlns:a16="http://schemas.microsoft.com/office/drawing/2014/main" id="{F180CDC3-DEB1-8278-C4ED-95B994F0E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195" y="6301409"/>
            <a:ext cx="733806" cy="556581"/>
          </a:xfrm>
          <a:prstGeom prst="rect">
            <a:avLst/>
          </a:prstGeom>
          <a:effectLst>
            <a:softEdge rad="31750"/>
          </a:effectLst>
        </p:spPr>
      </p:pic>
      <p:pic>
        <p:nvPicPr>
          <p:cNvPr id="5" name="Picture 4" descr="A close-up of a stone&#10;&#10;Description automatically generated">
            <a:extLst>
              <a:ext uri="{FF2B5EF4-FFF2-40B4-BE49-F238E27FC236}">
                <a16:creationId xmlns:a16="http://schemas.microsoft.com/office/drawing/2014/main" id="{A5805DAE-C9EC-A363-A385-A5A9F2634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0125" y="897255"/>
            <a:ext cx="7014972" cy="2851675"/>
          </a:xfrm>
          <a:prstGeom prst="rect">
            <a:avLst/>
          </a:prstGeom>
        </p:spPr>
      </p:pic>
      <p:pic>
        <p:nvPicPr>
          <p:cNvPr id="10" name="Picture 9" descr="A grey surface with black spots&#10;&#10;Description automatically generated with medium confidence">
            <a:extLst>
              <a:ext uri="{FF2B5EF4-FFF2-40B4-BE49-F238E27FC236}">
                <a16:creationId xmlns:a16="http://schemas.microsoft.com/office/drawing/2014/main" id="{FA14D234-0F02-CEC2-C89A-96F58B5E09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0125" y="3880857"/>
            <a:ext cx="6254877" cy="2858188"/>
          </a:xfrm>
          <a:prstGeom prst="rect">
            <a:avLst/>
          </a:prstGeom>
        </p:spPr>
      </p:pic>
      <p:sp>
        <p:nvSpPr>
          <p:cNvPr id="11" name="TextBox 10">
            <a:extLst>
              <a:ext uri="{FF2B5EF4-FFF2-40B4-BE49-F238E27FC236}">
                <a16:creationId xmlns:a16="http://schemas.microsoft.com/office/drawing/2014/main" id="{0DC767BE-CC51-6FB8-18C8-4977C52126B2}"/>
              </a:ext>
            </a:extLst>
          </p:cNvPr>
          <p:cNvSpPr txBox="1"/>
          <p:nvPr/>
        </p:nvSpPr>
        <p:spPr>
          <a:xfrm>
            <a:off x="33390" y="897255"/>
            <a:ext cx="4652911" cy="2031325"/>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Fine grained, pale brown / pink / grey, sphalerite. Brecciated</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Laminae of finely crystalline galena and pyrite</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Late stage dolomite</a:t>
            </a:r>
          </a:p>
        </p:txBody>
      </p:sp>
      <p:sp>
        <p:nvSpPr>
          <p:cNvPr id="12" name="TextBox 11">
            <a:extLst>
              <a:ext uri="{FF2B5EF4-FFF2-40B4-BE49-F238E27FC236}">
                <a16:creationId xmlns:a16="http://schemas.microsoft.com/office/drawing/2014/main" id="{964A0E1D-70E9-E42B-6EA0-CEA894B09D4A}"/>
              </a:ext>
            </a:extLst>
          </p:cNvPr>
          <p:cNvSpPr txBox="1"/>
          <p:nvPr/>
        </p:nvSpPr>
        <p:spPr>
          <a:xfrm>
            <a:off x="33390" y="3880857"/>
            <a:ext cx="4652911" cy="2585323"/>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Brecciated multiphase, fine grained, pale brown / pink, sphalerite, with later replacement by fine grained grey sphalerite</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Finely disseminated fine grained galena</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Lath like clast of fine grained pyrite, partially replaced by sphalerite</a:t>
            </a:r>
          </a:p>
        </p:txBody>
      </p:sp>
    </p:spTree>
    <p:extLst>
      <p:ext uri="{BB962C8B-B14F-4D97-AF65-F5344CB8AC3E}">
        <p14:creationId xmlns:p14="http://schemas.microsoft.com/office/powerpoint/2010/main" val="313785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4B7776-AE26-37DC-28D9-760E446EF7C3}"/>
              </a:ext>
            </a:extLst>
          </p:cNvPr>
          <p:cNvPicPr>
            <a:picLocks noChangeAspect="1"/>
          </p:cNvPicPr>
          <p:nvPr/>
        </p:nvPicPr>
        <p:blipFill>
          <a:blip r:embed="rId2"/>
          <a:stretch>
            <a:fillRect/>
          </a:stretch>
        </p:blipFill>
        <p:spPr>
          <a:xfrm>
            <a:off x="33390" y="6681201"/>
            <a:ext cx="1054699" cy="176799"/>
          </a:xfrm>
          <a:prstGeom prst="rect">
            <a:avLst/>
          </a:prstGeom>
        </p:spPr>
      </p:pic>
      <p:pic>
        <p:nvPicPr>
          <p:cNvPr id="9" name="Picture 8" descr="A logo with a yellow and green circle&#10;&#10;Description automatically generated">
            <a:extLst>
              <a:ext uri="{FF2B5EF4-FFF2-40B4-BE49-F238E27FC236}">
                <a16:creationId xmlns:a16="http://schemas.microsoft.com/office/drawing/2014/main" id="{F180CDC3-DEB1-8278-C4ED-95B994F0E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195" y="6301409"/>
            <a:ext cx="733806" cy="556581"/>
          </a:xfrm>
          <a:prstGeom prst="rect">
            <a:avLst/>
          </a:prstGeom>
          <a:effectLst>
            <a:softEdge rad="31750"/>
          </a:effectLst>
        </p:spPr>
      </p:pic>
      <p:pic>
        <p:nvPicPr>
          <p:cNvPr id="7" name="Picture 6" descr="A close-up of a document&#10;&#10;Description automatically generated">
            <a:extLst>
              <a:ext uri="{FF2B5EF4-FFF2-40B4-BE49-F238E27FC236}">
                <a16:creationId xmlns:a16="http://schemas.microsoft.com/office/drawing/2014/main" id="{9DA77506-D98E-F639-A54E-ECE7AC892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 y="621030"/>
            <a:ext cx="12016740" cy="5615940"/>
          </a:xfrm>
          <a:prstGeom prst="rect">
            <a:avLst/>
          </a:prstGeom>
        </p:spPr>
      </p:pic>
    </p:spTree>
    <p:extLst>
      <p:ext uri="{BB962C8B-B14F-4D97-AF65-F5344CB8AC3E}">
        <p14:creationId xmlns:p14="http://schemas.microsoft.com/office/powerpoint/2010/main" val="3066885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0B14-C862-0741-E352-8A7ED592A6B0}"/>
              </a:ext>
            </a:extLst>
          </p:cNvPr>
          <p:cNvSpPr>
            <a:spLocks noGrp="1"/>
          </p:cNvSpPr>
          <p:nvPr>
            <p:ph type="ctrTitle"/>
          </p:nvPr>
        </p:nvSpPr>
        <p:spPr>
          <a:xfrm>
            <a:off x="0" y="118956"/>
            <a:ext cx="12192000" cy="1047372"/>
          </a:xfrm>
        </p:spPr>
        <p:txBody>
          <a:bodyPr anchor="b">
            <a:normAutofit/>
          </a:bodyPr>
          <a:lstStyle/>
          <a:p>
            <a:pPr algn="l" eaLnBrk="1" hangingPunct="1"/>
            <a:r>
              <a:rPr lang="en-US" altLang="en-US" sz="3200" b="1" dirty="0">
                <a:solidFill>
                  <a:schemeClr val="tx1">
                    <a:lumMod val="50000"/>
                    <a:lumOff val="50000"/>
                  </a:schemeClr>
                </a:solidFill>
                <a:latin typeface="Arial" panose="020B0604020202020204" pitchFamily="34" charset="0"/>
                <a:cs typeface="Arial" panose="020B0604020202020204" pitchFamily="34" charset="0"/>
              </a:rPr>
              <a:t>Mineralisation</a:t>
            </a:r>
            <a:br>
              <a:rPr lang="en-US" altLang="en-US" sz="3200" b="1" dirty="0">
                <a:solidFill>
                  <a:schemeClr val="tx1">
                    <a:lumMod val="50000"/>
                    <a:lumOff val="50000"/>
                  </a:schemeClr>
                </a:solidFill>
                <a:latin typeface="Arial" panose="020B0604020202020204" pitchFamily="34" charset="0"/>
                <a:cs typeface="Arial" panose="020B0604020202020204" pitchFamily="34" charset="0"/>
              </a:rPr>
            </a:br>
            <a:endParaRPr lang="en-IE" sz="3200" dirty="0">
              <a:solidFill>
                <a:schemeClr val="tx1">
                  <a:lumMod val="50000"/>
                  <a:lumOff val="50000"/>
                </a:schemeClr>
              </a:solidFill>
            </a:endParaRPr>
          </a:p>
        </p:txBody>
      </p:sp>
      <p:pic>
        <p:nvPicPr>
          <p:cNvPr id="8" name="Picture 7">
            <a:extLst>
              <a:ext uri="{FF2B5EF4-FFF2-40B4-BE49-F238E27FC236}">
                <a16:creationId xmlns:a16="http://schemas.microsoft.com/office/drawing/2014/main" id="{AC4B7776-AE26-37DC-28D9-760E446EF7C3}"/>
              </a:ext>
            </a:extLst>
          </p:cNvPr>
          <p:cNvPicPr>
            <a:picLocks noChangeAspect="1"/>
          </p:cNvPicPr>
          <p:nvPr/>
        </p:nvPicPr>
        <p:blipFill>
          <a:blip r:embed="rId2"/>
          <a:stretch>
            <a:fillRect/>
          </a:stretch>
        </p:blipFill>
        <p:spPr>
          <a:xfrm>
            <a:off x="33390" y="6681201"/>
            <a:ext cx="1054699" cy="176799"/>
          </a:xfrm>
          <a:prstGeom prst="rect">
            <a:avLst/>
          </a:prstGeom>
        </p:spPr>
      </p:pic>
      <p:pic>
        <p:nvPicPr>
          <p:cNvPr id="9" name="Picture 8" descr="A logo with a yellow and green circle&#10;&#10;Description automatically generated">
            <a:extLst>
              <a:ext uri="{FF2B5EF4-FFF2-40B4-BE49-F238E27FC236}">
                <a16:creationId xmlns:a16="http://schemas.microsoft.com/office/drawing/2014/main" id="{F180CDC3-DEB1-8278-C4ED-95B994F0E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195" y="6301409"/>
            <a:ext cx="733806" cy="556581"/>
          </a:xfrm>
          <a:prstGeom prst="rect">
            <a:avLst/>
          </a:prstGeom>
          <a:effectLst>
            <a:softEdge rad="31750"/>
          </a:effectLst>
        </p:spPr>
      </p:pic>
      <p:pic>
        <p:nvPicPr>
          <p:cNvPr id="4" name="Picture 3" descr="A close up of a stone&#10;&#10;Description automatically generated">
            <a:extLst>
              <a:ext uri="{FF2B5EF4-FFF2-40B4-BE49-F238E27FC236}">
                <a16:creationId xmlns:a16="http://schemas.microsoft.com/office/drawing/2014/main" id="{A1306D82-EFDF-E363-AEF3-5923170CE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8694" y="836295"/>
            <a:ext cx="6481104" cy="2754630"/>
          </a:xfrm>
          <a:prstGeom prst="rect">
            <a:avLst/>
          </a:prstGeom>
        </p:spPr>
      </p:pic>
      <p:pic>
        <p:nvPicPr>
          <p:cNvPr id="6" name="Picture 5" descr="A close-up of a stone&#10;&#10;Description automatically generated">
            <a:extLst>
              <a:ext uri="{FF2B5EF4-FFF2-40B4-BE49-F238E27FC236}">
                <a16:creationId xmlns:a16="http://schemas.microsoft.com/office/drawing/2014/main" id="{247A9A98-63BD-2EA4-D4C1-8F91913BD0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8694" y="3720846"/>
            <a:ext cx="6371964" cy="2851404"/>
          </a:xfrm>
          <a:prstGeom prst="rect">
            <a:avLst/>
          </a:prstGeom>
        </p:spPr>
      </p:pic>
      <p:sp>
        <p:nvSpPr>
          <p:cNvPr id="7" name="TextBox 6">
            <a:extLst>
              <a:ext uri="{FF2B5EF4-FFF2-40B4-BE49-F238E27FC236}">
                <a16:creationId xmlns:a16="http://schemas.microsoft.com/office/drawing/2014/main" id="{938D4131-7D9E-452E-8DD5-41D4B6456D1E}"/>
              </a:ext>
            </a:extLst>
          </p:cNvPr>
          <p:cNvSpPr txBox="1"/>
          <p:nvPr/>
        </p:nvSpPr>
        <p:spPr>
          <a:xfrm>
            <a:off x="33390" y="897255"/>
            <a:ext cx="4652911" cy="1754326"/>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Banded, fine to medium crystalline pyrite, with clasts of fine grained pink sphalerite</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Partially replaced by pale grey sphalerite</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Minor late stage black dolomite</a:t>
            </a:r>
          </a:p>
        </p:txBody>
      </p:sp>
      <p:sp>
        <p:nvSpPr>
          <p:cNvPr id="10" name="TextBox 9">
            <a:extLst>
              <a:ext uri="{FF2B5EF4-FFF2-40B4-BE49-F238E27FC236}">
                <a16:creationId xmlns:a16="http://schemas.microsoft.com/office/drawing/2014/main" id="{AB9A32E3-964B-8EDD-655C-0E2CF12217D1}"/>
              </a:ext>
            </a:extLst>
          </p:cNvPr>
          <p:cNvSpPr txBox="1"/>
          <p:nvPr/>
        </p:nvSpPr>
        <p:spPr>
          <a:xfrm>
            <a:off x="33390" y="3720846"/>
            <a:ext cx="4652911" cy="1754326"/>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Finely collomorphic teak brown, fine grained sphalerite</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Coarsely crystalline euhedral galena</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Late stage creamy dolomite</a:t>
            </a:r>
          </a:p>
        </p:txBody>
      </p:sp>
    </p:spTree>
    <p:extLst>
      <p:ext uri="{BB962C8B-B14F-4D97-AF65-F5344CB8AC3E}">
        <p14:creationId xmlns:p14="http://schemas.microsoft.com/office/powerpoint/2010/main" val="163769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0B14-C862-0741-E352-8A7ED592A6B0}"/>
              </a:ext>
            </a:extLst>
          </p:cNvPr>
          <p:cNvSpPr>
            <a:spLocks noGrp="1"/>
          </p:cNvSpPr>
          <p:nvPr>
            <p:ph type="ctrTitle"/>
          </p:nvPr>
        </p:nvSpPr>
        <p:spPr>
          <a:xfrm>
            <a:off x="0" y="118956"/>
            <a:ext cx="12192000" cy="1047372"/>
          </a:xfrm>
        </p:spPr>
        <p:txBody>
          <a:bodyPr anchor="b">
            <a:normAutofit/>
          </a:bodyPr>
          <a:lstStyle/>
          <a:p>
            <a:pPr algn="l" eaLnBrk="1" hangingPunct="1"/>
            <a:r>
              <a:rPr lang="en-US" altLang="en-US" sz="3200" b="1" dirty="0">
                <a:solidFill>
                  <a:schemeClr val="tx1">
                    <a:lumMod val="50000"/>
                    <a:lumOff val="50000"/>
                  </a:schemeClr>
                </a:solidFill>
                <a:latin typeface="Arial" panose="020B0604020202020204" pitchFamily="34" charset="0"/>
                <a:cs typeface="Arial" panose="020B0604020202020204" pitchFamily="34" charset="0"/>
              </a:rPr>
              <a:t>Mineralisation</a:t>
            </a:r>
            <a:br>
              <a:rPr lang="en-US" altLang="en-US" sz="3200" b="1" dirty="0">
                <a:solidFill>
                  <a:schemeClr val="tx1">
                    <a:lumMod val="50000"/>
                    <a:lumOff val="50000"/>
                  </a:schemeClr>
                </a:solidFill>
                <a:latin typeface="Arial" panose="020B0604020202020204" pitchFamily="34" charset="0"/>
                <a:cs typeface="Arial" panose="020B0604020202020204" pitchFamily="34" charset="0"/>
              </a:rPr>
            </a:br>
            <a:endParaRPr lang="en-IE" sz="3200" dirty="0">
              <a:solidFill>
                <a:schemeClr val="tx1">
                  <a:lumMod val="50000"/>
                  <a:lumOff val="50000"/>
                </a:schemeClr>
              </a:solidFill>
            </a:endParaRPr>
          </a:p>
        </p:txBody>
      </p:sp>
      <p:pic>
        <p:nvPicPr>
          <p:cNvPr id="8" name="Picture 7">
            <a:extLst>
              <a:ext uri="{FF2B5EF4-FFF2-40B4-BE49-F238E27FC236}">
                <a16:creationId xmlns:a16="http://schemas.microsoft.com/office/drawing/2014/main" id="{AC4B7776-AE26-37DC-28D9-760E446EF7C3}"/>
              </a:ext>
            </a:extLst>
          </p:cNvPr>
          <p:cNvPicPr>
            <a:picLocks noChangeAspect="1"/>
          </p:cNvPicPr>
          <p:nvPr/>
        </p:nvPicPr>
        <p:blipFill>
          <a:blip r:embed="rId2"/>
          <a:stretch>
            <a:fillRect/>
          </a:stretch>
        </p:blipFill>
        <p:spPr>
          <a:xfrm>
            <a:off x="33390" y="6681201"/>
            <a:ext cx="1054699" cy="176799"/>
          </a:xfrm>
          <a:prstGeom prst="rect">
            <a:avLst/>
          </a:prstGeom>
        </p:spPr>
      </p:pic>
      <p:pic>
        <p:nvPicPr>
          <p:cNvPr id="9" name="Picture 8" descr="A logo with a yellow and green circle&#10;&#10;Description automatically generated">
            <a:extLst>
              <a:ext uri="{FF2B5EF4-FFF2-40B4-BE49-F238E27FC236}">
                <a16:creationId xmlns:a16="http://schemas.microsoft.com/office/drawing/2014/main" id="{F180CDC3-DEB1-8278-C4ED-95B994F0E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195" y="6301409"/>
            <a:ext cx="733806" cy="556581"/>
          </a:xfrm>
          <a:prstGeom prst="rect">
            <a:avLst/>
          </a:prstGeom>
          <a:effectLst>
            <a:softEdge rad="31750"/>
          </a:effectLst>
        </p:spPr>
      </p:pic>
      <p:pic>
        <p:nvPicPr>
          <p:cNvPr id="7" name="Picture 6" descr="A close-up of a stone&#10;&#10;Description automatically generated">
            <a:extLst>
              <a:ext uri="{FF2B5EF4-FFF2-40B4-BE49-F238E27FC236}">
                <a16:creationId xmlns:a16="http://schemas.microsoft.com/office/drawing/2014/main" id="{616B9B2B-10B4-2FBD-BE1D-93165CF42C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8726" y="3638361"/>
            <a:ext cx="6439884" cy="2740942"/>
          </a:xfrm>
          <a:prstGeom prst="rect">
            <a:avLst/>
          </a:prstGeom>
        </p:spPr>
      </p:pic>
      <p:pic>
        <p:nvPicPr>
          <p:cNvPr id="11" name="Picture 10" descr="A close-up of a grey surface&#10;&#10;Description automatically generated">
            <a:extLst>
              <a:ext uri="{FF2B5EF4-FFF2-40B4-BE49-F238E27FC236}">
                <a16:creationId xmlns:a16="http://schemas.microsoft.com/office/drawing/2014/main" id="{724852EC-9469-A3AE-247F-BBF53C7EC6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8726" y="747606"/>
            <a:ext cx="4933347" cy="2681394"/>
          </a:xfrm>
          <a:prstGeom prst="rect">
            <a:avLst/>
          </a:prstGeom>
        </p:spPr>
      </p:pic>
      <p:sp>
        <p:nvSpPr>
          <p:cNvPr id="12" name="TextBox 11">
            <a:extLst>
              <a:ext uri="{FF2B5EF4-FFF2-40B4-BE49-F238E27FC236}">
                <a16:creationId xmlns:a16="http://schemas.microsoft.com/office/drawing/2014/main" id="{17A24FE6-784E-CD65-A544-82FA701D84F1}"/>
              </a:ext>
            </a:extLst>
          </p:cNvPr>
          <p:cNvSpPr txBox="1"/>
          <p:nvPr/>
        </p:nvSpPr>
        <p:spPr>
          <a:xfrm>
            <a:off x="33389" y="795641"/>
            <a:ext cx="5100585" cy="1200329"/>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Banded, pale brown, fine grained sphalerite.</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Discrete bands with finely disseminated, fine grained galena</a:t>
            </a:r>
          </a:p>
        </p:txBody>
      </p:sp>
      <p:sp>
        <p:nvSpPr>
          <p:cNvPr id="13" name="TextBox 12">
            <a:extLst>
              <a:ext uri="{FF2B5EF4-FFF2-40B4-BE49-F238E27FC236}">
                <a16:creationId xmlns:a16="http://schemas.microsoft.com/office/drawing/2014/main" id="{D489DA73-1794-A0D3-62F4-D1A654092E7D}"/>
              </a:ext>
            </a:extLst>
          </p:cNvPr>
          <p:cNvSpPr txBox="1"/>
          <p:nvPr/>
        </p:nvSpPr>
        <p:spPr>
          <a:xfrm>
            <a:off x="33389" y="3638361"/>
            <a:ext cx="5100585" cy="2862322"/>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Pyrite partially replaced by grey fine grained sphalerite.</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Multiphase sphalerite.</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Disseminated euhedral galena.</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Elongate clasts of pale pink/brown sphalerite overgrowing delicate needles of dendritic galena.</a:t>
            </a:r>
          </a:p>
        </p:txBody>
      </p:sp>
    </p:spTree>
    <p:extLst>
      <p:ext uri="{BB962C8B-B14F-4D97-AF65-F5344CB8AC3E}">
        <p14:creationId xmlns:p14="http://schemas.microsoft.com/office/powerpoint/2010/main" val="242002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0B14-C862-0741-E352-8A7ED592A6B0}"/>
              </a:ext>
            </a:extLst>
          </p:cNvPr>
          <p:cNvSpPr>
            <a:spLocks noGrp="1"/>
          </p:cNvSpPr>
          <p:nvPr>
            <p:ph type="ctrTitle"/>
          </p:nvPr>
        </p:nvSpPr>
        <p:spPr>
          <a:xfrm>
            <a:off x="0" y="204201"/>
            <a:ext cx="12192000" cy="904874"/>
          </a:xfrm>
        </p:spPr>
        <p:txBody>
          <a:bodyPr anchor="b">
            <a:normAutofit fontScale="90000"/>
          </a:bodyPr>
          <a:lstStyle/>
          <a:p>
            <a:pPr algn="l" eaLnBrk="1" hangingPunct="1"/>
            <a:r>
              <a:rPr lang="en-US" altLang="en-US" sz="3200" b="1" dirty="0">
                <a:solidFill>
                  <a:schemeClr val="tx1">
                    <a:lumMod val="50000"/>
                    <a:lumOff val="50000"/>
                  </a:schemeClr>
                </a:solidFill>
                <a:latin typeface="Arial" panose="020B0604020202020204" pitchFamily="34" charset="0"/>
                <a:cs typeface="Arial" panose="020B0604020202020204" pitchFamily="34" charset="0"/>
              </a:rPr>
              <a:t>Mineralisation</a:t>
            </a:r>
            <a:br>
              <a:rPr lang="en-US" altLang="en-US" sz="3200" b="1" dirty="0">
                <a:solidFill>
                  <a:schemeClr val="tx1">
                    <a:lumMod val="50000"/>
                    <a:lumOff val="50000"/>
                  </a:schemeClr>
                </a:solidFill>
                <a:latin typeface="Arial" panose="020B0604020202020204" pitchFamily="34" charset="0"/>
                <a:cs typeface="Arial" panose="020B0604020202020204" pitchFamily="34" charset="0"/>
              </a:rPr>
            </a:br>
            <a:r>
              <a:rPr lang="en-US" altLang="en-US" sz="2700" b="1" dirty="0">
                <a:solidFill>
                  <a:schemeClr val="tx1">
                    <a:lumMod val="50000"/>
                    <a:lumOff val="50000"/>
                  </a:schemeClr>
                </a:solidFill>
                <a:latin typeface="Arial" panose="020B0604020202020204" pitchFamily="34" charset="0"/>
                <a:cs typeface="Arial" panose="020B0604020202020204" pitchFamily="34" charset="0"/>
              </a:rPr>
              <a:t>Multiphase massive sulphides, brecciating and replacing porphyritic trachyte </a:t>
            </a:r>
            <a:endParaRPr lang="en-IE" sz="3200" dirty="0">
              <a:solidFill>
                <a:schemeClr val="tx1">
                  <a:lumMod val="50000"/>
                  <a:lumOff val="50000"/>
                </a:schemeClr>
              </a:solidFill>
            </a:endParaRPr>
          </a:p>
        </p:txBody>
      </p:sp>
      <p:pic>
        <p:nvPicPr>
          <p:cNvPr id="8" name="Picture 7">
            <a:extLst>
              <a:ext uri="{FF2B5EF4-FFF2-40B4-BE49-F238E27FC236}">
                <a16:creationId xmlns:a16="http://schemas.microsoft.com/office/drawing/2014/main" id="{AC4B7776-AE26-37DC-28D9-760E446EF7C3}"/>
              </a:ext>
            </a:extLst>
          </p:cNvPr>
          <p:cNvPicPr>
            <a:picLocks noChangeAspect="1"/>
          </p:cNvPicPr>
          <p:nvPr/>
        </p:nvPicPr>
        <p:blipFill>
          <a:blip r:embed="rId2"/>
          <a:stretch>
            <a:fillRect/>
          </a:stretch>
        </p:blipFill>
        <p:spPr>
          <a:xfrm>
            <a:off x="33390" y="6681201"/>
            <a:ext cx="1054699" cy="176799"/>
          </a:xfrm>
          <a:prstGeom prst="rect">
            <a:avLst/>
          </a:prstGeom>
        </p:spPr>
      </p:pic>
      <p:pic>
        <p:nvPicPr>
          <p:cNvPr id="9" name="Picture 8" descr="A logo with a yellow and green circle&#10;&#10;Description automatically generated">
            <a:extLst>
              <a:ext uri="{FF2B5EF4-FFF2-40B4-BE49-F238E27FC236}">
                <a16:creationId xmlns:a16="http://schemas.microsoft.com/office/drawing/2014/main" id="{F180CDC3-DEB1-8278-C4ED-95B994F0E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195" y="6301409"/>
            <a:ext cx="733806" cy="556581"/>
          </a:xfrm>
          <a:prstGeom prst="rect">
            <a:avLst/>
          </a:prstGeom>
          <a:effectLst>
            <a:softEdge rad="31750"/>
          </a:effectLst>
        </p:spPr>
      </p:pic>
      <p:pic>
        <p:nvPicPr>
          <p:cNvPr id="4" name="Picture 3" descr="A close up of a stone&#10;&#10;Description automatically generated">
            <a:extLst>
              <a:ext uri="{FF2B5EF4-FFF2-40B4-BE49-F238E27FC236}">
                <a16:creationId xmlns:a16="http://schemas.microsoft.com/office/drawing/2014/main" id="{6935249A-09CB-C56A-1392-B7B1C69928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100" y="2064126"/>
            <a:ext cx="10343800" cy="3282232"/>
          </a:xfrm>
          <a:prstGeom prst="rect">
            <a:avLst/>
          </a:prstGeom>
        </p:spPr>
      </p:pic>
      <p:sp>
        <p:nvSpPr>
          <p:cNvPr id="5" name="TextBox 4">
            <a:extLst>
              <a:ext uri="{FF2B5EF4-FFF2-40B4-BE49-F238E27FC236}">
                <a16:creationId xmlns:a16="http://schemas.microsoft.com/office/drawing/2014/main" id="{509084F9-FD27-1A59-184A-6772AFF7242B}"/>
              </a:ext>
            </a:extLst>
          </p:cNvPr>
          <p:cNvSpPr txBox="1"/>
          <p:nvPr/>
        </p:nvSpPr>
        <p:spPr>
          <a:xfrm>
            <a:off x="6581775" y="1407164"/>
            <a:ext cx="2877775" cy="369332"/>
          </a:xfrm>
          <a:prstGeom prst="rect">
            <a:avLst/>
          </a:prstGeom>
          <a:noFill/>
        </p:spPr>
        <p:txBody>
          <a:bodyPr wrap="none" rtlCol="0">
            <a:spAutoFit/>
          </a:bodyPr>
          <a:lstStyle/>
          <a:p>
            <a:r>
              <a:rPr lang="en-IE" dirty="0">
                <a:latin typeface="Arial" panose="020B0604020202020204" pitchFamily="34" charset="0"/>
                <a:cs typeface="Arial" panose="020B0604020202020204" pitchFamily="34" charset="0"/>
              </a:rPr>
              <a:t>Porphyritic Trachyte clasts</a:t>
            </a:r>
          </a:p>
        </p:txBody>
      </p:sp>
      <p:sp>
        <p:nvSpPr>
          <p:cNvPr id="6" name="TextBox 5">
            <a:extLst>
              <a:ext uri="{FF2B5EF4-FFF2-40B4-BE49-F238E27FC236}">
                <a16:creationId xmlns:a16="http://schemas.microsoft.com/office/drawing/2014/main" id="{0716029E-C547-EFC6-702B-5291C728C078}"/>
              </a:ext>
            </a:extLst>
          </p:cNvPr>
          <p:cNvSpPr txBox="1"/>
          <p:nvPr/>
        </p:nvSpPr>
        <p:spPr>
          <a:xfrm>
            <a:off x="1563990" y="1268664"/>
            <a:ext cx="4596130" cy="646331"/>
          </a:xfrm>
          <a:prstGeom prst="rect">
            <a:avLst/>
          </a:prstGeom>
          <a:noFill/>
        </p:spPr>
        <p:txBody>
          <a:bodyPr wrap="none" rtlCol="0">
            <a:spAutoFit/>
          </a:bodyPr>
          <a:lstStyle/>
          <a:p>
            <a:r>
              <a:rPr lang="en-IE" dirty="0">
                <a:latin typeface="Arial" panose="020B0604020202020204" pitchFamily="34" charset="0"/>
                <a:cs typeface="Arial" panose="020B0604020202020204" pitchFamily="34" charset="0"/>
              </a:rPr>
              <a:t>Multiphase, fine grained, pale brown / grey </a:t>
            </a:r>
          </a:p>
          <a:p>
            <a:r>
              <a:rPr lang="en-IE" dirty="0">
                <a:latin typeface="Arial" panose="020B0604020202020204" pitchFamily="34" charset="0"/>
                <a:cs typeface="Arial" panose="020B0604020202020204" pitchFamily="34" charset="0"/>
              </a:rPr>
              <a:t>Sphalerite partially replacing pyrite</a:t>
            </a:r>
          </a:p>
        </p:txBody>
      </p:sp>
      <p:sp>
        <p:nvSpPr>
          <p:cNvPr id="7" name="TextBox 6">
            <a:extLst>
              <a:ext uri="{FF2B5EF4-FFF2-40B4-BE49-F238E27FC236}">
                <a16:creationId xmlns:a16="http://schemas.microsoft.com/office/drawing/2014/main" id="{46289EB8-8A83-7E1D-C185-C599A37EDB59}"/>
              </a:ext>
            </a:extLst>
          </p:cNvPr>
          <p:cNvSpPr txBox="1"/>
          <p:nvPr/>
        </p:nvSpPr>
        <p:spPr>
          <a:xfrm>
            <a:off x="1021065" y="5589336"/>
            <a:ext cx="5981189" cy="646331"/>
          </a:xfrm>
          <a:prstGeom prst="rect">
            <a:avLst/>
          </a:prstGeom>
          <a:noFill/>
        </p:spPr>
        <p:txBody>
          <a:bodyPr wrap="none" rtlCol="0">
            <a:spAutoFit/>
          </a:bodyPr>
          <a:lstStyle/>
          <a:p>
            <a:r>
              <a:rPr lang="en-IE" dirty="0">
                <a:latin typeface="Arial" panose="020B0604020202020204" pitchFamily="34" charset="0"/>
                <a:cs typeface="Arial" panose="020B0604020202020204" pitchFamily="34" charset="0"/>
              </a:rPr>
              <a:t>Multiphase, fine grained pale brown / grey </a:t>
            </a:r>
          </a:p>
          <a:p>
            <a:r>
              <a:rPr lang="en-IE" dirty="0">
                <a:latin typeface="Arial" panose="020B0604020202020204" pitchFamily="34" charset="0"/>
                <a:cs typeface="Arial" panose="020B0604020202020204" pitchFamily="34" charset="0"/>
              </a:rPr>
              <a:t>sphalerite rimming and partially replacing trachyte clasts</a:t>
            </a:r>
          </a:p>
        </p:txBody>
      </p:sp>
      <p:sp>
        <p:nvSpPr>
          <p:cNvPr id="10" name="TextBox 9">
            <a:extLst>
              <a:ext uri="{FF2B5EF4-FFF2-40B4-BE49-F238E27FC236}">
                <a16:creationId xmlns:a16="http://schemas.microsoft.com/office/drawing/2014/main" id="{7439F063-F4E7-D1DD-558E-A31392548E60}"/>
              </a:ext>
            </a:extLst>
          </p:cNvPr>
          <p:cNvSpPr txBox="1"/>
          <p:nvPr/>
        </p:nvSpPr>
        <p:spPr>
          <a:xfrm>
            <a:off x="7496686" y="5489961"/>
            <a:ext cx="3467616" cy="1200329"/>
          </a:xfrm>
          <a:prstGeom prst="rect">
            <a:avLst/>
          </a:prstGeom>
          <a:noFill/>
        </p:spPr>
        <p:txBody>
          <a:bodyPr wrap="none" rtlCol="0">
            <a:spAutoFit/>
          </a:bodyPr>
          <a:lstStyle/>
          <a:p>
            <a:r>
              <a:rPr lang="en-IE" dirty="0">
                <a:latin typeface="Arial" panose="020B0604020202020204" pitchFamily="34" charset="0"/>
                <a:cs typeface="Arial" panose="020B0604020202020204" pitchFamily="34" charset="0"/>
              </a:rPr>
              <a:t>White, fine-grained sphalerite </a:t>
            </a:r>
          </a:p>
          <a:p>
            <a:r>
              <a:rPr lang="en-IE" dirty="0">
                <a:latin typeface="Arial" panose="020B0604020202020204" pitchFamily="34" charset="0"/>
                <a:cs typeface="Arial" panose="020B0604020202020204" pitchFamily="34" charset="0"/>
              </a:rPr>
              <a:t>Deposited within fractures and </a:t>
            </a:r>
          </a:p>
          <a:p>
            <a:r>
              <a:rPr lang="en-IE" dirty="0">
                <a:latin typeface="Arial" panose="020B0604020202020204" pitchFamily="34" charset="0"/>
                <a:cs typeface="Arial" panose="020B0604020202020204" pitchFamily="34" charset="0"/>
              </a:rPr>
              <a:t>replacing immediate wall rock of</a:t>
            </a:r>
          </a:p>
          <a:p>
            <a:r>
              <a:rPr lang="en-IE" dirty="0">
                <a:latin typeface="Arial" panose="020B0604020202020204" pitchFamily="34" charset="0"/>
                <a:cs typeface="Arial" panose="020B0604020202020204" pitchFamily="34" charset="0"/>
              </a:rPr>
              <a:t> trachyte clasts</a:t>
            </a:r>
          </a:p>
        </p:txBody>
      </p:sp>
      <p:cxnSp>
        <p:nvCxnSpPr>
          <p:cNvPr id="12" name="Straight Arrow Connector 11">
            <a:extLst>
              <a:ext uri="{FF2B5EF4-FFF2-40B4-BE49-F238E27FC236}">
                <a16:creationId xmlns:a16="http://schemas.microsoft.com/office/drawing/2014/main" id="{8B3DF94D-8C61-9ABD-23A4-F76AE233C618}"/>
              </a:ext>
            </a:extLst>
          </p:cNvPr>
          <p:cNvCxnSpPr/>
          <p:nvPr/>
        </p:nvCxnSpPr>
        <p:spPr>
          <a:xfrm>
            <a:off x="2781300" y="1914995"/>
            <a:ext cx="1543050" cy="9425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CB93C1F-C092-6359-09D3-118555B6C71F}"/>
              </a:ext>
            </a:extLst>
          </p:cNvPr>
          <p:cNvCxnSpPr>
            <a:cxnSpLocks/>
          </p:cNvCxnSpPr>
          <p:nvPr/>
        </p:nvCxnSpPr>
        <p:spPr>
          <a:xfrm>
            <a:off x="7266630" y="1821148"/>
            <a:ext cx="601022" cy="7601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92D7CDE-0733-3A68-03F6-0125CC554E39}"/>
              </a:ext>
            </a:extLst>
          </p:cNvPr>
          <p:cNvCxnSpPr>
            <a:cxnSpLocks/>
          </p:cNvCxnSpPr>
          <p:nvPr/>
        </p:nvCxnSpPr>
        <p:spPr>
          <a:xfrm flipH="1">
            <a:off x="4114800" y="1821148"/>
            <a:ext cx="3151830" cy="25127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C17CF7B-A4D6-6756-4870-657813A4E138}"/>
              </a:ext>
            </a:extLst>
          </p:cNvPr>
          <p:cNvCxnSpPr>
            <a:cxnSpLocks/>
          </p:cNvCxnSpPr>
          <p:nvPr/>
        </p:nvCxnSpPr>
        <p:spPr>
          <a:xfrm>
            <a:off x="7260451" y="1865800"/>
            <a:ext cx="464324" cy="25942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D0BFB4E-8602-CF7E-625A-BC7B7E899E22}"/>
              </a:ext>
            </a:extLst>
          </p:cNvPr>
          <p:cNvCxnSpPr>
            <a:cxnSpLocks/>
          </p:cNvCxnSpPr>
          <p:nvPr/>
        </p:nvCxnSpPr>
        <p:spPr>
          <a:xfrm flipV="1">
            <a:off x="3152265" y="4621505"/>
            <a:ext cx="1467360" cy="8420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7898C29-D044-58EF-5E62-3C243F2989CA}"/>
              </a:ext>
            </a:extLst>
          </p:cNvPr>
          <p:cNvCxnSpPr>
            <a:cxnSpLocks/>
          </p:cNvCxnSpPr>
          <p:nvPr/>
        </p:nvCxnSpPr>
        <p:spPr>
          <a:xfrm flipH="1" flipV="1">
            <a:off x="8343900" y="3162926"/>
            <a:ext cx="886594" cy="24264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588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0B14-C862-0741-E352-8A7ED592A6B0}"/>
              </a:ext>
            </a:extLst>
          </p:cNvPr>
          <p:cNvSpPr>
            <a:spLocks noGrp="1"/>
          </p:cNvSpPr>
          <p:nvPr>
            <p:ph type="ctrTitle"/>
          </p:nvPr>
        </p:nvSpPr>
        <p:spPr>
          <a:xfrm>
            <a:off x="0" y="-14081"/>
            <a:ext cx="12192000" cy="699603"/>
          </a:xfrm>
        </p:spPr>
        <p:txBody>
          <a:bodyPr anchor="b">
            <a:normAutofit/>
          </a:bodyPr>
          <a:lstStyle/>
          <a:p>
            <a:pPr algn="l" eaLnBrk="1" hangingPunct="1"/>
            <a:r>
              <a:rPr lang="en-US" altLang="en-US" sz="3200" b="1" dirty="0">
                <a:solidFill>
                  <a:schemeClr val="tx1">
                    <a:lumMod val="50000"/>
                    <a:lumOff val="50000"/>
                  </a:schemeClr>
                </a:solidFill>
                <a:latin typeface="Arial" panose="020B0604020202020204" pitchFamily="34" charset="0"/>
                <a:cs typeface="Arial" panose="020B0604020202020204" pitchFamily="34" charset="0"/>
              </a:rPr>
              <a:t>Pallas Green Zn / Pb Deposit Summary</a:t>
            </a:r>
            <a:endParaRPr lang="en-IE" sz="3200" dirty="0">
              <a:solidFill>
                <a:schemeClr val="tx1">
                  <a:lumMod val="50000"/>
                  <a:lumOff val="50000"/>
                </a:schemeClr>
              </a:solidFill>
            </a:endParaRPr>
          </a:p>
        </p:txBody>
      </p:sp>
      <p:pic>
        <p:nvPicPr>
          <p:cNvPr id="8" name="Picture 7">
            <a:extLst>
              <a:ext uri="{FF2B5EF4-FFF2-40B4-BE49-F238E27FC236}">
                <a16:creationId xmlns:a16="http://schemas.microsoft.com/office/drawing/2014/main" id="{AC4B7776-AE26-37DC-28D9-760E446EF7C3}"/>
              </a:ext>
            </a:extLst>
          </p:cNvPr>
          <p:cNvPicPr>
            <a:picLocks noChangeAspect="1"/>
          </p:cNvPicPr>
          <p:nvPr/>
        </p:nvPicPr>
        <p:blipFill>
          <a:blip r:embed="rId2"/>
          <a:stretch>
            <a:fillRect/>
          </a:stretch>
        </p:blipFill>
        <p:spPr>
          <a:xfrm>
            <a:off x="33390" y="6681201"/>
            <a:ext cx="1054699" cy="176799"/>
          </a:xfrm>
          <a:prstGeom prst="rect">
            <a:avLst/>
          </a:prstGeom>
        </p:spPr>
      </p:pic>
      <p:pic>
        <p:nvPicPr>
          <p:cNvPr id="9" name="Picture 8" descr="A logo with a yellow and green circle&#10;&#10;Description automatically generated">
            <a:extLst>
              <a:ext uri="{FF2B5EF4-FFF2-40B4-BE49-F238E27FC236}">
                <a16:creationId xmlns:a16="http://schemas.microsoft.com/office/drawing/2014/main" id="{F180CDC3-DEB1-8278-C4ED-95B994F0E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195" y="6301409"/>
            <a:ext cx="733806" cy="556581"/>
          </a:xfrm>
          <a:prstGeom prst="rect">
            <a:avLst/>
          </a:prstGeom>
          <a:effectLst>
            <a:softEdge rad="31750"/>
          </a:effectLst>
        </p:spPr>
      </p:pic>
      <p:sp>
        <p:nvSpPr>
          <p:cNvPr id="3" name="TextBox 2">
            <a:extLst>
              <a:ext uri="{FF2B5EF4-FFF2-40B4-BE49-F238E27FC236}">
                <a16:creationId xmlns:a16="http://schemas.microsoft.com/office/drawing/2014/main" id="{861BDC40-A466-8E8F-5290-B2D66586C661}"/>
              </a:ext>
            </a:extLst>
          </p:cNvPr>
          <p:cNvSpPr txBox="1"/>
          <p:nvPr/>
        </p:nvSpPr>
        <p:spPr>
          <a:xfrm>
            <a:off x="109537" y="590207"/>
            <a:ext cx="11972925" cy="6186309"/>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The deposit has an Inferred Resource of 45 Million Tonnes, grading 7.21% Zn / 1.22% Pb using a 4% Zn + Pb cut off.</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The deposit has a simple mineralogy (sphalerite, galena and pyrite).</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It is hosted within the basal part of the Waulsortian Limestone </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Ground preparation is in the form of laterally and vertically extensive breccia systems</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There is a strong structural control with conjugate NW-SE and NE-SW faults. However, no major domain boundary fault, with a throw in excess of 200m, has been discovered. It is possible that the mineralisation to date is controlled by 2</a:t>
            </a:r>
            <a:r>
              <a:rPr lang="en-IE" baseline="30000" dirty="0">
                <a:latin typeface="Arial" panose="020B0604020202020204" pitchFamily="34" charset="0"/>
                <a:cs typeface="Arial" panose="020B0604020202020204" pitchFamily="34" charset="0"/>
              </a:rPr>
              <a:t>nd</a:t>
            </a:r>
            <a:r>
              <a:rPr lang="en-IE" dirty="0">
                <a:latin typeface="Arial" panose="020B0604020202020204" pitchFamily="34" charset="0"/>
                <a:cs typeface="Arial" panose="020B0604020202020204" pitchFamily="34" charset="0"/>
              </a:rPr>
              <a:t> and 3</a:t>
            </a:r>
            <a:r>
              <a:rPr lang="en-IE" baseline="30000" dirty="0">
                <a:latin typeface="Arial" panose="020B0604020202020204" pitchFamily="34" charset="0"/>
                <a:cs typeface="Arial" panose="020B0604020202020204" pitchFamily="34" charset="0"/>
              </a:rPr>
              <a:t>rd</a:t>
            </a:r>
            <a:r>
              <a:rPr lang="en-IE" dirty="0">
                <a:latin typeface="Arial" panose="020B0604020202020204" pitchFamily="34" charset="0"/>
                <a:cs typeface="Arial" panose="020B0604020202020204" pitchFamily="34" charset="0"/>
              </a:rPr>
              <a:t> order faults and the main controlling is yet to be found.</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The Knockroe Fm. extrusive and intrusive rocks add a layer of complication to the system. But may have contributed to the development of an atypical amount of brecciation</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Trace element characteristics show low concentrations of smelter credit metals like silver, copper or nickel. However, the concentrations of smelter penalty elements like arsenic, selenium or mercury are also low. The recent GSI sponsored ECE assessment found that there is endowment of germanium, which could be of interest.</a:t>
            </a:r>
          </a:p>
          <a:p>
            <a:pPr marL="285750" indent="-285750">
              <a:buFont typeface="Wingdings" panose="05000000000000000000" pitchFamily="2" charset="2"/>
              <a:buChar char="Ø"/>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Is it an Irish Type Deposit? – It has many of the characteristics of other Irish Type deposits, with some strong similarities and differences to both Silvermines and Lisheen. </a:t>
            </a:r>
          </a:p>
        </p:txBody>
      </p:sp>
    </p:spTree>
    <p:extLst>
      <p:ext uri="{BB962C8B-B14F-4D97-AF65-F5344CB8AC3E}">
        <p14:creationId xmlns:p14="http://schemas.microsoft.com/office/powerpoint/2010/main" val="2424437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0B14-C862-0741-E352-8A7ED592A6B0}"/>
              </a:ext>
            </a:extLst>
          </p:cNvPr>
          <p:cNvSpPr>
            <a:spLocks noGrp="1"/>
          </p:cNvSpPr>
          <p:nvPr>
            <p:ph type="ctrTitle"/>
          </p:nvPr>
        </p:nvSpPr>
        <p:spPr>
          <a:xfrm>
            <a:off x="33390" y="2905314"/>
            <a:ext cx="12192000" cy="1047372"/>
          </a:xfrm>
        </p:spPr>
        <p:txBody>
          <a:bodyPr anchor="b">
            <a:normAutofit/>
          </a:bodyPr>
          <a:lstStyle/>
          <a:p>
            <a:pPr eaLnBrk="1" hangingPunct="1"/>
            <a:r>
              <a:rPr lang="en-US" altLang="en-US" sz="3200" b="1" dirty="0">
                <a:solidFill>
                  <a:schemeClr val="tx1">
                    <a:lumMod val="50000"/>
                    <a:lumOff val="50000"/>
                  </a:schemeClr>
                </a:solidFill>
                <a:latin typeface="Arial" panose="020B0604020202020204" pitchFamily="34" charset="0"/>
                <a:cs typeface="Arial" panose="020B0604020202020204" pitchFamily="34" charset="0"/>
              </a:rPr>
              <a:t>Thank You</a:t>
            </a:r>
            <a:br>
              <a:rPr lang="en-US" altLang="en-US" sz="3200" b="1" dirty="0">
                <a:solidFill>
                  <a:schemeClr val="tx1">
                    <a:lumMod val="50000"/>
                    <a:lumOff val="50000"/>
                  </a:schemeClr>
                </a:solidFill>
                <a:latin typeface="Arial" panose="020B0604020202020204" pitchFamily="34" charset="0"/>
                <a:cs typeface="Arial" panose="020B0604020202020204" pitchFamily="34" charset="0"/>
              </a:rPr>
            </a:br>
            <a:endParaRPr lang="en-IE" sz="3200" dirty="0">
              <a:solidFill>
                <a:schemeClr val="tx1">
                  <a:lumMod val="50000"/>
                  <a:lumOff val="50000"/>
                </a:schemeClr>
              </a:solidFill>
            </a:endParaRPr>
          </a:p>
        </p:txBody>
      </p:sp>
      <p:pic>
        <p:nvPicPr>
          <p:cNvPr id="8" name="Picture 7">
            <a:extLst>
              <a:ext uri="{FF2B5EF4-FFF2-40B4-BE49-F238E27FC236}">
                <a16:creationId xmlns:a16="http://schemas.microsoft.com/office/drawing/2014/main" id="{AC4B7776-AE26-37DC-28D9-760E446EF7C3}"/>
              </a:ext>
            </a:extLst>
          </p:cNvPr>
          <p:cNvPicPr>
            <a:picLocks noChangeAspect="1"/>
          </p:cNvPicPr>
          <p:nvPr/>
        </p:nvPicPr>
        <p:blipFill>
          <a:blip r:embed="rId2"/>
          <a:stretch>
            <a:fillRect/>
          </a:stretch>
        </p:blipFill>
        <p:spPr>
          <a:xfrm>
            <a:off x="33390" y="6681201"/>
            <a:ext cx="1054699" cy="176799"/>
          </a:xfrm>
          <a:prstGeom prst="rect">
            <a:avLst/>
          </a:prstGeom>
        </p:spPr>
      </p:pic>
      <p:pic>
        <p:nvPicPr>
          <p:cNvPr id="9" name="Picture 8" descr="A logo with a yellow and green circle&#10;&#10;Description automatically generated">
            <a:extLst>
              <a:ext uri="{FF2B5EF4-FFF2-40B4-BE49-F238E27FC236}">
                <a16:creationId xmlns:a16="http://schemas.microsoft.com/office/drawing/2014/main" id="{F180CDC3-DEB1-8278-C4ED-95B994F0E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195" y="6301409"/>
            <a:ext cx="733806" cy="556581"/>
          </a:xfrm>
          <a:prstGeom prst="rect">
            <a:avLst/>
          </a:prstGeom>
          <a:effectLst>
            <a:softEdge rad="31750"/>
          </a:effectLst>
        </p:spPr>
      </p:pic>
    </p:spTree>
    <p:extLst>
      <p:ext uri="{BB962C8B-B14F-4D97-AF65-F5344CB8AC3E}">
        <p14:creationId xmlns:p14="http://schemas.microsoft.com/office/powerpoint/2010/main" val="4284667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0B14-C862-0741-E352-8A7ED592A6B0}"/>
              </a:ext>
            </a:extLst>
          </p:cNvPr>
          <p:cNvSpPr>
            <a:spLocks noGrp="1"/>
          </p:cNvSpPr>
          <p:nvPr>
            <p:ph type="ctrTitle"/>
          </p:nvPr>
        </p:nvSpPr>
        <p:spPr>
          <a:xfrm>
            <a:off x="0" y="118956"/>
            <a:ext cx="12192000" cy="1047372"/>
          </a:xfrm>
        </p:spPr>
        <p:txBody>
          <a:bodyPr anchor="b">
            <a:normAutofit/>
          </a:bodyPr>
          <a:lstStyle/>
          <a:p>
            <a:pPr algn="l" eaLnBrk="1" hangingPunct="1"/>
            <a:r>
              <a:rPr lang="en-US" altLang="en-US" sz="3200" b="1" dirty="0">
                <a:solidFill>
                  <a:schemeClr val="tx1">
                    <a:lumMod val="50000"/>
                    <a:lumOff val="50000"/>
                  </a:schemeClr>
                </a:solidFill>
                <a:latin typeface="Arial" panose="020B0604020202020204" pitchFamily="34" charset="0"/>
                <a:cs typeface="Arial" panose="020B0604020202020204" pitchFamily="34" charset="0"/>
              </a:rPr>
              <a:t>Pallas Green - Location</a:t>
            </a:r>
            <a:br>
              <a:rPr lang="en-US" altLang="en-US" sz="3200" b="1" dirty="0">
                <a:solidFill>
                  <a:schemeClr val="tx1">
                    <a:lumMod val="50000"/>
                    <a:lumOff val="50000"/>
                  </a:schemeClr>
                </a:solidFill>
                <a:latin typeface="Arial" panose="020B0604020202020204" pitchFamily="34" charset="0"/>
                <a:cs typeface="Arial" panose="020B0604020202020204" pitchFamily="34" charset="0"/>
              </a:rPr>
            </a:br>
            <a:endParaRPr lang="en-IE" sz="3200" dirty="0">
              <a:solidFill>
                <a:schemeClr val="tx1">
                  <a:lumMod val="50000"/>
                  <a:lumOff val="50000"/>
                </a:schemeClr>
              </a:solidFill>
            </a:endParaRPr>
          </a:p>
        </p:txBody>
      </p:sp>
      <p:pic>
        <p:nvPicPr>
          <p:cNvPr id="8" name="Picture 7">
            <a:extLst>
              <a:ext uri="{FF2B5EF4-FFF2-40B4-BE49-F238E27FC236}">
                <a16:creationId xmlns:a16="http://schemas.microsoft.com/office/drawing/2014/main" id="{AC4B7776-AE26-37DC-28D9-760E446EF7C3}"/>
              </a:ext>
            </a:extLst>
          </p:cNvPr>
          <p:cNvPicPr>
            <a:picLocks noChangeAspect="1"/>
          </p:cNvPicPr>
          <p:nvPr/>
        </p:nvPicPr>
        <p:blipFill>
          <a:blip r:embed="rId2"/>
          <a:stretch>
            <a:fillRect/>
          </a:stretch>
        </p:blipFill>
        <p:spPr>
          <a:xfrm>
            <a:off x="33390" y="6681201"/>
            <a:ext cx="1054699" cy="176799"/>
          </a:xfrm>
          <a:prstGeom prst="rect">
            <a:avLst/>
          </a:prstGeom>
        </p:spPr>
      </p:pic>
      <p:pic>
        <p:nvPicPr>
          <p:cNvPr id="4" name="Picture 3" descr="A map of ireland with roads and roads&#10;&#10;Description automatically generated">
            <a:extLst>
              <a:ext uri="{FF2B5EF4-FFF2-40B4-BE49-F238E27FC236}">
                <a16:creationId xmlns:a16="http://schemas.microsoft.com/office/drawing/2014/main" id="{DC56076E-E68C-ACF4-688D-B1C4D8256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553" y="182920"/>
            <a:ext cx="5877404" cy="6586680"/>
          </a:xfrm>
          <a:prstGeom prst="rect">
            <a:avLst/>
          </a:prstGeom>
        </p:spPr>
      </p:pic>
      <p:pic>
        <p:nvPicPr>
          <p:cNvPr id="6" name="Picture 5" descr="A map of ireland with different colored areas&#10;&#10;Description automatically generated">
            <a:extLst>
              <a:ext uri="{FF2B5EF4-FFF2-40B4-BE49-F238E27FC236}">
                <a16:creationId xmlns:a16="http://schemas.microsoft.com/office/drawing/2014/main" id="{FC7FCED1-8A15-1C04-EA94-01690BA15E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0737" y="182920"/>
            <a:ext cx="5888220" cy="6598800"/>
          </a:xfrm>
          <a:prstGeom prst="rect">
            <a:avLst/>
          </a:prstGeom>
        </p:spPr>
      </p:pic>
      <p:pic>
        <p:nvPicPr>
          <p:cNvPr id="10" name="Picture 9" descr="A map of ireland with different colored areas&#10;&#10;Description automatically generated">
            <a:extLst>
              <a:ext uri="{FF2B5EF4-FFF2-40B4-BE49-F238E27FC236}">
                <a16:creationId xmlns:a16="http://schemas.microsoft.com/office/drawing/2014/main" id="{18D42D52-8930-B3B1-13A4-4F03A06341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0737" y="176860"/>
            <a:ext cx="5888220" cy="6598800"/>
          </a:xfrm>
          <a:prstGeom prst="rect">
            <a:avLst/>
          </a:prstGeom>
        </p:spPr>
      </p:pic>
      <p:pic>
        <p:nvPicPr>
          <p:cNvPr id="9" name="Picture 8" descr="A logo with a yellow and green circle&#10;&#10;Description automatically generated">
            <a:extLst>
              <a:ext uri="{FF2B5EF4-FFF2-40B4-BE49-F238E27FC236}">
                <a16:creationId xmlns:a16="http://schemas.microsoft.com/office/drawing/2014/main" id="{F180CDC3-DEB1-8278-C4ED-95B994F0E1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58195" y="6301409"/>
            <a:ext cx="733806" cy="556581"/>
          </a:xfrm>
          <a:prstGeom prst="rect">
            <a:avLst/>
          </a:prstGeom>
          <a:effectLst>
            <a:softEdge rad="31750"/>
          </a:effectLst>
        </p:spPr>
      </p:pic>
      <p:sp>
        <p:nvSpPr>
          <p:cNvPr id="11" name="TextBox 10">
            <a:extLst>
              <a:ext uri="{FF2B5EF4-FFF2-40B4-BE49-F238E27FC236}">
                <a16:creationId xmlns:a16="http://schemas.microsoft.com/office/drawing/2014/main" id="{F5BE74EA-760A-C07B-242B-57F280D0AEE9}"/>
              </a:ext>
            </a:extLst>
          </p:cNvPr>
          <p:cNvSpPr txBox="1"/>
          <p:nvPr/>
        </p:nvSpPr>
        <p:spPr>
          <a:xfrm>
            <a:off x="7325957" y="4733363"/>
            <a:ext cx="975011" cy="276999"/>
          </a:xfrm>
          <a:prstGeom prst="rect">
            <a:avLst/>
          </a:prstGeom>
          <a:noFill/>
        </p:spPr>
        <p:txBody>
          <a:bodyPr wrap="none" rtlCol="0">
            <a:spAutoFit/>
          </a:bodyPr>
          <a:lstStyle/>
          <a:p>
            <a:r>
              <a:rPr lang="en-IE" sz="1200" b="1" dirty="0"/>
              <a:t>Pallas Green</a:t>
            </a:r>
          </a:p>
        </p:txBody>
      </p:sp>
      <p:sp>
        <p:nvSpPr>
          <p:cNvPr id="12" name="TextBox 11">
            <a:extLst>
              <a:ext uri="{FF2B5EF4-FFF2-40B4-BE49-F238E27FC236}">
                <a16:creationId xmlns:a16="http://schemas.microsoft.com/office/drawing/2014/main" id="{44E7255E-BEE7-9668-37B4-4500C28CC29E}"/>
              </a:ext>
            </a:extLst>
          </p:cNvPr>
          <p:cNvSpPr txBox="1"/>
          <p:nvPr/>
        </p:nvSpPr>
        <p:spPr>
          <a:xfrm>
            <a:off x="139850" y="865114"/>
            <a:ext cx="5282004" cy="5355312"/>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The Pallas Green deposit is located to the southeast of Limerick City in Northern County Limerick.</a:t>
            </a:r>
          </a:p>
          <a:p>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There is now an excellent road, rail and power infrastructure in the area</a:t>
            </a:r>
          </a:p>
          <a:p>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The deposit lies within the southwestern quadrant of the Irish Lower Carboniferous basin. </a:t>
            </a:r>
          </a:p>
          <a:p>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Complex interdigitating Limestones with fault controlled Lower Palaeozoic inliers</a:t>
            </a:r>
          </a:p>
          <a:p>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Mineral Deposits are developed along trends controlled by Caledonian basement features</a:t>
            </a:r>
          </a:p>
          <a:p>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Pallas Green is located in the Limerick Basin, a focus for recent exploration activity</a:t>
            </a:r>
          </a:p>
        </p:txBody>
      </p:sp>
    </p:spTree>
    <p:extLst>
      <p:ext uri="{BB962C8B-B14F-4D97-AF65-F5344CB8AC3E}">
        <p14:creationId xmlns:p14="http://schemas.microsoft.com/office/powerpoint/2010/main" val="224885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0B14-C862-0741-E352-8A7ED592A6B0}"/>
              </a:ext>
            </a:extLst>
          </p:cNvPr>
          <p:cNvSpPr>
            <a:spLocks noGrp="1"/>
          </p:cNvSpPr>
          <p:nvPr>
            <p:ph type="ctrTitle"/>
          </p:nvPr>
        </p:nvSpPr>
        <p:spPr>
          <a:xfrm>
            <a:off x="0" y="118956"/>
            <a:ext cx="12192000" cy="1047372"/>
          </a:xfrm>
        </p:spPr>
        <p:txBody>
          <a:bodyPr anchor="b">
            <a:normAutofit/>
          </a:bodyPr>
          <a:lstStyle/>
          <a:p>
            <a:pPr algn="l" eaLnBrk="1" hangingPunct="1"/>
            <a:r>
              <a:rPr lang="en-US" altLang="en-US" sz="3200" b="1" dirty="0">
                <a:solidFill>
                  <a:schemeClr val="tx1">
                    <a:lumMod val="50000"/>
                    <a:lumOff val="50000"/>
                  </a:schemeClr>
                </a:solidFill>
                <a:latin typeface="Arial" panose="020B0604020202020204" pitchFamily="34" charset="0"/>
                <a:cs typeface="Arial" panose="020B0604020202020204" pitchFamily="34" charset="0"/>
              </a:rPr>
              <a:t>Pallas Green - Stratigraphy</a:t>
            </a:r>
            <a:br>
              <a:rPr lang="en-US" altLang="en-US" sz="3200" b="1" dirty="0">
                <a:solidFill>
                  <a:schemeClr val="tx1">
                    <a:lumMod val="50000"/>
                    <a:lumOff val="50000"/>
                  </a:schemeClr>
                </a:solidFill>
                <a:latin typeface="Arial" panose="020B0604020202020204" pitchFamily="34" charset="0"/>
                <a:cs typeface="Arial" panose="020B0604020202020204" pitchFamily="34" charset="0"/>
              </a:rPr>
            </a:br>
            <a:endParaRPr lang="en-IE" sz="3200" dirty="0">
              <a:solidFill>
                <a:schemeClr val="tx1">
                  <a:lumMod val="50000"/>
                  <a:lumOff val="50000"/>
                </a:schemeClr>
              </a:solidFill>
            </a:endParaRPr>
          </a:p>
        </p:txBody>
      </p:sp>
      <p:pic>
        <p:nvPicPr>
          <p:cNvPr id="8" name="Picture 7">
            <a:extLst>
              <a:ext uri="{FF2B5EF4-FFF2-40B4-BE49-F238E27FC236}">
                <a16:creationId xmlns:a16="http://schemas.microsoft.com/office/drawing/2014/main" id="{AC4B7776-AE26-37DC-28D9-760E446EF7C3}"/>
              </a:ext>
            </a:extLst>
          </p:cNvPr>
          <p:cNvPicPr>
            <a:picLocks noChangeAspect="1"/>
          </p:cNvPicPr>
          <p:nvPr/>
        </p:nvPicPr>
        <p:blipFill>
          <a:blip r:embed="rId2"/>
          <a:stretch>
            <a:fillRect/>
          </a:stretch>
        </p:blipFill>
        <p:spPr>
          <a:xfrm>
            <a:off x="33390" y="6681201"/>
            <a:ext cx="1054699" cy="176799"/>
          </a:xfrm>
          <a:prstGeom prst="rect">
            <a:avLst/>
          </a:prstGeom>
        </p:spPr>
      </p:pic>
      <p:pic>
        <p:nvPicPr>
          <p:cNvPr id="6" name="Picture 5" descr="A diagram of a soil layer&#10;&#10;Description automatically generated with medium confidence">
            <a:extLst>
              <a:ext uri="{FF2B5EF4-FFF2-40B4-BE49-F238E27FC236}">
                <a16:creationId xmlns:a16="http://schemas.microsoft.com/office/drawing/2014/main" id="{5C4D3B87-746A-9E20-DE37-69FBD3491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033" y="34388"/>
            <a:ext cx="6978967" cy="6545311"/>
          </a:xfrm>
          <a:prstGeom prst="rect">
            <a:avLst/>
          </a:prstGeom>
          <a:ln>
            <a:solidFill>
              <a:schemeClr val="bg1"/>
            </a:solidFill>
          </a:ln>
          <a:effectLst>
            <a:softEdge rad="31750"/>
          </a:effectLst>
        </p:spPr>
      </p:pic>
      <p:pic>
        <p:nvPicPr>
          <p:cNvPr id="9" name="Picture 8" descr="A logo with a yellow and green circle&#10;&#10;Description automatically generated">
            <a:extLst>
              <a:ext uri="{FF2B5EF4-FFF2-40B4-BE49-F238E27FC236}">
                <a16:creationId xmlns:a16="http://schemas.microsoft.com/office/drawing/2014/main" id="{F180CDC3-DEB1-8278-C4ED-95B994F0E1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8195" y="6301409"/>
            <a:ext cx="733806" cy="556581"/>
          </a:xfrm>
          <a:prstGeom prst="rect">
            <a:avLst/>
          </a:prstGeom>
          <a:ln>
            <a:noFill/>
          </a:ln>
          <a:effectLst>
            <a:softEdge rad="31750"/>
          </a:effectLst>
        </p:spPr>
      </p:pic>
      <p:sp>
        <p:nvSpPr>
          <p:cNvPr id="7" name="TextBox 6">
            <a:extLst>
              <a:ext uri="{FF2B5EF4-FFF2-40B4-BE49-F238E27FC236}">
                <a16:creationId xmlns:a16="http://schemas.microsoft.com/office/drawing/2014/main" id="{2F0B4732-63A6-C125-B86F-AA070C72F30D}"/>
              </a:ext>
            </a:extLst>
          </p:cNvPr>
          <p:cNvSpPr txBox="1"/>
          <p:nvPr/>
        </p:nvSpPr>
        <p:spPr>
          <a:xfrm>
            <a:off x="139850" y="865114"/>
            <a:ext cx="5852160" cy="5632311"/>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Normal marine transgressive succession from Lower </a:t>
            </a:r>
          </a:p>
          <a:p>
            <a:r>
              <a:rPr lang="en-IE" dirty="0">
                <a:latin typeface="Arial" panose="020B0604020202020204" pitchFamily="34" charset="0"/>
                <a:cs typeface="Arial" panose="020B0604020202020204" pitchFamily="34" charset="0"/>
              </a:rPr>
              <a:t>Limestone Shales through to the Lough Gur Fm.</a:t>
            </a:r>
          </a:p>
          <a:p>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Knockroe Volcanics from mid Chadian to Lower </a:t>
            </a:r>
          </a:p>
          <a:p>
            <a:r>
              <a:rPr lang="en-IE" dirty="0">
                <a:latin typeface="Arial" panose="020B0604020202020204" pitchFamily="34" charset="0"/>
                <a:cs typeface="Arial" panose="020B0604020202020204" pitchFamily="34" charset="0"/>
              </a:rPr>
              <a:t>Arundian </a:t>
            </a:r>
          </a:p>
          <a:p>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Extrusives consist of basic, alkali-basalts maturing to </a:t>
            </a:r>
          </a:p>
          <a:p>
            <a:r>
              <a:rPr lang="en-IE" dirty="0">
                <a:latin typeface="Arial" panose="020B0604020202020204" pitchFamily="34" charset="0"/>
                <a:cs typeface="Arial" panose="020B0604020202020204" pitchFamily="34" charset="0"/>
              </a:rPr>
              <a:t>intermediate trachyandesites. Occurring as tuffs, </a:t>
            </a:r>
          </a:p>
          <a:p>
            <a:r>
              <a:rPr lang="en-IE" dirty="0">
                <a:latin typeface="Arial" panose="020B0604020202020204" pitchFamily="34" charset="0"/>
                <a:cs typeface="Arial" panose="020B0604020202020204" pitchFamily="34" charset="0"/>
              </a:rPr>
              <a:t>pyroclastics, agglomeratic breccias and lava flows</a:t>
            </a:r>
          </a:p>
          <a:p>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Intrusives consist of complex diatremes, altered </a:t>
            </a:r>
          </a:p>
          <a:p>
            <a:r>
              <a:rPr lang="en-IE" dirty="0">
                <a:latin typeface="Arial" panose="020B0604020202020204" pitchFamily="34" charset="0"/>
                <a:cs typeface="Arial" panose="020B0604020202020204" pitchFamily="34" charset="0"/>
              </a:rPr>
              <a:t>basaltic dykes and sills and porphyritic trachyte dykes </a:t>
            </a:r>
          </a:p>
          <a:p>
            <a:r>
              <a:rPr lang="en-IE" dirty="0">
                <a:latin typeface="Arial" panose="020B0604020202020204" pitchFamily="34" charset="0"/>
                <a:cs typeface="Arial" panose="020B0604020202020204" pitchFamily="34" charset="0"/>
              </a:rPr>
              <a:t>and laccoliths. </a:t>
            </a:r>
          </a:p>
          <a:p>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Knockroe Volcanics are overlain by the Herbertstown</a:t>
            </a:r>
          </a:p>
          <a:p>
            <a:r>
              <a:rPr lang="en-IE" dirty="0">
                <a:latin typeface="Arial" panose="020B0604020202020204" pitchFamily="34" charset="0"/>
                <a:cs typeface="Arial" panose="020B0604020202020204" pitchFamily="34" charset="0"/>
              </a:rPr>
              <a:t>Limestones Fm. With a variable lithofacies caused by </a:t>
            </a:r>
          </a:p>
          <a:p>
            <a:r>
              <a:rPr lang="en-IE" dirty="0">
                <a:latin typeface="Arial" panose="020B0604020202020204" pitchFamily="34" charset="0"/>
                <a:cs typeface="Arial" panose="020B0604020202020204" pitchFamily="34" charset="0"/>
              </a:rPr>
              <a:t>burial of relic volcanic topography.</a:t>
            </a:r>
          </a:p>
          <a:p>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Knocksheefin Limestone fm. Basaltic Flows and </a:t>
            </a:r>
          </a:p>
          <a:p>
            <a:r>
              <a:rPr lang="en-IE" dirty="0">
                <a:latin typeface="Arial" panose="020B0604020202020204" pitchFamily="34" charset="0"/>
                <a:cs typeface="Arial" panose="020B0604020202020204" pitchFamily="34" charset="0"/>
              </a:rPr>
              <a:t>lithic tuffs.</a:t>
            </a:r>
          </a:p>
        </p:txBody>
      </p:sp>
    </p:spTree>
    <p:extLst>
      <p:ext uri="{BB962C8B-B14F-4D97-AF65-F5344CB8AC3E}">
        <p14:creationId xmlns:p14="http://schemas.microsoft.com/office/powerpoint/2010/main" val="3594054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0B14-C862-0741-E352-8A7ED592A6B0}"/>
              </a:ext>
            </a:extLst>
          </p:cNvPr>
          <p:cNvSpPr>
            <a:spLocks noGrp="1"/>
          </p:cNvSpPr>
          <p:nvPr>
            <p:ph type="ctrTitle"/>
          </p:nvPr>
        </p:nvSpPr>
        <p:spPr>
          <a:xfrm>
            <a:off x="0" y="118956"/>
            <a:ext cx="12192000" cy="1047372"/>
          </a:xfrm>
        </p:spPr>
        <p:txBody>
          <a:bodyPr anchor="b">
            <a:normAutofit/>
          </a:bodyPr>
          <a:lstStyle/>
          <a:p>
            <a:pPr algn="l" eaLnBrk="1" hangingPunct="1"/>
            <a:r>
              <a:rPr lang="en-US" altLang="en-US" sz="3200" b="1" dirty="0">
                <a:solidFill>
                  <a:schemeClr val="tx1">
                    <a:lumMod val="50000"/>
                    <a:lumOff val="50000"/>
                  </a:schemeClr>
                </a:solidFill>
                <a:latin typeface="Arial" panose="020B0604020202020204" pitchFamily="34" charset="0"/>
                <a:cs typeface="Arial" panose="020B0604020202020204" pitchFamily="34" charset="0"/>
              </a:rPr>
              <a:t>Limerick Geology</a:t>
            </a:r>
            <a:br>
              <a:rPr lang="en-US" altLang="en-US" sz="3200" b="1" dirty="0">
                <a:solidFill>
                  <a:schemeClr val="tx1">
                    <a:lumMod val="50000"/>
                    <a:lumOff val="50000"/>
                  </a:schemeClr>
                </a:solidFill>
                <a:latin typeface="Arial" panose="020B0604020202020204" pitchFamily="34" charset="0"/>
                <a:cs typeface="Arial" panose="020B0604020202020204" pitchFamily="34" charset="0"/>
              </a:rPr>
            </a:br>
            <a:endParaRPr lang="en-IE" sz="3200" dirty="0">
              <a:solidFill>
                <a:schemeClr val="tx1">
                  <a:lumMod val="50000"/>
                  <a:lumOff val="50000"/>
                </a:schemeClr>
              </a:solidFill>
            </a:endParaRPr>
          </a:p>
        </p:txBody>
      </p:sp>
      <p:pic>
        <p:nvPicPr>
          <p:cNvPr id="8" name="Picture 7">
            <a:extLst>
              <a:ext uri="{FF2B5EF4-FFF2-40B4-BE49-F238E27FC236}">
                <a16:creationId xmlns:a16="http://schemas.microsoft.com/office/drawing/2014/main" id="{AC4B7776-AE26-37DC-28D9-760E446EF7C3}"/>
              </a:ext>
            </a:extLst>
          </p:cNvPr>
          <p:cNvPicPr>
            <a:picLocks noChangeAspect="1"/>
          </p:cNvPicPr>
          <p:nvPr/>
        </p:nvPicPr>
        <p:blipFill>
          <a:blip r:embed="rId2"/>
          <a:stretch>
            <a:fillRect/>
          </a:stretch>
        </p:blipFill>
        <p:spPr>
          <a:xfrm>
            <a:off x="33390" y="6681201"/>
            <a:ext cx="1054699" cy="176799"/>
          </a:xfrm>
          <a:prstGeom prst="rect">
            <a:avLst/>
          </a:prstGeom>
        </p:spPr>
      </p:pic>
      <p:pic>
        <p:nvPicPr>
          <p:cNvPr id="7" name="Picture 6" descr="A map of the sea&#10;&#10;Description automatically generated with medium confidence">
            <a:extLst>
              <a:ext uri="{FF2B5EF4-FFF2-40B4-BE49-F238E27FC236}">
                <a16:creationId xmlns:a16="http://schemas.microsoft.com/office/drawing/2014/main" id="{E3EEB8BA-333C-265A-288E-946793CAF1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883" y="279000"/>
            <a:ext cx="8047155" cy="6300000"/>
          </a:xfrm>
          <a:prstGeom prst="rect">
            <a:avLst/>
          </a:prstGeom>
        </p:spPr>
      </p:pic>
      <p:pic>
        <p:nvPicPr>
          <p:cNvPr id="11" name="Picture 10" descr="A map of the earth&#10;&#10;Description automatically generated with medium confidence">
            <a:extLst>
              <a:ext uri="{FF2B5EF4-FFF2-40B4-BE49-F238E27FC236}">
                <a16:creationId xmlns:a16="http://schemas.microsoft.com/office/drawing/2014/main" id="{25A57D03-021B-8D0B-2AD4-7BEDD15D60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2882" y="279000"/>
            <a:ext cx="8047155" cy="6300000"/>
          </a:xfrm>
          <a:prstGeom prst="rect">
            <a:avLst/>
          </a:prstGeom>
        </p:spPr>
      </p:pic>
      <p:pic>
        <p:nvPicPr>
          <p:cNvPr id="9" name="Picture 8" descr="A logo with a yellow and green circle&#10;&#10;Description automatically generated">
            <a:extLst>
              <a:ext uri="{FF2B5EF4-FFF2-40B4-BE49-F238E27FC236}">
                <a16:creationId xmlns:a16="http://schemas.microsoft.com/office/drawing/2014/main" id="{F180CDC3-DEB1-8278-C4ED-95B994F0E1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58195" y="6301409"/>
            <a:ext cx="733806" cy="556581"/>
          </a:xfrm>
          <a:prstGeom prst="rect">
            <a:avLst/>
          </a:prstGeom>
          <a:effectLst>
            <a:softEdge rad="31750"/>
          </a:effectLst>
        </p:spPr>
      </p:pic>
      <p:sp>
        <p:nvSpPr>
          <p:cNvPr id="12" name="Rectangle 11">
            <a:extLst>
              <a:ext uri="{FF2B5EF4-FFF2-40B4-BE49-F238E27FC236}">
                <a16:creationId xmlns:a16="http://schemas.microsoft.com/office/drawing/2014/main" id="{76A6310A-F235-53EE-784C-FAFF9C83B195}"/>
              </a:ext>
            </a:extLst>
          </p:cNvPr>
          <p:cNvSpPr/>
          <p:nvPr/>
        </p:nvSpPr>
        <p:spPr>
          <a:xfrm>
            <a:off x="6852621" y="1753496"/>
            <a:ext cx="1226372" cy="112955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extBox 12">
            <a:extLst>
              <a:ext uri="{FF2B5EF4-FFF2-40B4-BE49-F238E27FC236}">
                <a16:creationId xmlns:a16="http://schemas.microsoft.com/office/drawing/2014/main" id="{0BED569E-583E-C803-CF11-5EFF1A21F37D}"/>
              </a:ext>
            </a:extLst>
          </p:cNvPr>
          <p:cNvSpPr txBox="1"/>
          <p:nvPr/>
        </p:nvSpPr>
        <p:spPr>
          <a:xfrm>
            <a:off x="139850" y="865114"/>
            <a:ext cx="3793975" cy="3416320"/>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Extensive well developed Waulsortian Limestone</a:t>
            </a:r>
          </a:p>
          <a:p>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Major Caledonian basement faults</a:t>
            </a:r>
          </a:p>
          <a:p>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Major volcanic centre with 2 x episodes of volcanism. </a:t>
            </a:r>
          </a:p>
          <a:p>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Limerick basin is an ovoid, synformal structure – difficult to explain – Caldera Collapse?</a:t>
            </a:r>
          </a:p>
        </p:txBody>
      </p:sp>
      <p:sp>
        <p:nvSpPr>
          <p:cNvPr id="14" name="TextBox 13">
            <a:extLst>
              <a:ext uri="{FF2B5EF4-FFF2-40B4-BE49-F238E27FC236}">
                <a16:creationId xmlns:a16="http://schemas.microsoft.com/office/drawing/2014/main" id="{CA6FA786-A15B-BCEC-12CE-97167F1AF958}"/>
              </a:ext>
            </a:extLst>
          </p:cNvPr>
          <p:cNvSpPr txBox="1"/>
          <p:nvPr/>
        </p:nvSpPr>
        <p:spPr>
          <a:xfrm>
            <a:off x="139849" y="4286143"/>
            <a:ext cx="3793975" cy="1754326"/>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Significant mineral occurrences</a:t>
            </a:r>
          </a:p>
          <a:p>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Cu Mineralisation hosted by Lower Limestone Shales</a:t>
            </a:r>
          </a:p>
          <a:p>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Zn / Pb hosted by Waulsortian </a:t>
            </a:r>
          </a:p>
        </p:txBody>
      </p:sp>
      <p:sp>
        <p:nvSpPr>
          <p:cNvPr id="15" name="TextBox 14">
            <a:extLst>
              <a:ext uri="{FF2B5EF4-FFF2-40B4-BE49-F238E27FC236}">
                <a16:creationId xmlns:a16="http://schemas.microsoft.com/office/drawing/2014/main" id="{4E650224-F379-0F6E-B516-754213BC93A3}"/>
              </a:ext>
            </a:extLst>
          </p:cNvPr>
          <p:cNvSpPr txBox="1"/>
          <p:nvPr/>
        </p:nvSpPr>
        <p:spPr>
          <a:xfrm>
            <a:off x="139849" y="6180201"/>
            <a:ext cx="3793975" cy="369332"/>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Focus of current presentation</a:t>
            </a:r>
          </a:p>
        </p:txBody>
      </p:sp>
    </p:spTree>
    <p:extLst>
      <p:ext uri="{BB962C8B-B14F-4D97-AF65-F5344CB8AC3E}">
        <p14:creationId xmlns:p14="http://schemas.microsoft.com/office/powerpoint/2010/main" val="22562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0B14-C862-0741-E352-8A7ED592A6B0}"/>
              </a:ext>
            </a:extLst>
          </p:cNvPr>
          <p:cNvSpPr>
            <a:spLocks noGrp="1"/>
          </p:cNvSpPr>
          <p:nvPr>
            <p:ph type="ctrTitle"/>
          </p:nvPr>
        </p:nvSpPr>
        <p:spPr>
          <a:xfrm>
            <a:off x="0" y="118956"/>
            <a:ext cx="12192000" cy="1047372"/>
          </a:xfrm>
        </p:spPr>
        <p:txBody>
          <a:bodyPr anchor="b">
            <a:normAutofit/>
          </a:bodyPr>
          <a:lstStyle/>
          <a:p>
            <a:pPr algn="l" eaLnBrk="1" hangingPunct="1"/>
            <a:r>
              <a:rPr lang="en-US" altLang="en-US" sz="3200" b="1" dirty="0">
                <a:solidFill>
                  <a:schemeClr val="tx1">
                    <a:lumMod val="50000"/>
                    <a:lumOff val="50000"/>
                  </a:schemeClr>
                </a:solidFill>
                <a:latin typeface="Arial" panose="020B0604020202020204" pitchFamily="34" charset="0"/>
                <a:cs typeface="Arial" panose="020B0604020202020204" pitchFamily="34" charset="0"/>
              </a:rPr>
              <a:t>Pallas Green Geology</a:t>
            </a:r>
            <a:br>
              <a:rPr lang="en-US" altLang="en-US" sz="3200" b="1" dirty="0">
                <a:solidFill>
                  <a:schemeClr val="tx1">
                    <a:lumMod val="50000"/>
                    <a:lumOff val="50000"/>
                  </a:schemeClr>
                </a:solidFill>
                <a:latin typeface="Arial" panose="020B0604020202020204" pitchFamily="34" charset="0"/>
                <a:cs typeface="Arial" panose="020B0604020202020204" pitchFamily="34" charset="0"/>
              </a:rPr>
            </a:br>
            <a:endParaRPr lang="en-IE" sz="3200" dirty="0">
              <a:solidFill>
                <a:schemeClr val="tx1">
                  <a:lumMod val="50000"/>
                  <a:lumOff val="50000"/>
                </a:schemeClr>
              </a:solidFill>
            </a:endParaRPr>
          </a:p>
        </p:txBody>
      </p:sp>
      <p:pic>
        <p:nvPicPr>
          <p:cNvPr id="8" name="Picture 7">
            <a:extLst>
              <a:ext uri="{FF2B5EF4-FFF2-40B4-BE49-F238E27FC236}">
                <a16:creationId xmlns:a16="http://schemas.microsoft.com/office/drawing/2014/main" id="{AC4B7776-AE26-37DC-28D9-760E446EF7C3}"/>
              </a:ext>
            </a:extLst>
          </p:cNvPr>
          <p:cNvPicPr>
            <a:picLocks noChangeAspect="1"/>
          </p:cNvPicPr>
          <p:nvPr/>
        </p:nvPicPr>
        <p:blipFill>
          <a:blip r:embed="rId2"/>
          <a:stretch>
            <a:fillRect/>
          </a:stretch>
        </p:blipFill>
        <p:spPr>
          <a:xfrm>
            <a:off x="33390" y="6681201"/>
            <a:ext cx="1054699" cy="176799"/>
          </a:xfrm>
          <a:prstGeom prst="rect">
            <a:avLst/>
          </a:prstGeom>
        </p:spPr>
      </p:pic>
      <p:pic>
        <p:nvPicPr>
          <p:cNvPr id="14" name="Picture 13" descr="A map of different colors&#10;&#10;Description automatically generated">
            <a:extLst>
              <a:ext uri="{FF2B5EF4-FFF2-40B4-BE49-F238E27FC236}">
                <a16:creationId xmlns:a16="http://schemas.microsoft.com/office/drawing/2014/main" id="{8AFEA0F9-5834-089C-D8CB-0EF166D1B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345" y="189000"/>
            <a:ext cx="7473284" cy="6480000"/>
          </a:xfrm>
          <a:prstGeom prst="rect">
            <a:avLst/>
          </a:prstGeom>
        </p:spPr>
      </p:pic>
      <p:pic>
        <p:nvPicPr>
          <p:cNvPr id="30" name="Picture 29" descr="A map of different colors&#10;&#10;Description automatically generated">
            <a:extLst>
              <a:ext uri="{FF2B5EF4-FFF2-40B4-BE49-F238E27FC236}">
                <a16:creationId xmlns:a16="http://schemas.microsoft.com/office/drawing/2014/main" id="{1D1A8FBD-D4CB-60E9-D273-5077E7BCE1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0339" y="189000"/>
            <a:ext cx="7473285" cy="6480000"/>
          </a:xfrm>
          <a:prstGeom prst="rect">
            <a:avLst/>
          </a:prstGeom>
        </p:spPr>
      </p:pic>
      <p:pic>
        <p:nvPicPr>
          <p:cNvPr id="32" name="Picture 31" descr="A map of different colors&#10;&#10;Description automatically generated">
            <a:extLst>
              <a:ext uri="{FF2B5EF4-FFF2-40B4-BE49-F238E27FC236}">
                <a16:creationId xmlns:a16="http://schemas.microsoft.com/office/drawing/2014/main" id="{19F76680-C41A-74EB-C645-2230BA3D39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0334" y="195514"/>
            <a:ext cx="7473285" cy="6480000"/>
          </a:xfrm>
          <a:prstGeom prst="rect">
            <a:avLst/>
          </a:prstGeom>
        </p:spPr>
      </p:pic>
      <p:pic>
        <p:nvPicPr>
          <p:cNvPr id="34" name="Picture 33" descr="A colorful map of a storm&#10;&#10;Description automatically generated with medium confidence">
            <a:extLst>
              <a:ext uri="{FF2B5EF4-FFF2-40B4-BE49-F238E27FC236}">
                <a16:creationId xmlns:a16="http://schemas.microsoft.com/office/drawing/2014/main" id="{17EB8228-98EB-5420-F6A0-B5B574BED4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0324" y="195514"/>
            <a:ext cx="7473285" cy="6480000"/>
          </a:xfrm>
          <a:prstGeom prst="rect">
            <a:avLst/>
          </a:prstGeom>
        </p:spPr>
      </p:pic>
      <p:pic>
        <p:nvPicPr>
          <p:cNvPr id="36" name="Picture 35" descr="A map of a city&#10;&#10;Description automatically generated">
            <a:extLst>
              <a:ext uri="{FF2B5EF4-FFF2-40B4-BE49-F238E27FC236}">
                <a16:creationId xmlns:a16="http://schemas.microsoft.com/office/drawing/2014/main" id="{F305D645-6749-ED0B-4DE6-7D0842BA40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0324" y="195514"/>
            <a:ext cx="7473285" cy="6480000"/>
          </a:xfrm>
          <a:prstGeom prst="rect">
            <a:avLst/>
          </a:prstGeom>
        </p:spPr>
      </p:pic>
      <p:pic>
        <p:nvPicPr>
          <p:cNvPr id="38" name="Picture 37" descr="A map of a field&#10;&#10;Description automatically generated with medium confidence">
            <a:extLst>
              <a:ext uri="{FF2B5EF4-FFF2-40B4-BE49-F238E27FC236}">
                <a16:creationId xmlns:a16="http://schemas.microsoft.com/office/drawing/2014/main" id="{EC395385-671F-1EEE-24F4-3C57CA7D33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0314" y="195514"/>
            <a:ext cx="7473285" cy="6480000"/>
          </a:xfrm>
          <a:prstGeom prst="rect">
            <a:avLst/>
          </a:prstGeom>
        </p:spPr>
      </p:pic>
      <p:pic>
        <p:nvPicPr>
          <p:cNvPr id="40" name="Picture 39" descr="A close-up of a chart&#10;&#10;Description automatically generated">
            <a:extLst>
              <a:ext uri="{FF2B5EF4-FFF2-40B4-BE49-F238E27FC236}">
                <a16:creationId xmlns:a16="http://schemas.microsoft.com/office/drawing/2014/main" id="{24402EFE-A3F3-C18F-EDFF-C38795FE09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03960" y="351936"/>
            <a:ext cx="1392040" cy="1111975"/>
          </a:xfrm>
          <a:prstGeom prst="rect">
            <a:avLst/>
          </a:prstGeom>
          <a:ln w="6350">
            <a:solidFill>
              <a:schemeClr val="tx1"/>
            </a:solidFill>
          </a:ln>
        </p:spPr>
      </p:pic>
      <p:pic>
        <p:nvPicPr>
          <p:cNvPr id="44" name="Picture 43" descr="A map of different colors&#10;&#10;Description automatically generated">
            <a:extLst>
              <a:ext uri="{FF2B5EF4-FFF2-40B4-BE49-F238E27FC236}">
                <a16:creationId xmlns:a16="http://schemas.microsoft.com/office/drawing/2014/main" id="{288F0099-67E3-82D0-4C7C-59EEFA6B04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60314" y="182486"/>
            <a:ext cx="7473285" cy="6480000"/>
          </a:xfrm>
          <a:prstGeom prst="rect">
            <a:avLst/>
          </a:prstGeom>
        </p:spPr>
      </p:pic>
      <p:pic>
        <p:nvPicPr>
          <p:cNvPr id="9" name="Picture 8" descr="A logo with a yellow and green circle&#10;&#10;Description automatically generated">
            <a:extLst>
              <a:ext uri="{FF2B5EF4-FFF2-40B4-BE49-F238E27FC236}">
                <a16:creationId xmlns:a16="http://schemas.microsoft.com/office/drawing/2014/main" id="{F180CDC3-DEB1-8278-C4ED-95B994F0E1E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58195" y="6301409"/>
            <a:ext cx="733806" cy="556581"/>
          </a:xfrm>
          <a:prstGeom prst="rect">
            <a:avLst/>
          </a:prstGeom>
          <a:effectLst>
            <a:softEdge rad="31750"/>
          </a:effectLst>
        </p:spPr>
      </p:pic>
      <p:sp>
        <p:nvSpPr>
          <p:cNvPr id="45" name="TextBox 44">
            <a:extLst>
              <a:ext uri="{FF2B5EF4-FFF2-40B4-BE49-F238E27FC236}">
                <a16:creationId xmlns:a16="http://schemas.microsoft.com/office/drawing/2014/main" id="{63370E83-B25A-313C-AC3E-CFC6FAE39B61}"/>
              </a:ext>
            </a:extLst>
          </p:cNvPr>
          <p:cNvSpPr txBox="1"/>
          <p:nvPr/>
        </p:nvSpPr>
        <p:spPr>
          <a:xfrm>
            <a:off x="139850" y="865114"/>
            <a:ext cx="4420434" cy="923330"/>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Waulsortian Limestone dipping to the south beneath the Lough Gur Fm. and Knockroe volcanics</a:t>
            </a:r>
          </a:p>
        </p:txBody>
      </p:sp>
      <p:sp>
        <p:nvSpPr>
          <p:cNvPr id="46" name="TextBox 45">
            <a:extLst>
              <a:ext uri="{FF2B5EF4-FFF2-40B4-BE49-F238E27FC236}">
                <a16:creationId xmlns:a16="http://schemas.microsoft.com/office/drawing/2014/main" id="{540BEB71-EAFE-EDD5-5C68-A4EA9F9BF09D}"/>
              </a:ext>
            </a:extLst>
          </p:cNvPr>
          <p:cNvSpPr txBox="1"/>
          <p:nvPr/>
        </p:nvSpPr>
        <p:spPr>
          <a:xfrm>
            <a:off x="111630" y="1788444"/>
            <a:ext cx="4420434" cy="646331"/>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Footprint of the basal Waulsortian hosted mineralised zones</a:t>
            </a:r>
          </a:p>
        </p:txBody>
      </p:sp>
      <p:sp>
        <p:nvSpPr>
          <p:cNvPr id="47" name="TextBox 46">
            <a:extLst>
              <a:ext uri="{FF2B5EF4-FFF2-40B4-BE49-F238E27FC236}">
                <a16:creationId xmlns:a16="http://schemas.microsoft.com/office/drawing/2014/main" id="{816CF37E-9605-090F-7031-3E533D50F2B7}"/>
              </a:ext>
            </a:extLst>
          </p:cNvPr>
          <p:cNvSpPr txBox="1"/>
          <p:nvPr/>
        </p:nvSpPr>
        <p:spPr>
          <a:xfrm>
            <a:off x="125755" y="2534602"/>
            <a:ext cx="4420434" cy="369332"/>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Location of the main diatreme bodies</a:t>
            </a:r>
          </a:p>
        </p:txBody>
      </p:sp>
      <p:sp>
        <p:nvSpPr>
          <p:cNvPr id="48" name="TextBox 47">
            <a:extLst>
              <a:ext uri="{FF2B5EF4-FFF2-40B4-BE49-F238E27FC236}">
                <a16:creationId xmlns:a16="http://schemas.microsoft.com/office/drawing/2014/main" id="{36159723-5478-B6AC-2407-7E2E509613B4}"/>
              </a:ext>
            </a:extLst>
          </p:cNvPr>
          <p:cNvSpPr txBox="1"/>
          <p:nvPr/>
        </p:nvSpPr>
        <p:spPr>
          <a:xfrm>
            <a:off x="111630" y="3003761"/>
            <a:ext cx="4420434" cy="923330"/>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Ground magnetic map – note the Knockroe Volcanics and the linear anomalies associated with porphyries</a:t>
            </a:r>
          </a:p>
        </p:txBody>
      </p:sp>
      <p:sp>
        <p:nvSpPr>
          <p:cNvPr id="49" name="TextBox 48">
            <a:extLst>
              <a:ext uri="{FF2B5EF4-FFF2-40B4-BE49-F238E27FC236}">
                <a16:creationId xmlns:a16="http://schemas.microsoft.com/office/drawing/2014/main" id="{D4645189-60E9-3CC6-E56F-0CCA8886CC95}"/>
              </a:ext>
            </a:extLst>
          </p:cNvPr>
          <p:cNvSpPr txBox="1"/>
          <p:nvPr/>
        </p:nvSpPr>
        <p:spPr>
          <a:xfrm>
            <a:off x="111630" y="4025352"/>
            <a:ext cx="4420434" cy="646331"/>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IP Resistivity map – Very useful for identifying contacts / structures </a:t>
            </a:r>
          </a:p>
        </p:txBody>
      </p:sp>
      <p:sp>
        <p:nvSpPr>
          <p:cNvPr id="50" name="TextBox 49">
            <a:extLst>
              <a:ext uri="{FF2B5EF4-FFF2-40B4-BE49-F238E27FC236}">
                <a16:creationId xmlns:a16="http://schemas.microsoft.com/office/drawing/2014/main" id="{BD94EBEE-FF40-0890-647A-B50D2A80E152}"/>
              </a:ext>
            </a:extLst>
          </p:cNvPr>
          <p:cNvSpPr txBox="1"/>
          <p:nvPr/>
        </p:nvSpPr>
        <p:spPr>
          <a:xfrm>
            <a:off x="111630" y="4706945"/>
            <a:ext cx="4420434" cy="646331"/>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Diamond Drilling – Pierce point locations and code for intersections</a:t>
            </a:r>
          </a:p>
        </p:txBody>
      </p:sp>
      <p:sp>
        <p:nvSpPr>
          <p:cNvPr id="51" name="TextBox 50">
            <a:extLst>
              <a:ext uri="{FF2B5EF4-FFF2-40B4-BE49-F238E27FC236}">
                <a16:creationId xmlns:a16="http://schemas.microsoft.com/office/drawing/2014/main" id="{207586C2-78FD-595E-E08E-19FD77BAB5C9}"/>
              </a:ext>
            </a:extLst>
          </p:cNvPr>
          <p:cNvSpPr txBox="1"/>
          <p:nvPr/>
        </p:nvSpPr>
        <p:spPr>
          <a:xfrm>
            <a:off x="125755" y="5334878"/>
            <a:ext cx="4420434" cy="369332"/>
          </a:xfrm>
          <a:prstGeom prst="rect">
            <a:avLst/>
          </a:prstGeom>
          <a:noFill/>
        </p:spPr>
        <p:txBody>
          <a:bodyPr wrap="square" rtlCol="0">
            <a:spAutoFit/>
          </a:bodyPr>
          <a:lstStyle/>
          <a:p>
            <a:pPr marL="285750" indent="-285750">
              <a:buFont typeface="Wingdings" panose="05000000000000000000" pitchFamily="2" charset="2"/>
              <a:buChar char="Ø"/>
            </a:pPr>
            <a:r>
              <a:rPr lang="en-IE" dirty="0">
                <a:latin typeface="Arial" panose="020B0604020202020204" pitchFamily="34" charset="0"/>
                <a:cs typeface="Arial" panose="020B0604020202020204" pitchFamily="34" charset="0"/>
              </a:rPr>
              <a:t>Section A – A’ and B – B’ location</a:t>
            </a:r>
          </a:p>
        </p:txBody>
      </p:sp>
    </p:spTree>
    <p:extLst>
      <p:ext uri="{BB962C8B-B14F-4D97-AF65-F5344CB8AC3E}">
        <p14:creationId xmlns:p14="http://schemas.microsoft.com/office/powerpoint/2010/main" val="194402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p:bldP spid="50" grpId="0"/>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0B14-C862-0741-E352-8A7ED592A6B0}"/>
              </a:ext>
            </a:extLst>
          </p:cNvPr>
          <p:cNvSpPr>
            <a:spLocks noGrp="1"/>
          </p:cNvSpPr>
          <p:nvPr>
            <p:ph type="ctrTitle"/>
          </p:nvPr>
        </p:nvSpPr>
        <p:spPr>
          <a:xfrm>
            <a:off x="0" y="118956"/>
            <a:ext cx="12192000" cy="1047372"/>
          </a:xfrm>
        </p:spPr>
        <p:txBody>
          <a:bodyPr anchor="b">
            <a:normAutofit/>
          </a:bodyPr>
          <a:lstStyle/>
          <a:p>
            <a:pPr algn="l" eaLnBrk="1" hangingPunct="1"/>
            <a:r>
              <a:rPr lang="en-US" altLang="en-US" sz="3200" b="1" dirty="0">
                <a:solidFill>
                  <a:schemeClr val="tx1">
                    <a:lumMod val="50000"/>
                    <a:lumOff val="50000"/>
                  </a:schemeClr>
                </a:solidFill>
                <a:latin typeface="Arial" panose="020B0604020202020204" pitchFamily="34" charset="0"/>
                <a:cs typeface="Arial" panose="020B0604020202020204" pitchFamily="34" charset="0"/>
              </a:rPr>
              <a:t>Section A – A’</a:t>
            </a:r>
            <a:br>
              <a:rPr lang="en-US" altLang="en-US" sz="3200" b="1" dirty="0">
                <a:solidFill>
                  <a:schemeClr val="tx1">
                    <a:lumMod val="50000"/>
                    <a:lumOff val="50000"/>
                  </a:schemeClr>
                </a:solidFill>
                <a:latin typeface="Arial" panose="020B0604020202020204" pitchFamily="34" charset="0"/>
                <a:cs typeface="Arial" panose="020B0604020202020204" pitchFamily="34" charset="0"/>
              </a:rPr>
            </a:br>
            <a:endParaRPr lang="en-IE" sz="3200" dirty="0">
              <a:solidFill>
                <a:schemeClr val="tx1">
                  <a:lumMod val="50000"/>
                  <a:lumOff val="50000"/>
                </a:schemeClr>
              </a:solidFill>
            </a:endParaRPr>
          </a:p>
        </p:txBody>
      </p:sp>
      <p:pic>
        <p:nvPicPr>
          <p:cNvPr id="8" name="Picture 7">
            <a:extLst>
              <a:ext uri="{FF2B5EF4-FFF2-40B4-BE49-F238E27FC236}">
                <a16:creationId xmlns:a16="http://schemas.microsoft.com/office/drawing/2014/main" id="{AC4B7776-AE26-37DC-28D9-760E446EF7C3}"/>
              </a:ext>
            </a:extLst>
          </p:cNvPr>
          <p:cNvPicPr>
            <a:picLocks noChangeAspect="1"/>
          </p:cNvPicPr>
          <p:nvPr/>
        </p:nvPicPr>
        <p:blipFill>
          <a:blip r:embed="rId2"/>
          <a:stretch>
            <a:fillRect/>
          </a:stretch>
        </p:blipFill>
        <p:spPr>
          <a:xfrm>
            <a:off x="33390" y="6681201"/>
            <a:ext cx="1054699" cy="176799"/>
          </a:xfrm>
          <a:prstGeom prst="rect">
            <a:avLst/>
          </a:prstGeom>
        </p:spPr>
      </p:pic>
      <p:pic>
        <p:nvPicPr>
          <p:cNvPr id="4" name="Picture 3" descr="A map of a coastal area&#10;&#10;Description automatically generated with medium confidence">
            <a:extLst>
              <a:ext uri="{FF2B5EF4-FFF2-40B4-BE49-F238E27FC236}">
                <a16:creationId xmlns:a16="http://schemas.microsoft.com/office/drawing/2014/main" id="{27CD8139-5993-C63D-C3DC-81B26A5713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588" y="829118"/>
            <a:ext cx="11792825" cy="5719816"/>
          </a:xfrm>
          <a:prstGeom prst="rect">
            <a:avLst/>
          </a:prstGeom>
        </p:spPr>
      </p:pic>
      <p:pic>
        <p:nvPicPr>
          <p:cNvPr id="9" name="Picture 8" descr="A logo with a yellow and green circle&#10;&#10;Description automatically generated">
            <a:extLst>
              <a:ext uri="{FF2B5EF4-FFF2-40B4-BE49-F238E27FC236}">
                <a16:creationId xmlns:a16="http://schemas.microsoft.com/office/drawing/2014/main" id="{F180CDC3-DEB1-8278-C4ED-95B994F0E1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8195" y="6301409"/>
            <a:ext cx="733806" cy="556581"/>
          </a:xfrm>
          <a:prstGeom prst="rect">
            <a:avLst/>
          </a:prstGeom>
          <a:effectLst>
            <a:softEdge rad="31750"/>
          </a:effectLst>
        </p:spPr>
      </p:pic>
    </p:spTree>
    <p:extLst>
      <p:ext uri="{BB962C8B-B14F-4D97-AF65-F5344CB8AC3E}">
        <p14:creationId xmlns:p14="http://schemas.microsoft.com/office/powerpoint/2010/main" val="26612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0B14-C862-0741-E352-8A7ED592A6B0}"/>
              </a:ext>
            </a:extLst>
          </p:cNvPr>
          <p:cNvSpPr>
            <a:spLocks noGrp="1"/>
          </p:cNvSpPr>
          <p:nvPr>
            <p:ph type="ctrTitle"/>
          </p:nvPr>
        </p:nvSpPr>
        <p:spPr>
          <a:xfrm>
            <a:off x="0" y="118956"/>
            <a:ext cx="12192000" cy="1047372"/>
          </a:xfrm>
        </p:spPr>
        <p:txBody>
          <a:bodyPr anchor="b">
            <a:normAutofit/>
          </a:bodyPr>
          <a:lstStyle/>
          <a:p>
            <a:pPr algn="l" eaLnBrk="1" hangingPunct="1"/>
            <a:r>
              <a:rPr lang="en-US" altLang="en-US" sz="3200" b="1" dirty="0">
                <a:solidFill>
                  <a:schemeClr val="tx1">
                    <a:lumMod val="50000"/>
                    <a:lumOff val="50000"/>
                  </a:schemeClr>
                </a:solidFill>
                <a:latin typeface="Arial" panose="020B0604020202020204" pitchFamily="34" charset="0"/>
                <a:cs typeface="Arial" panose="020B0604020202020204" pitchFamily="34" charset="0"/>
              </a:rPr>
              <a:t>Section B – B’</a:t>
            </a:r>
            <a:br>
              <a:rPr lang="en-US" altLang="en-US" sz="3200" b="1" dirty="0">
                <a:solidFill>
                  <a:schemeClr val="tx1">
                    <a:lumMod val="50000"/>
                    <a:lumOff val="50000"/>
                  </a:schemeClr>
                </a:solidFill>
                <a:latin typeface="Arial" panose="020B0604020202020204" pitchFamily="34" charset="0"/>
                <a:cs typeface="Arial" panose="020B0604020202020204" pitchFamily="34" charset="0"/>
              </a:rPr>
            </a:br>
            <a:endParaRPr lang="en-IE" sz="3200" dirty="0">
              <a:solidFill>
                <a:schemeClr val="tx1">
                  <a:lumMod val="50000"/>
                  <a:lumOff val="50000"/>
                </a:schemeClr>
              </a:solidFill>
            </a:endParaRPr>
          </a:p>
        </p:txBody>
      </p:sp>
      <p:pic>
        <p:nvPicPr>
          <p:cNvPr id="8" name="Picture 7">
            <a:extLst>
              <a:ext uri="{FF2B5EF4-FFF2-40B4-BE49-F238E27FC236}">
                <a16:creationId xmlns:a16="http://schemas.microsoft.com/office/drawing/2014/main" id="{AC4B7776-AE26-37DC-28D9-760E446EF7C3}"/>
              </a:ext>
            </a:extLst>
          </p:cNvPr>
          <p:cNvPicPr>
            <a:picLocks noChangeAspect="1"/>
          </p:cNvPicPr>
          <p:nvPr/>
        </p:nvPicPr>
        <p:blipFill>
          <a:blip r:embed="rId2"/>
          <a:stretch>
            <a:fillRect/>
          </a:stretch>
        </p:blipFill>
        <p:spPr>
          <a:xfrm>
            <a:off x="33390" y="6681201"/>
            <a:ext cx="1054699" cy="176799"/>
          </a:xfrm>
          <a:prstGeom prst="rect">
            <a:avLst/>
          </a:prstGeom>
        </p:spPr>
      </p:pic>
      <p:pic>
        <p:nvPicPr>
          <p:cNvPr id="9" name="Picture 8" descr="A logo with a yellow and green circle&#10;&#10;Description automatically generated">
            <a:extLst>
              <a:ext uri="{FF2B5EF4-FFF2-40B4-BE49-F238E27FC236}">
                <a16:creationId xmlns:a16="http://schemas.microsoft.com/office/drawing/2014/main" id="{F180CDC3-DEB1-8278-C4ED-95B994F0E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195" y="6301409"/>
            <a:ext cx="733806" cy="556581"/>
          </a:xfrm>
          <a:prstGeom prst="rect">
            <a:avLst/>
          </a:prstGeom>
          <a:effectLst>
            <a:softEdge rad="31750"/>
          </a:effectLst>
        </p:spPr>
      </p:pic>
      <p:pic>
        <p:nvPicPr>
          <p:cNvPr id="5" name="Picture 4" descr="A cross section of a landform&#10;&#10;Description automatically generated with medium confidence">
            <a:extLst>
              <a:ext uri="{FF2B5EF4-FFF2-40B4-BE49-F238E27FC236}">
                <a16:creationId xmlns:a16="http://schemas.microsoft.com/office/drawing/2014/main" id="{3AD39E92-165F-3335-6005-4B0FBD18F5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97" y="1287263"/>
            <a:ext cx="11897007" cy="4893211"/>
          </a:xfrm>
          <a:prstGeom prst="rect">
            <a:avLst/>
          </a:prstGeom>
        </p:spPr>
      </p:pic>
    </p:spTree>
    <p:extLst>
      <p:ext uri="{BB962C8B-B14F-4D97-AF65-F5344CB8AC3E}">
        <p14:creationId xmlns:p14="http://schemas.microsoft.com/office/powerpoint/2010/main" val="4247067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0B14-C862-0741-E352-8A7ED592A6B0}"/>
              </a:ext>
            </a:extLst>
          </p:cNvPr>
          <p:cNvSpPr>
            <a:spLocks noGrp="1"/>
          </p:cNvSpPr>
          <p:nvPr>
            <p:ph type="ctrTitle"/>
          </p:nvPr>
        </p:nvSpPr>
        <p:spPr>
          <a:xfrm>
            <a:off x="0" y="118956"/>
            <a:ext cx="12192000" cy="1047372"/>
          </a:xfrm>
        </p:spPr>
        <p:txBody>
          <a:bodyPr anchor="b">
            <a:normAutofit/>
          </a:bodyPr>
          <a:lstStyle/>
          <a:p>
            <a:pPr algn="l" eaLnBrk="1" hangingPunct="1"/>
            <a:r>
              <a:rPr lang="en-US" altLang="en-US" sz="3200" b="1" dirty="0">
                <a:solidFill>
                  <a:schemeClr val="tx1">
                    <a:lumMod val="50000"/>
                    <a:lumOff val="50000"/>
                  </a:schemeClr>
                </a:solidFill>
                <a:latin typeface="Arial" panose="020B0604020202020204" pitchFamily="34" charset="0"/>
                <a:cs typeface="Arial" panose="020B0604020202020204" pitchFamily="34" charset="0"/>
              </a:rPr>
              <a:t>Knockroe Volcanics</a:t>
            </a:r>
            <a:br>
              <a:rPr lang="en-US" altLang="en-US" sz="3200" b="1" dirty="0">
                <a:solidFill>
                  <a:schemeClr val="tx1">
                    <a:lumMod val="50000"/>
                    <a:lumOff val="50000"/>
                  </a:schemeClr>
                </a:solidFill>
                <a:latin typeface="Arial" panose="020B0604020202020204" pitchFamily="34" charset="0"/>
                <a:cs typeface="Arial" panose="020B0604020202020204" pitchFamily="34" charset="0"/>
              </a:rPr>
            </a:br>
            <a:r>
              <a:rPr lang="en-US" altLang="en-US" sz="3200" b="1" dirty="0">
                <a:solidFill>
                  <a:schemeClr val="tx1">
                    <a:lumMod val="50000"/>
                    <a:lumOff val="50000"/>
                  </a:schemeClr>
                </a:solidFill>
                <a:latin typeface="Arial" panose="020B0604020202020204" pitchFamily="34" charset="0"/>
                <a:cs typeface="Arial" panose="020B0604020202020204" pitchFamily="34" charset="0"/>
              </a:rPr>
              <a:t>Caherline NW - SE</a:t>
            </a:r>
            <a:endParaRPr lang="en-IE" sz="3200" dirty="0">
              <a:solidFill>
                <a:schemeClr val="tx1">
                  <a:lumMod val="50000"/>
                  <a:lumOff val="50000"/>
                </a:schemeClr>
              </a:solidFill>
            </a:endParaRPr>
          </a:p>
        </p:txBody>
      </p:sp>
      <p:pic>
        <p:nvPicPr>
          <p:cNvPr id="8" name="Picture 7">
            <a:extLst>
              <a:ext uri="{FF2B5EF4-FFF2-40B4-BE49-F238E27FC236}">
                <a16:creationId xmlns:a16="http://schemas.microsoft.com/office/drawing/2014/main" id="{AC4B7776-AE26-37DC-28D9-760E446EF7C3}"/>
              </a:ext>
            </a:extLst>
          </p:cNvPr>
          <p:cNvPicPr>
            <a:picLocks noChangeAspect="1"/>
          </p:cNvPicPr>
          <p:nvPr/>
        </p:nvPicPr>
        <p:blipFill>
          <a:blip r:embed="rId2"/>
          <a:stretch>
            <a:fillRect/>
          </a:stretch>
        </p:blipFill>
        <p:spPr>
          <a:xfrm>
            <a:off x="33390" y="6681201"/>
            <a:ext cx="1054699" cy="176799"/>
          </a:xfrm>
          <a:prstGeom prst="rect">
            <a:avLst/>
          </a:prstGeom>
        </p:spPr>
      </p:pic>
      <p:pic>
        <p:nvPicPr>
          <p:cNvPr id="9" name="Picture 8" descr="A logo with a yellow and green circle&#10;&#10;Description automatically generated">
            <a:extLst>
              <a:ext uri="{FF2B5EF4-FFF2-40B4-BE49-F238E27FC236}">
                <a16:creationId xmlns:a16="http://schemas.microsoft.com/office/drawing/2014/main" id="{F180CDC3-DEB1-8278-C4ED-95B994F0E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195" y="6301409"/>
            <a:ext cx="733806" cy="556581"/>
          </a:xfrm>
          <a:prstGeom prst="rect">
            <a:avLst/>
          </a:prstGeom>
          <a:effectLst>
            <a:softEdge rad="31750"/>
          </a:effectLst>
        </p:spPr>
      </p:pic>
      <p:pic>
        <p:nvPicPr>
          <p:cNvPr id="4" name="Picture 3" descr="A colorful lines of different colors&#10;&#10;Description automatically generated with medium confidence">
            <a:extLst>
              <a:ext uri="{FF2B5EF4-FFF2-40B4-BE49-F238E27FC236}">
                <a16:creationId xmlns:a16="http://schemas.microsoft.com/office/drawing/2014/main" id="{E0E9E689-D0DD-2723-D6EE-EAE9554D25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323" y="1449000"/>
            <a:ext cx="9053000" cy="3960000"/>
          </a:xfrm>
          <a:prstGeom prst="rect">
            <a:avLst/>
          </a:prstGeom>
        </p:spPr>
      </p:pic>
      <p:sp>
        <p:nvSpPr>
          <p:cNvPr id="5" name="TextBox 4">
            <a:extLst>
              <a:ext uri="{FF2B5EF4-FFF2-40B4-BE49-F238E27FC236}">
                <a16:creationId xmlns:a16="http://schemas.microsoft.com/office/drawing/2014/main" id="{B12EBAD6-A3BE-87AB-FDAB-DBE50DA21F29}"/>
              </a:ext>
            </a:extLst>
          </p:cNvPr>
          <p:cNvSpPr txBox="1"/>
          <p:nvPr/>
        </p:nvSpPr>
        <p:spPr>
          <a:xfrm>
            <a:off x="3048323" y="1166328"/>
            <a:ext cx="546945" cy="369332"/>
          </a:xfrm>
          <a:prstGeom prst="rect">
            <a:avLst/>
          </a:prstGeom>
          <a:noFill/>
        </p:spPr>
        <p:txBody>
          <a:bodyPr wrap="none" rtlCol="0">
            <a:spAutoFit/>
          </a:bodyPr>
          <a:lstStyle/>
          <a:p>
            <a:r>
              <a:rPr lang="en-IE" b="1" dirty="0"/>
              <a:t>NW</a:t>
            </a:r>
          </a:p>
        </p:txBody>
      </p:sp>
      <p:sp>
        <p:nvSpPr>
          <p:cNvPr id="6" name="TextBox 5">
            <a:extLst>
              <a:ext uri="{FF2B5EF4-FFF2-40B4-BE49-F238E27FC236}">
                <a16:creationId xmlns:a16="http://schemas.microsoft.com/office/drawing/2014/main" id="{5BC2DBB2-D44D-83BC-88CE-9ACA0B1A30E1}"/>
              </a:ext>
            </a:extLst>
          </p:cNvPr>
          <p:cNvSpPr txBox="1"/>
          <p:nvPr/>
        </p:nvSpPr>
        <p:spPr>
          <a:xfrm>
            <a:off x="11622158" y="1166328"/>
            <a:ext cx="405880" cy="369332"/>
          </a:xfrm>
          <a:prstGeom prst="rect">
            <a:avLst/>
          </a:prstGeom>
          <a:noFill/>
        </p:spPr>
        <p:txBody>
          <a:bodyPr wrap="none" rtlCol="0">
            <a:spAutoFit/>
          </a:bodyPr>
          <a:lstStyle/>
          <a:p>
            <a:r>
              <a:rPr lang="en-IE" b="1" dirty="0"/>
              <a:t>SE</a:t>
            </a:r>
          </a:p>
        </p:txBody>
      </p:sp>
    </p:spTree>
    <p:extLst>
      <p:ext uri="{BB962C8B-B14F-4D97-AF65-F5344CB8AC3E}">
        <p14:creationId xmlns:p14="http://schemas.microsoft.com/office/powerpoint/2010/main" val="18971787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1617</Words>
  <Application>Microsoft Office PowerPoint</Application>
  <PresentationFormat>Widescreen</PresentationFormat>
  <Paragraphs>209</Paragraphs>
  <Slides>24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Wingdings</vt:lpstr>
      <vt:lpstr>Office Theme</vt:lpstr>
      <vt:lpstr>The Volcano-Stratigraphic Setting of the  Pallas Green Zinc - Lead Deposit </vt:lpstr>
      <vt:lpstr>PowerPoint Presentation</vt:lpstr>
      <vt:lpstr>Pallas Green - Location </vt:lpstr>
      <vt:lpstr>Pallas Green - Stratigraphy </vt:lpstr>
      <vt:lpstr>Limerick Geology </vt:lpstr>
      <vt:lpstr>Pallas Green Geology </vt:lpstr>
      <vt:lpstr>Section A – A’ </vt:lpstr>
      <vt:lpstr>Section B – B’ </vt:lpstr>
      <vt:lpstr>Knockroe Volcanics Caherline NW - SE</vt:lpstr>
      <vt:lpstr>Diatreme Morphology </vt:lpstr>
      <vt:lpstr>Structure  </vt:lpstr>
      <vt:lpstr>Breccia Isopach Map</vt:lpstr>
      <vt:lpstr>Breccia Styles BMB</vt:lpstr>
      <vt:lpstr>Breccia Styles PMB</vt:lpstr>
      <vt:lpstr>Breccia –  Rockmass</vt:lpstr>
      <vt:lpstr>Mineralisation </vt:lpstr>
      <vt:lpstr>Total Sulphides Caherline Zone</vt:lpstr>
      <vt:lpstr>Metal Zonation </vt:lpstr>
      <vt:lpstr>Mineralisation </vt:lpstr>
      <vt:lpstr>Mineralisation </vt:lpstr>
      <vt:lpstr>Mineralisation </vt:lpstr>
      <vt:lpstr>Mineralisation Multiphase massive sulphides, brecciating and replacing porphyritic trachyte </vt:lpstr>
      <vt:lpstr>Pallas Green Zn / Pb Deposit Summary</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Volcano-Stratigraphic Setting of the  Pallas Green Zinc - Lead Deposit</dc:title>
  <dc:creator>Dave Blaney</dc:creator>
  <cp:lastModifiedBy>Dave Blaney</cp:lastModifiedBy>
  <cp:revision>23</cp:revision>
  <dcterms:created xsi:type="dcterms:W3CDTF">2023-08-16T12:04:10Z</dcterms:created>
  <dcterms:modified xsi:type="dcterms:W3CDTF">2023-09-08T07:48:45Z</dcterms:modified>
</cp:coreProperties>
</file>