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1002" r:id="rId3"/>
    <p:sldId id="1227" r:id="rId4"/>
    <p:sldId id="1003" r:id="rId5"/>
    <p:sldId id="991" r:id="rId6"/>
    <p:sldId id="1231" r:id="rId7"/>
    <p:sldId id="993" r:id="rId8"/>
    <p:sldId id="1232" r:id="rId9"/>
    <p:sldId id="992" r:id="rId10"/>
    <p:sldId id="990" r:id="rId11"/>
    <p:sldId id="1004" r:id="rId12"/>
    <p:sldId id="1001" r:id="rId13"/>
    <p:sldId id="1226" r:id="rId14"/>
    <p:sldId id="1005" r:id="rId15"/>
    <p:sldId id="1229" r:id="rId16"/>
    <p:sldId id="1228" r:id="rId17"/>
    <p:sldId id="1230" r:id="rId18"/>
    <p:sldId id="1239" r:id="rId19"/>
    <p:sldId id="1234" r:id="rId20"/>
    <p:sldId id="1233" r:id="rId21"/>
    <p:sldId id="1237" r:id="rId22"/>
    <p:sldId id="1236" r:id="rId23"/>
    <p:sldId id="12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5228CA-2A8A-4152-98D8-7D428138FEA0}">
          <p14:sldIdLst>
            <p14:sldId id="256"/>
            <p14:sldId id="1002"/>
          </p14:sldIdLst>
        </p14:section>
        <p14:section name="Part1 - Blue Book" id="{34A02F7A-D37C-408B-AADD-EEBA7A0512EF}">
          <p14:sldIdLst>
            <p14:sldId id="1227"/>
            <p14:sldId id="1003"/>
            <p14:sldId id="991"/>
            <p14:sldId id="1231"/>
            <p14:sldId id="993"/>
            <p14:sldId id="1232"/>
            <p14:sldId id="992"/>
            <p14:sldId id="990"/>
            <p14:sldId id="1004"/>
          </p14:sldIdLst>
        </p14:section>
        <p14:section name="Part 2 - Gortdrum Area" id="{878D04DA-25F2-4B42-94DB-A75244DAA70F}">
          <p14:sldIdLst>
            <p14:sldId id="1001"/>
            <p14:sldId id="1226"/>
            <p14:sldId id="1005"/>
            <p14:sldId id="1229"/>
          </p14:sldIdLst>
        </p14:section>
        <p14:section name="What Next?" id="{234C71D1-13EA-4F4D-8A12-65F6BF47E274}">
          <p14:sldIdLst>
            <p14:sldId id="1228"/>
            <p14:sldId id="1230"/>
            <p14:sldId id="1239"/>
            <p14:sldId id="1234"/>
            <p14:sldId id="1233"/>
            <p14:sldId id="1237"/>
            <p14:sldId id="1236"/>
            <p14:sldId id="12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8" autoAdjust="0"/>
    <p:restoredTop sz="77511" autoAdjust="0"/>
  </p:normalViewPr>
  <p:slideViewPr>
    <p:cSldViewPr snapToGrid="0">
      <p:cViewPr varScale="1">
        <p:scale>
          <a:sx n="87" d="100"/>
          <a:sy n="87" d="100"/>
        </p:scale>
        <p:origin x="6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oin%20Dunlevy\Documents\Work\Limerick%20Data\Gortdrum_\Fault%20Throw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Sheet2!$A$2</c:f>
              <c:strCache>
                <c:ptCount val="1"/>
                <c:pt idx="0">
                  <c:v>Gortdrum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Sheet2!$C$2:$C$12</c:f>
              <c:numCache>
                <c:formatCode>General</c:formatCode>
                <c:ptCount val="11"/>
                <c:pt idx="0">
                  <c:v>0</c:v>
                </c:pt>
                <c:pt idx="1">
                  <c:v>64</c:v>
                </c:pt>
                <c:pt idx="2">
                  <c:v>185</c:v>
                </c:pt>
                <c:pt idx="3">
                  <c:v>245</c:v>
                </c:pt>
                <c:pt idx="4">
                  <c:v>307</c:v>
                </c:pt>
                <c:pt idx="5">
                  <c:v>368</c:v>
                </c:pt>
                <c:pt idx="6">
                  <c:v>429</c:v>
                </c:pt>
                <c:pt idx="7">
                  <c:v>490</c:v>
                </c:pt>
                <c:pt idx="8">
                  <c:v>532</c:v>
                </c:pt>
                <c:pt idx="9">
                  <c:v>561</c:v>
                </c:pt>
                <c:pt idx="10">
                  <c:v>584</c:v>
                </c:pt>
              </c:numCache>
            </c:numRef>
          </c:xVal>
          <c:yVal>
            <c:numRef>
              <c:f>Sheet2!$D$2:$D$12</c:f>
              <c:numCache>
                <c:formatCode>General</c:formatCode>
                <c:ptCount val="11"/>
                <c:pt idx="0">
                  <c:v>15</c:v>
                </c:pt>
                <c:pt idx="1">
                  <c:v>28</c:v>
                </c:pt>
                <c:pt idx="2">
                  <c:v>51</c:v>
                </c:pt>
                <c:pt idx="3">
                  <c:v>69</c:v>
                </c:pt>
                <c:pt idx="4">
                  <c:v>84</c:v>
                </c:pt>
                <c:pt idx="5">
                  <c:v>94</c:v>
                </c:pt>
                <c:pt idx="6">
                  <c:v>102</c:v>
                </c:pt>
                <c:pt idx="7">
                  <c:v>100</c:v>
                </c:pt>
                <c:pt idx="8">
                  <c:v>93</c:v>
                </c:pt>
                <c:pt idx="9">
                  <c:v>93</c:v>
                </c:pt>
                <c:pt idx="10">
                  <c:v>92</c:v>
                </c:pt>
              </c:numCache>
            </c:numRef>
          </c:yVal>
          <c:smooth val="0"/>
          <c:extLst>
            <c:ext xmlns:c16="http://schemas.microsoft.com/office/drawing/2014/chart" uri="{C3380CC4-5D6E-409C-BE32-E72D297353CC}">
              <c16:uniqueId val="{00000000-B912-4598-B45B-B6E7D4E751FE}"/>
            </c:ext>
          </c:extLst>
        </c:ser>
        <c:ser>
          <c:idx val="1"/>
          <c:order val="1"/>
          <c:tx>
            <c:strRef>
              <c:f>Sheet2!$A$13</c:f>
              <c:strCache>
                <c:ptCount val="1"/>
                <c:pt idx="0">
                  <c:v>Gortdrum 1-2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Sheet2!$C$13:$C$24</c:f>
              <c:numCache>
                <c:formatCode>General</c:formatCode>
                <c:ptCount val="12"/>
                <c:pt idx="0">
                  <c:v>613</c:v>
                </c:pt>
                <c:pt idx="1">
                  <c:v>648</c:v>
                </c:pt>
                <c:pt idx="2">
                  <c:v>674</c:v>
                </c:pt>
                <c:pt idx="3">
                  <c:v>704</c:v>
                </c:pt>
                <c:pt idx="4">
                  <c:v>739</c:v>
                </c:pt>
                <c:pt idx="5">
                  <c:v>764</c:v>
                </c:pt>
                <c:pt idx="6">
                  <c:v>795</c:v>
                </c:pt>
                <c:pt idx="7">
                  <c:v>825</c:v>
                </c:pt>
                <c:pt idx="8">
                  <c:v>864</c:v>
                </c:pt>
                <c:pt idx="9">
                  <c:v>950</c:v>
                </c:pt>
                <c:pt idx="10">
                  <c:v>1090</c:v>
                </c:pt>
                <c:pt idx="11">
                  <c:v>1206</c:v>
                </c:pt>
              </c:numCache>
            </c:numRef>
          </c:xVal>
          <c:yVal>
            <c:numRef>
              <c:f>Sheet2!$D$13:$D$24</c:f>
              <c:numCache>
                <c:formatCode>General</c:formatCode>
                <c:ptCount val="12"/>
                <c:pt idx="0">
                  <c:v>89</c:v>
                </c:pt>
                <c:pt idx="1">
                  <c:v>85</c:v>
                </c:pt>
                <c:pt idx="2">
                  <c:v>88</c:v>
                </c:pt>
                <c:pt idx="3">
                  <c:v>88</c:v>
                </c:pt>
                <c:pt idx="4">
                  <c:v>86</c:v>
                </c:pt>
                <c:pt idx="5">
                  <c:v>81</c:v>
                </c:pt>
                <c:pt idx="6">
                  <c:v>78</c:v>
                </c:pt>
                <c:pt idx="7">
                  <c:v>76</c:v>
                </c:pt>
                <c:pt idx="8">
                  <c:v>70</c:v>
                </c:pt>
                <c:pt idx="9">
                  <c:v>66</c:v>
                </c:pt>
                <c:pt idx="10">
                  <c:v>67</c:v>
                </c:pt>
                <c:pt idx="11">
                  <c:v>48</c:v>
                </c:pt>
              </c:numCache>
            </c:numRef>
          </c:yVal>
          <c:smooth val="0"/>
          <c:extLst>
            <c:ext xmlns:c16="http://schemas.microsoft.com/office/drawing/2014/chart" uri="{C3380CC4-5D6E-409C-BE32-E72D297353CC}">
              <c16:uniqueId val="{00000001-B912-4598-B45B-B6E7D4E751FE}"/>
            </c:ext>
          </c:extLst>
        </c:ser>
        <c:ser>
          <c:idx val="2"/>
          <c:order val="2"/>
          <c:tx>
            <c:strRef>
              <c:f>Sheet2!$A$25</c:f>
              <c:strCache>
                <c:ptCount val="1"/>
                <c:pt idx="0">
                  <c:v>Gortdrum 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Sheet2!$C$25:$C$29</c:f>
              <c:numCache>
                <c:formatCode>General</c:formatCode>
                <c:ptCount val="5"/>
                <c:pt idx="0">
                  <c:v>1511</c:v>
                </c:pt>
                <c:pt idx="1">
                  <c:v>1763</c:v>
                </c:pt>
                <c:pt idx="2">
                  <c:v>1942</c:v>
                </c:pt>
                <c:pt idx="3">
                  <c:v>2096</c:v>
                </c:pt>
                <c:pt idx="4">
                  <c:v>2278</c:v>
                </c:pt>
              </c:numCache>
            </c:numRef>
          </c:xVal>
          <c:yVal>
            <c:numRef>
              <c:f>Sheet2!$D$25:$D$29</c:f>
              <c:numCache>
                <c:formatCode>General</c:formatCode>
                <c:ptCount val="5"/>
                <c:pt idx="0">
                  <c:v>58</c:v>
                </c:pt>
                <c:pt idx="1">
                  <c:v>87</c:v>
                </c:pt>
                <c:pt idx="2">
                  <c:v>98</c:v>
                </c:pt>
                <c:pt idx="3">
                  <c:v>67</c:v>
                </c:pt>
                <c:pt idx="4">
                  <c:v>65</c:v>
                </c:pt>
              </c:numCache>
            </c:numRef>
          </c:yVal>
          <c:smooth val="0"/>
          <c:extLst>
            <c:ext xmlns:c16="http://schemas.microsoft.com/office/drawing/2014/chart" uri="{C3380CC4-5D6E-409C-BE32-E72D297353CC}">
              <c16:uniqueId val="{00000002-B912-4598-B45B-B6E7D4E751FE}"/>
            </c:ext>
          </c:extLst>
        </c:ser>
        <c:ser>
          <c:idx val="3"/>
          <c:order val="3"/>
          <c:tx>
            <c:v>Gortdrum 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Sheet2!$C$30:$C$39</c:f>
              <c:numCache>
                <c:formatCode>General</c:formatCode>
                <c:ptCount val="10"/>
                <c:pt idx="0">
                  <c:v>2428</c:v>
                </c:pt>
                <c:pt idx="1">
                  <c:v>2703</c:v>
                </c:pt>
                <c:pt idx="2">
                  <c:v>2969</c:v>
                </c:pt>
                <c:pt idx="3">
                  <c:v>3139</c:v>
                </c:pt>
                <c:pt idx="4">
                  <c:v>3329</c:v>
                </c:pt>
                <c:pt idx="5">
                  <c:v>3534</c:v>
                </c:pt>
                <c:pt idx="6">
                  <c:v>3714</c:v>
                </c:pt>
                <c:pt idx="7">
                  <c:v>3994</c:v>
                </c:pt>
                <c:pt idx="8">
                  <c:v>4294</c:v>
                </c:pt>
                <c:pt idx="9">
                  <c:v>4599</c:v>
                </c:pt>
              </c:numCache>
            </c:numRef>
          </c:xVal>
          <c:yVal>
            <c:numRef>
              <c:f>Sheet2!$D$30:$D$39</c:f>
              <c:numCache>
                <c:formatCode>General</c:formatCode>
                <c:ptCount val="10"/>
                <c:pt idx="0">
                  <c:v>78</c:v>
                </c:pt>
                <c:pt idx="1">
                  <c:v>70</c:v>
                </c:pt>
                <c:pt idx="2">
                  <c:v>76</c:v>
                </c:pt>
                <c:pt idx="3">
                  <c:v>84</c:v>
                </c:pt>
                <c:pt idx="4">
                  <c:v>88</c:v>
                </c:pt>
                <c:pt idx="5">
                  <c:v>76</c:v>
                </c:pt>
                <c:pt idx="6">
                  <c:v>59</c:v>
                </c:pt>
                <c:pt idx="7">
                  <c:v>69</c:v>
                </c:pt>
                <c:pt idx="8">
                  <c:v>30</c:v>
                </c:pt>
                <c:pt idx="9">
                  <c:v>0</c:v>
                </c:pt>
              </c:numCache>
            </c:numRef>
          </c:yVal>
          <c:smooth val="0"/>
          <c:extLst>
            <c:ext xmlns:c16="http://schemas.microsoft.com/office/drawing/2014/chart" uri="{C3380CC4-5D6E-409C-BE32-E72D297353CC}">
              <c16:uniqueId val="{00000003-B912-4598-B45B-B6E7D4E751FE}"/>
            </c:ext>
          </c:extLst>
        </c:ser>
        <c:dLbls>
          <c:showLegendKey val="0"/>
          <c:showVal val="0"/>
          <c:showCatName val="0"/>
          <c:showSerName val="0"/>
          <c:showPercent val="0"/>
          <c:showBubbleSize val="0"/>
        </c:dLbls>
        <c:axId val="317262800"/>
        <c:axId val="325614592"/>
      </c:scatterChart>
      <c:valAx>
        <c:axId val="3172628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Along fault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14592"/>
        <c:crosses val="autoZero"/>
        <c:crossBetween val="midCat"/>
      </c:valAx>
      <c:valAx>
        <c:axId val="325614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dirty="0"/>
                  <a:t>Fault Throw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26280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8E05-8494-47DD-9477-47E671D13DC6}" type="datetimeFigureOut">
              <a:rPr lang="en-IE" smtClean="0"/>
              <a:t>07/09/2023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AB142-8A95-4823-A287-3F4E2BE0C891}" type="slidenum">
              <a:rPr lang="en-IE" smtClean="0"/>
              <a:t>‹#›</a:t>
            </a:fld>
            <a:endParaRPr lang="en-IE"/>
          </a:p>
        </p:txBody>
      </p:sp>
    </p:spTree>
    <p:extLst>
      <p:ext uri="{BB962C8B-B14F-4D97-AF65-F5344CB8AC3E}">
        <p14:creationId xmlns:p14="http://schemas.microsoft.com/office/powerpoint/2010/main" val="61406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not the first person proposing this idea and I won’t be the last!</a:t>
            </a:r>
          </a:p>
          <a:p>
            <a:endParaRPr lang="en-GB" dirty="0"/>
          </a:p>
          <a:p>
            <a:r>
              <a:rPr lang="en-GB" dirty="0"/>
              <a:t>The difference here is an evaluation of how we can move toward de-risking such a  target… </a:t>
            </a:r>
          </a:p>
        </p:txBody>
      </p:sp>
      <p:sp>
        <p:nvSpPr>
          <p:cNvPr id="4" name="Slide Number Placeholder 3"/>
          <p:cNvSpPr>
            <a:spLocks noGrp="1"/>
          </p:cNvSpPr>
          <p:nvPr>
            <p:ph type="sldNum" sz="quarter" idx="5"/>
          </p:nvPr>
        </p:nvSpPr>
        <p:spPr/>
        <p:txBody>
          <a:bodyPr/>
          <a:lstStyle/>
          <a:p>
            <a:fld id="{C53AB142-8A95-4823-A287-3F4E2BE0C891}" type="slidenum">
              <a:rPr lang="en-IE" smtClean="0"/>
              <a:t>16</a:t>
            </a:fld>
            <a:endParaRPr lang="en-IE"/>
          </a:p>
        </p:txBody>
      </p:sp>
    </p:spTree>
    <p:extLst>
      <p:ext uri="{BB962C8B-B14F-4D97-AF65-F5344CB8AC3E}">
        <p14:creationId xmlns:p14="http://schemas.microsoft.com/office/powerpoint/2010/main" val="205218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Better understand the system </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17</a:t>
            </a:fld>
            <a:endParaRPr lang="en-IE"/>
          </a:p>
        </p:txBody>
      </p:sp>
    </p:spTree>
    <p:extLst>
      <p:ext uri="{BB962C8B-B14F-4D97-AF65-F5344CB8AC3E}">
        <p14:creationId xmlns:p14="http://schemas.microsoft.com/office/powerpoint/2010/main" val="179660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000000"/>
                </a:solidFill>
                <a:effectLst/>
                <a:latin typeface="Lato" panose="020F0502020204030203" pitchFamily="34" charset="0"/>
              </a:rPr>
              <a:t>Uncertainty including all sources of analytical uncertainty plus decay constant.</a:t>
            </a:r>
          </a:p>
        </p:txBody>
      </p:sp>
      <p:sp>
        <p:nvSpPr>
          <p:cNvPr id="4" name="Slide Number Placeholder 3"/>
          <p:cNvSpPr>
            <a:spLocks noGrp="1"/>
          </p:cNvSpPr>
          <p:nvPr>
            <p:ph type="sldNum" sz="quarter" idx="5"/>
          </p:nvPr>
        </p:nvSpPr>
        <p:spPr/>
        <p:txBody>
          <a:bodyPr/>
          <a:lstStyle/>
          <a:p>
            <a:fld id="{C53AB142-8A95-4823-A287-3F4E2BE0C891}" type="slidenum">
              <a:rPr lang="en-IE" smtClean="0"/>
              <a:t>18</a:t>
            </a:fld>
            <a:endParaRPr lang="en-IE"/>
          </a:p>
        </p:txBody>
      </p:sp>
    </p:spTree>
    <p:extLst>
      <p:ext uri="{BB962C8B-B14F-4D97-AF65-F5344CB8AC3E}">
        <p14:creationId xmlns:p14="http://schemas.microsoft.com/office/powerpoint/2010/main" val="294002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Idea was to see any patterns that the BOR contours might suggest</a:t>
            </a:r>
          </a:p>
          <a:p>
            <a:endParaRPr lang="en-GB" dirty="0"/>
          </a:p>
          <a:p>
            <a:r>
              <a:rPr lang="en-GB" dirty="0"/>
              <a:t>All work done on both </a:t>
            </a:r>
            <a:r>
              <a:rPr lang="en-GB" dirty="0" err="1"/>
              <a:t>sytems</a:t>
            </a:r>
            <a:r>
              <a:rPr lang="en-GB" dirty="0"/>
              <a:t> has struggled to highlight any significant structures that are typical in Irish Deposits. </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19</a:t>
            </a:fld>
            <a:endParaRPr lang="en-IE"/>
          </a:p>
        </p:txBody>
      </p:sp>
    </p:spTree>
    <p:extLst>
      <p:ext uri="{BB962C8B-B14F-4D97-AF65-F5344CB8AC3E}">
        <p14:creationId xmlns:p14="http://schemas.microsoft.com/office/powerpoint/2010/main" val="3496111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Dave Blaney will likely show a lot of NW oriented structures but will also probably say that larger structures haven’t been identified.</a:t>
            </a:r>
          </a:p>
          <a:p>
            <a:endParaRPr lang="en-GB" dirty="0"/>
          </a:p>
          <a:p>
            <a:r>
              <a:rPr lang="en-GB" dirty="0"/>
              <a:t>The main message to convey here is that there is likely some underlying larger structures that could be Cu targets in close proximity to faulting</a:t>
            </a:r>
          </a:p>
          <a:p>
            <a:endParaRPr lang="en-GB" b="1" dirty="0"/>
          </a:p>
          <a:p>
            <a:r>
              <a:rPr lang="en-GB" b="1" dirty="0"/>
              <a:t>General Observations</a:t>
            </a:r>
          </a:p>
          <a:p>
            <a:pPr marL="171450" indent="-171450">
              <a:buFont typeface="Arial" panose="020B0604020202020204" pitchFamily="34" charset="0"/>
              <a:buChar char="•"/>
            </a:pPr>
            <a:r>
              <a:rPr lang="en-GB" b="0" dirty="0"/>
              <a:t>Base of reef has 2 main structural domain – </a:t>
            </a:r>
          </a:p>
          <a:p>
            <a:pPr marL="685800" lvl="1" indent="-228600">
              <a:buFont typeface="+mj-lt"/>
              <a:buAutoNum type="arabicPeriod"/>
            </a:pPr>
            <a:r>
              <a:rPr lang="en-GB" b="0" dirty="0"/>
              <a:t>the gently dipping/flattish area around Stonepark / </a:t>
            </a:r>
            <a:r>
              <a:rPr lang="en-GB" b="0" dirty="0" err="1"/>
              <a:t>Tobermalug</a:t>
            </a:r>
            <a:r>
              <a:rPr lang="en-GB" b="0" dirty="0"/>
              <a:t> </a:t>
            </a:r>
          </a:p>
          <a:p>
            <a:pPr marL="685800" lvl="1" indent="-228600">
              <a:buFont typeface="+mj-lt"/>
              <a:buAutoNum type="arabicPeriod"/>
            </a:pPr>
            <a:r>
              <a:rPr lang="en-GB" b="0" dirty="0"/>
              <a:t>The domain dipping steeply to the south (boundary between the 2 domains is the NW trending “ski-slope”)</a:t>
            </a:r>
          </a:p>
          <a:p>
            <a:pPr marL="685800" lvl="1" indent="-228600">
              <a:buFont typeface="+mj-lt"/>
              <a:buAutoNum type="arabicPeriod"/>
            </a:pPr>
            <a:endParaRPr lang="en-GB" b="0" dirty="0"/>
          </a:p>
          <a:p>
            <a:pPr marL="228600" lvl="0" indent="-228600">
              <a:buFont typeface="Arial" panose="020B0604020202020204" pitchFamily="34" charset="0"/>
              <a:buChar char="•"/>
            </a:pPr>
            <a:r>
              <a:rPr lang="en-GB" b="0" dirty="0"/>
              <a:t>On the northern margin of the map, are a series of apparent right stepping closely spaced contours, </a:t>
            </a:r>
            <a:r>
              <a:rPr lang="en-GB" b="0" dirty="0" err="1"/>
              <a:t>remeniscient</a:t>
            </a:r>
            <a:r>
              <a:rPr lang="en-GB" b="0" dirty="0"/>
              <a:t> of a right stepping normal fault system</a:t>
            </a:r>
          </a:p>
          <a:p>
            <a:pPr marL="228600" lvl="0" indent="-228600">
              <a:buFont typeface="Arial" panose="020B0604020202020204" pitchFamily="34" charset="0"/>
              <a:buChar char="•"/>
            </a:pPr>
            <a:endParaRPr lang="en-GB" b="0" dirty="0"/>
          </a:p>
          <a:p>
            <a:pPr marL="228600" lvl="0" indent="-228600">
              <a:buFont typeface="Arial" panose="020B0604020202020204" pitchFamily="34" charset="0"/>
              <a:buChar char="•"/>
            </a:pPr>
            <a:r>
              <a:rPr lang="en-GB" b="0" dirty="0"/>
              <a:t>Highest mineralisation sits close to where these two lineaments intersect.</a:t>
            </a:r>
          </a:p>
          <a:p>
            <a:pPr marL="228600" lvl="0" indent="-228600">
              <a:buFont typeface="Arial" panose="020B0604020202020204" pitchFamily="34" charset="0"/>
              <a:buChar char="•"/>
            </a:pPr>
            <a:endParaRPr lang="en-GB" b="0" dirty="0"/>
          </a:p>
          <a:p>
            <a:pPr marL="228600" lvl="0" indent="-228600">
              <a:buFont typeface="Arial" panose="020B0604020202020204" pitchFamily="34" charset="0"/>
              <a:buChar char="•"/>
            </a:pPr>
            <a:r>
              <a:rPr lang="en-GB" b="0" dirty="0"/>
              <a:t>There is undoubtedly also a NW – SE pattern to the mineralisation at Tobermallug too. </a:t>
            </a:r>
          </a:p>
          <a:p>
            <a:pPr marL="685800" lvl="1" indent="-228600">
              <a:buFont typeface="Arial" panose="020B0604020202020204" pitchFamily="34" charset="0"/>
              <a:buChar char="•"/>
            </a:pPr>
            <a:r>
              <a:rPr lang="en-GB" b="0" dirty="0"/>
              <a:t>I suggest the best mineralisation is where it is because of the intersection of these NW lineament with an underlying NE-SW structural grain creating fluid permeability pathways</a:t>
            </a:r>
          </a:p>
          <a:p>
            <a:pPr marL="228600" lvl="0" indent="-228600">
              <a:buFont typeface="Arial" panose="020B0604020202020204" pitchFamily="34" charset="0"/>
              <a:buChar char="•"/>
            </a:pPr>
            <a:endParaRPr lang="en-GB" b="0" dirty="0"/>
          </a:p>
          <a:p>
            <a:pPr marL="228600" lvl="0" indent="-22860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C53AB142-8A95-4823-A287-3F4E2BE0C891}" type="slidenum">
              <a:rPr lang="en-IE" smtClean="0"/>
              <a:t>20</a:t>
            </a:fld>
            <a:endParaRPr lang="en-IE"/>
          </a:p>
        </p:txBody>
      </p:sp>
    </p:spTree>
    <p:extLst>
      <p:ext uri="{BB962C8B-B14F-4D97-AF65-F5344CB8AC3E}">
        <p14:creationId xmlns:p14="http://schemas.microsoft.com/office/powerpoint/2010/main" val="337837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structures are very hypothetical, but I wanted to get them thinking about how a target could look…</a:t>
            </a:r>
          </a:p>
          <a:p>
            <a:endParaRPr lang="en-GB" dirty="0"/>
          </a:p>
          <a:p>
            <a:r>
              <a:rPr lang="en-GB" dirty="0"/>
              <a:t>Do the diatremes help pick out structural lineaments? Could they help us site a drillhole targeting a fault bounded Cu deposit?</a:t>
            </a:r>
          </a:p>
          <a:p>
            <a:r>
              <a:rPr lang="en-GB" dirty="0"/>
              <a:t>I think the hinge point of the ski slope would be an ideal target… Even if the fault is antithetic to a larger fault downdip, it has big potential for fracture enhanced permeability.</a:t>
            </a:r>
          </a:p>
          <a:p>
            <a:endParaRPr lang="en-GB" dirty="0"/>
          </a:p>
          <a:p>
            <a:r>
              <a:rPr lang="en-GB" dirty="0"/>
              <a:t>They’re already drilling deeper than 1400 m down the ski slope so why not invest and test the bigger money prize?</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21</a:t>
            </a:fld>
            <a:endParaRPr lang="en-IE"/>
          </a:p>
        </p:txBody>
      </p:sp>
    </p:spTree>
    <p:extLst>
      <p:ext uri="{BB962C8B-B14F-4D97-AF65-F5344CB8AC3E}">
        <p14:creationId xmlns:p14="http://schemas.microsoft.com/office/powerpoint/2010/main" val="268754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79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Metal endowed region</a:t>
            </a:r>
          </a:p>
          <a:p>
            <a:r>
              <a:rPr lang="en-GB" dirty="0" err="1"/>
              <a:t>Challengin</a:t>
            </a:r>
            <a:r>
              <a:rPr lang="en-GB" dirty="0"/>
              <a:t> exploration under cover (ORS inliers vs open planes of lower Carboniferous)</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2</a:t>
            </a:fld>
            <a:endParaRPr lang="en-IE"/>
          </a:p>
        </p:txBody>
      </p:sp>
    </p:spTree>
    <p:extLst>
      <p:ext uri="{BB962C8B-B14F-4D97-AF65-F5344CB8AC3E}">
        <p14:creationId xmlns:p14="http://schemas.microsoft.com/office/powerpoint/2010/main" val="268803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important take away here is that earlier works by Somerville &amp; Strogen suggested the </a:t>
            </a:r>
            <a:r>
              <a:rPr lang="en-GB" dirty="0" err="1"/>
              <a:t>Wauslortian</a:t>
            </a:r>
            <a:r>
              <a:rPr lang="en-GB" dirty="0"/>
              <a:t> was in excess of 1000 m moving westward. </a:t>
            </a:r>
          </a:p>
          <a:p>
            <a:r>
              <a:rPr lang="en-GB" dirty="0"/>
              <a:t>This was before we had the drill control that we have now. </a:t>
            </a:r>
          </a:p>
          <a:p>
            <a:r>
              <a:rPr lang="en-GB" dirty="0"/>
              <a:t>The estimation was based on extrapolation of a trend and not actual data. Available boreholes suggest a thickness up to 650m in the </a:t>
            </a:r>
            <a:r>
              <a:rPr lang="en-GB" dirty="0" err="1"/>
              <a:t>Kilmallock</a:t>
            </a:r>
            <a:r>
              <a:rPr lang="en-GB" dirty="0"/>
              <a:t> area (see slide 8)</a:t>
            </a:r>
          </a:p>
        </p:txBody>
      </p:sp>
      <p:sp>
        <p:nvSpPr>
          <p:cNvPr id="4" name="Slide Number Placeholder 3"/>
          <p:cNvSpPr>
            <a:spLocks noGrp="1"/>
          </p:cNvSpPr>
          <p:nvPr>
            <p:ph type="sldNum" sz="quarter" idx="5"/>
          </p:nvPr>
        </p:nvSpPr>
        <p:spPr/>
        <p:txBody>
          <a:bodyPr/>
          <a:lstStyle/>
          <a:p>
            <a:fld id="{C53AB142-8A95-4823-A287-3F4E2BE0C891}" type="slidenum">
              <a:rPr lang="en-IE" smtClean="0"/>
              <a:t>5</a:t>
            </a:fld>
            <a:endParaRPr lang="en-IE"/>
          </a:p>
        </p:txBody>
      </p:sp>
    </p:spTree>
    <p:extLst>
      <p:ext uri="{BB962C8B-B14F-4D97-AF65-F5344CB8AC3E}">
        <p14:creationId xmlns:p14="http://schemas.microsoft.com/office/powerpoint/2010/main" val="117622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AB142-8A95-4823-A287-3F4E2BE0C891}" type="slidenum">
              <a:rPr lang="en-IE" smtClean="0"/>
              <a:t>9</a:t>
            </a:fld>
            <a:endParaRPr lang="en-IE"/>
          </a:p>
        </p:txBody>
      </p:sp>
    </p:spTree>
    <p:extLst>
      <p:ext uri="{BB962C8B-B14F-4D97-AF65-F5344CB8AC3E}">
        <p14:creationId xmlns:p14="http://schemas.microsoft.com/office/powerpoint/2010/main" val="215178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Ballywire</a:t>
            </a:r>
            <a:r>
              <a:rPr lang="en-GB" dirty="0"/>
              <a:t>, Aherlow and 3582/47 high possibly the same high?</a:t>
            </a:r>
            <a:endParaRPr lang="en-IE" dirty="0"/>
          </a:p>
        </p:txBody>
      </p:sp>
      <p:sp>
        <p:nvSpPr>
          <p:cNvPr id="4" name="Slide Number Placeholder 3"/>
          <p:cNvSpPr>
            <a:spLocks noGrp="1"/>
          </p:cNvSpPr>
          <p:nvPr>
            <p:ph type="sldNum" sz="quarter" idx="5"/>
          </p:nvPr>
        </p:nvSpPr>
        <p:spPr/>
        <p:txBody>
          <a:bodyPr/>
          <a:lstStyle/>
          <a:p>
            <a:fld id="{C53AB142-8A95-4823-A287-3F4E2BE0C891}" type="slidenum">
              <a:rPr lang="en-IE" smtClean="0"/>
              <a:t>11</a:t>
            </a:fld>
            <a:endParaRPr lang="en-IE"/>
          </a:p>
        </p:txBody>
      </p:sp>
    </p:spTree>
    <p:extLst>
      <p:ext uri="{BB962C8B-B14F-4D97-AF65-F5344CB8AC3E}">
        <p14:creationId xmlns:p14="http://schemas.microsoft.com/office/powerpoint/2010/main" val="166671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open pit has a fish farm + the tailings pile is earmarked for a </a:t>
            </a:r>
            <a:r>
              <a:rPr lang="en-US" b="0" i="0" dirty="0">
                <a:solidFill>
                  <a:srgbClr val="363636"/>
                </a:solidFill>
                <a:effectLst/>
                <a:latin typeface="IBM Plex Sans" panose="020F0502020204030204" pitchFamily="34" charset="0"/>
              </a:rPr>
              <a:t>43MW Solar PV </a:t>
            </a:r>
            <a:r>
              <a:rPr lang="en-US" b="0" i="0" dirty="0" err="1">
                <a:solidFill>
                  <a:srgbClr val="363636"/>
                </a:solidFill>
                <a:effectLst/>
                <a:latin typeface="IBM Plex Sans" panose="020F0502020204030204" pitchFamily="34" charset="0"/>
              </a:rPr>
              <a:t>developement</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12</a:t>
            </a:fld>
            <a:endParaRPr lang="en-IE"/>
          </a:p>
        </p:txBody>
      </p:sp>
    </p:spTree>
    <p:extLst>
      <p:ext uri="{BB962C8B-B14F-4D97-AF65-F5344CB8AC3E}">
        <p14:creationId xmlns:p14="http://schemas.microsoft.com/office/powerpoint/2010/main" val="78106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issues with the Limerick region is the poor constraint on faulting (particularly around the Limerick Syncline @ Stonepark &amp; Pallas Green)</a:t>
            </a:r>
          </a:p>
          <a:p>
            <a:endParaRPr lang="en-GB" dirty="0"/>
          </a:p>
          <a:p>
            <a:r>
              <a:rPr lang="en-GB" dirty="0"/>
              <a:t>The original aim of this study was to better constrain fault system behaviour in a data dense area, to apply lessons learned to data poor areas</a:t>
            </a:r>
          </a:p>
          <a:p>
            <a:endParaRPr lang="en-GB" dirty="0"/>
          </a:p>
          <a:p>
            <a:r>
              <a:rPr lang="en-GB" dirty="0"/>
              <a:t>Displacement on Gortdrum Fault dies out into the </a:t>
            </a:r>
            <a:r>
              <a:rPr lang="en-GB" dirty="0" err="1"/>
              <a:t>Emly</a:t>
            </a:r>
            <a:r>
              <a:rPr lang="en-GB" dirty="0"/>
              <a:t> Inlier. </a:t>
            </a:r>
          </a:p>
          <a:p>
            <a:r>
              <a:rPr lang="en-GB" dirty="0"/>
              <a:t>Next structure of similar scale along strike is the Cullen Fault</a:t>
            </a:r>
          </a:p>
        </p:txBody>
      </p:sp>
      <p:sp>
        <p:nvSpPr>
          <p:cNvPr id="4" name="Slide Number Placeholder 3"/>
          <p:cNvSpPr>
            <a:spLocks noGrp="1"/>
          </p:cNvSpPr>
          <p:nvPr>
            <p:ph type="sldNum" sz="quarter" idx="5"/>
          </p:nvPr>
        </p:nvSpPr>
        <p:spPr/>
        <p:txBody>
          <a:bodyPr/>
          <a:lstStyle/>
          <a:p>
            <a:fld id="{C53AB142-8A95-4823-A287-3F4E2BE0C891}" type="slidenum">
              <a:rPr lang="en-IE" smtClean="0"/>
              <a:t>13</a:t>
            </a:fld>
            <a:endParaRPr lang="en-IE"/>
          </a:p>
        </p:txBody>
      </p:sp>
    </p:spTree>
    <p:extLst>
      <p:ext uri="{BB962C8B-B14F-4D97-AF65-F5344CB8AC3E}">
        <p14:creationId xmlns:p14="http://schemas.microsoft.com/office/powerpoint/2010/main" val="359116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Orebody was digitised from open file cross sections (represents 0.5% Cu)</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14</a:t>
            </a:fld>
            <a:endParaRPr lang="en-IE"/>
          </a:p>
        </p:txBody>
      </p:sp>
    </p:spTree>
    <p:extLst>
      <p:ext uri="{BB962C8B-B14F-4D97-AF65-F5344CB8AC3E}">
        <p14:creationId xmlns:p14="http://schemas.microsoft.com/office/powerpoint/2010/main" val="390335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ORS isn’t present in FW but was projected (still good control)</a:t>
            </a:r>
            <a:endParaRPr lang="en-US" dirty="0"/>
          </a:p>
        </p:txBody>
      </p:sp>
      <p:sp>
        <p:nvSpPr>
          <p:cNvPr id="4" name="Slide Number Placeholder 3"/>
          <p:cNvSpPr>
            <a:spLocks noGrp="1"/>
          </p:cNvSpPr>
          <p:nvPr>
            <p:ph type="sldNum" sz="quarter" idx="5"/>
          </p:nvPr>
        </p:nvSpPr>
        <p:spPr/>
        <p:txBody>
          <a:bodyPr/>
          <a:lstStyle/>
          <a:p>
            <a:fld id="{C53AB142-8A95-4823-A287-3F4E2BE0C891}" type="slidenum">
              <a:rPr lang="en-IE" smtClean="0"/>
              <a:t>15</a:t>
            </a:fld>
            <a:endParaRPr lang="en-IE"/>
          </a:p>
        </p:txBody>
      </p:sp>
    </p:spTree>
    <p:extLst>
      <p:ext uri="{BB962C8B-B14F-4D97-AF65-F5344CB8AC3E}">
        <p14:creationId xmlns:p14="http://schemas.microsoft.com/office/powerpoint/2010/main" val="16708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3FEE-62DB-4C6C-8A66-30B898C47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696C4D4-3582-4AFC-8F90-32354748DC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9B135DB-66D5-4FCA-B0EB-B99A199F57F7}"/>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FD4E326A-F9B3-4CFC-B14C-65874271567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D928C23-F7BC-4A55-AE12-BCD8FF87AFE4}"/>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205595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734C-30BF-4F98-A952-AF7DBA094FE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8BC5DEB-8BE9-4612-98B7-19C4D8101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DF256E3-4EB6-4D66-A5C1-C1B434C2C0B2}"/>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D27BB811-DD09-4524-9F12-13D5D040A20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01D0C06-538F-433D-A579-D4CF34A60E6C}"/>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13771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C5FAF-E7DA-4DAE-9B7C-57970FD0EC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D7C3415-EFC7-4596-804E-2DC515F63F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FA89478-A9EC-4BFC-AE1C-C642C3A8B40A}"/>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E36974C5-FAFD-4A78-8D19-745ABBCD8D1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67B1A4D-16F9-47F4-80A4-1863B428963F}"/>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393481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4" name="Title 1"/>
          <p:cNvSpPr txBox="1">
            <a:spLocks/>
          </p:cNvSpPr>
          <p:nvPr userDrawn="1"/>
        </p:nvSpPr>
        <p:spPr>
          <a:xfrm>
            <a:off x="0" y="6518497"/>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7361F41-8C2A-1596-B7F7-DAC6C69EA7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712" b="8495"/>
          <a:stretch/>
        </p:blipFill>
        <p:spPr>
          <a:xfrm>
            <a:off x="10086975" y="6534499"/>
            <a:ext cx="2105025" cy="304452"/>
          </a:xfrm>
          <a:prstGeom prst="rect">
            <a:avLst/>
          </a:prstGeom>
          <a:ln>
            <a:solidFill>
              <a:srgbClr val="00B9E3"/>
            </a:solidFill>
          </a:ln>
        </p:spPr>
      </p:pic>
    </p:spTree>
    <p:extLst>
      <p:ext uri="{BB962C8B-B14F-4D97-AF65-F5344CB8AC3E}">
        <p14:creationId xmlns:p14="http://schemas.microsoft.com/office/powerpoint/2010/main" val="56245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1"/>
        <p:cNvGrpSpPr/>
        <p:nvPr/>
      </p:nvGrpSpPr>
      <p:grpSpPr>
        <a:xfrm>
          <a:off x="0" y="0"/>
          <a:ext cx="0" cy="0"/>
          <a:chOff x="0" y="0"/>
          <a:chExt cx="0" cy="0"/>
        </a:xfrm>
      </p:grpSpPr>
      <p:sp>
        <p:nvSpPr>
          <p:cNvPr id="22" name="Google Shape;22;p55"/>
          <p:cNvSpPr txBox="1"/>
          <p:nvPr/>
        </p:nvSpPr>
        <p:spPr>
          <a:xfrm>
            <a:off x="-1398" y="6629400"/>
            <a:ext cx="12188825" cy="228600"/>
          </a:xfrm>
          <a:prstGeom prst="rect">
            <a:avLst/>
          </a:prstGeom>
          <a:solidFill>
            <a:srgbClr val="00B9E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pic>
        <p:nvPicPr>
          <p:cNvPr id="23" name="Google Shape;23;p55"/>
          <p:cNvPicPr preferRelativeResize="0"/>
          <p:nvPr/>
        </p:nvPicPr>
        <p:blipFill rotWithShape="1">
          <a:blip r:embed="rId2">
            <a:alphaModFix/>
          </a:blip>
          <a:srcRect/>
          <a:stretch/>
        </p:blipFill>
        <p:spPr>
          <a:xfrm>
            <a:off x="9743053" y="6459540"/>
            <a:ext cx="2425700" cy="339725"/>
          </a:xfrm>
          <a:prstGeom prst="rect">
            <a:avLst/>
          </a:prstGeom>
          <a:noFill/>
          <a:ln w="9525" cap="flat" cmpd="sng">
            <a:solidFill>
              <a:srgbClr val="00B0F0"/>
            </a:solidFill>
            <a:prstDash val="solid"/>
            <a:miter lim="800000"/>
            <a:headEnd type="none" w="sm" len="sm"/>
            <a:tailEnd type="none" w="sm" len="sm"/>
          </a:ln>
        </p:spPr>
      </p:pic>
      <p:sp>
        <p:nvSpPr>
          <p:cNvPr id="24" name="Google Shape;24;p55"/>
          <p:cNvSpPr/>
          <p:nvPr/>
        </p:nvSpPr>
        <p:spPr>
          <a:xfrm>
            <a:off x="-1" y="0"/>
            <a:ext cx="12192365" cy="381000"/>
          </a:xfrm>
          <a:prstGeom prst="rect">
            <a:avLst/>
          </a:prstGeom>
          <a:solidFill>
            <a:srgbClr val="005D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55"/>
          <p:cNvSpPr txBox="1">
            <a:spLocks noGrp="1"/>
          </p:cNvSpPr>
          <p:nvPr>
            <p:ph type="body" idx="1"/>
          </p:nvPr>
        </p:nvSpPr>
        <p:spPr>
          <a:xfrm>
            <a:off x="4271798" y="-27384"/>
            <a:ext cx="7920567" cy="404961"/>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F2F2F2"/>
              </a:buClr>
              <a:buSzPts val="2400"/>
              <a:buNone/>
              <a:defRPr sz="2400">
                <a:solidFill>
                  <a:srgbClr val="F2F2F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39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9A6D-23BE-409B-8640-8051B39F84F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F841098-42CE-4A0C-BE14-57BEF27E1A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A3CC783-4605-4C72-9AEC-92ACA94CCE21}"/>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D758C10F-650F-4DB3-8A1A-0A0076A57FD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6A062EE-F127-43DA-A533-B56FE17732F1}"/>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423062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94AB-581B-40BF-A585-DE23C192F4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390CD7C-9365-49F7-B0A9-9D9983E407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DD0D35-4B9B-41E2-ADD1-A5E72D14AD28}"/>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088B1FAB-E027-43BA-8E47-A8FB1E75032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819EFCD-D56D-40CB-AF2D-4279B8178307}"/>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272330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040B-1E10-4497-BB37-FA8314A80F3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A9628D8-4EB0-4A4C-B012-788BD46DB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BE167CA-79D8-469D-8CEF-526E66BFB7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86B83BF-B0CF-4B56-B943-1A8A947BDCC5}"/>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6" name="Footer Placeholder 5">
            <a:extLst>
              <a:ext uri="{FF2B5EF4-FFF2-40B4-BE49-F238E27FC236}">
                <a16:creationId xmlns:a16="http://schemas.microsoft.com/office/drawing/2014/main" id="{8E01A65E-1CC3-40D9-8C5A-9710C9A2FD6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59F9345-526A-466A-96B9-51822AA59260}"/>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33106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02A6-CD43-41EC-BF7E-062C6315C38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BB7B2CE-6A78-43DC-8BF4-674E6DD4C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A79400-1822-4452-9D55-A09B5DAE0D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FEE95760-0764-435C-A59D-5ADBF5FEA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C5206-CBB1-49F0-AFB9-39F1E1DFA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7075412-773E-4518-8119-C5ECDA9D488F}"/>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8" name="Footer Placeholder 7">
            <a:extLst>
              <a:ext uri="{FF2B5EF4-FFF2-40B4-BE49-F238E27FC236}">
                <a16:creationId xmlns:a16="http://schemas.microsoft.com/office/drawing/2014/main" id="{011E83F1-4865-43B9-AAC4-95BF0A8F9BD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FE7D427-65B5-4ED2-9C5A-44B884D6D603}"/>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30468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5AF4-9609-468B-A83F-8A6E9CE57A8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CF27C60B-9C80-45AC-8760-922FD24BF6E9}"/>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4" name="Footer Placeholder 3">
            <a:extLst>
              <a:ext uri="{FF2B5EF4-FFF2-40B4-BE49-F238E27FC236}">
                <a16:creationId xmlns:a16="http://schemas.microsoft.com/office/drawing/2014/main" id="{FD8CF53A-5CAC-4F30-BBEC-7D5C24B50FC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692F837-C1B2-42C4-A457-37C082728E21}"/>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377327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90850-DEEA-43A4-98C1-DC811253AC08}"/>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3" name="Footer Placeholder 2">
            <a:extLst>
              <a:ext uri="{FF2B5EF4-FFF2-40B4-BE49-F238E27FC236}">
                <a16:creationId xmlns:a16="http://schemas.microsoft.com/office/drawing/2014/main" id="{EBE29AB3-DE56-45AB-8084-11C181DBA03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68B6F21-2DCB-475C-930E-D87ACDD5EE33}"/>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78919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0664-2FB6-4383-AA2F-B68EB673C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1777C5C-B1AE-4E46-8E13-5D814F786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0AB2C81-CF46-4C8B-8E29-EF68774AD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6B755-BC39-4254-B750-1A67A854D389}"/>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6" name="Footer Placeholder 5">
            <a:extLst>
              <a:ext uri="{FF2B5EF4-FFF2-40B4-BE49-F238E27FC236}">
                <a16:creationId xmlns:a16="http://schemas.microsoft.com/office/drawing/2014/main" id="{CD505075-6CC4-482C-9A68-D84BA1C9D6D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2897D82-033E-45A5-A868-844C87E957B4}"/>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146008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80E9-AB00-4F31-BC5D-5327333AC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977CEAF-7D8D-4A20-8D0D-A00C43192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2D81436-03AF-4E2E-A046-C495E1C19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C51B0-F272-4303-A24C-B960DCCB1294}"/>
              </a:ext>
            </a:extLst>
          </p:cNvPr>
          <p:cNvSpPr>
            <a:spLocks noGrp="1"/>
          </p:cNvSpPr>
          <p:nvPr>
            <p:ph type="dt" sz="half" idx="10"/>
          </p:nvPr>
        </p:nvSpPr>
        <p:spPr/>
        <p:txBody>
          <a:bodyPr/>
          <a:lstStyle/>
          <a:p>
            <a:fld id="{F649692E-0E02-42C6-BB36-509E429F15AC}" type="datetimeFigureOut">
              <a:rPr lang="en-IE" smtClean="0"/>
              <a:t>07/09/2023</a:t>
            </a:fld>
            <a:endParaRPr lang="en-IE"/>
          </a:p>
        </p:txBody>
      </p:sp>
      <p:sp>
        <p:nvSpPr>
          <p:cNvPr id="6" name="Footer Placeholder 5">
            <a:extLst>
              <a:ext uri="{FF2B5EF4-FFF2-40B4-BE49-F238E27FC236}">
                <a16:creationId xmlns:a16="http://schemas.microsoft.com/office/drawing/2014/main" id="{1E5EFC96-70AA-4C5C-9877-F40CCF88BC5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6CAC5-A76F-4174-9F08-67DF5F4FFF95}"/>
              </a:ext>
            </a:extLst>
          </p:cNvPr>
          <p:cNvSpPr>
            <a:spLocks noGrp="1"/>
          </p:cNvSpPr>
          <p:nvPr>
            <p:ph type="sldNum" sz="quarter" idx="12"/>
          </p:nvPr>
        </p:nvSpPr>
        <p:spPr/>
        <p:txBody>
          <a:bodyPr/>
          <a:lstStyle/>
          <a:p>
            <a:fld id="{FFD5E763-909B-4F34-9DF1-E51BCAB9D20C}" type="slidenum">
              <a:rPr lang="en-IE" smtClean="0"/>
              <a:t>‹#›</a:t>
            </a:fld>
            <a:endParaRPr lang="en-IE"/>
          </a:p>
        </p:txBody>
      </p:sp>
    </p:spTree>
    <p:extLst>
      <p:ext uri="{BB962C8B-B14F-4D97-AF65-F5344CB8AC3E}">
        <p14:creationId xmlns:p14="http://schemas.microsoft.com/office/powerpoint/2010/main" val="12532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19561-A910-41A0-BF33-DFED1AA908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8F4376E-AFE0-408B-97DA-1C1394BCB0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7289CC-06D3-43C5-BAC8-7E1744717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9692E-0E02-42C6-BB36-509E429F15AC}" type="datetimeFigureOut">
              <a:rPr lang="en-IE" smtClean="0"/>
              <a:t>07/09/2023</a:t>
            </a:fld>
            <a:endParaRPr lang="en-IE"/>
          </a:p>
        </p:txBody>
      </p:sp>
      <p:sp>
        <p:nvSpPr>
          <p:cNvPr id="5" name="Footer Placeholder 4">
            <a:extLst>
              <a:ext uri="{FF2B5EF4-FFF2-40B4-BE49-F238E27FC236}">
                <a16:creationId xmlns:a16="http://schemas.microsoft.com/office/drawing/2014/main" id="{37CCC062-E4AA-4982-B8B7-0795C8C66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037E328-5BA9-4D60-9558-D5F695706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5E763-909B-4F34-9DF1-E51BCAB9D20C}" type="slidenum">
              <a:rPr lang="en-IE" smtClean="0"/>
              <a:t>‹#›</a:t>
            </a:fld>
            <a:endParaRPr lang="en-IE"/>
          </a:p>
        </p:txBody>
      </p:sp>
    </p:spTree>
    <p:extLst>
      <p:ext uri="{BB962C8B-B14F-4D97-AF65-F5344CB8AC3E}">
        <p14:creationId xmlns:p14="http://schemas.microsoft.com/office/powerpoint/2010/main" val="243701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00" name="Google Shape;100;p1" descr="A close up of a logo&#10;&#10;Description automatically generated"/>
          <p:cNvPicPr preferRelativeResize="0"/>
          <p:nvPr/>
        </p:nvPicPr>
        <p:blipFill rotWithShape="1">
          <a:blip r:embed="rId3">
            <a:alphaModFix/>
          </a:blip>
          <a:srcRect l="17261" t="28200"/>
          <a:stretch/>
        </p:blipFill>
        <p:spPr>
          <a:xfrm>
            <a:off x="-1" y="8389"/>
            <a:ext cx="4216669" cy="2866340"/>
          </a:xfrm>
          <a:prstGeom prst="rect">
            <a:avLst/>
          </a:prstGeom>
          <a:noFill/>
          <a:ln>
            <a:noFill/>
          </a:ln>
        </p:spPr>
      </p:pic>
      <p:pic>
        <p:nvPicPr>
          <p:cNvPr id="101" name="Google Shape;101;p1" descr="A close up of a logo&#10;&#10;Description automatically generated"/>
          <p:cNvPicPr preferRelativeResize="0"/>
          <p:nvPr/>
        </p:nvPicPr>
        <p:blipFill rotWithShape="1">
          <a:blip r:embed="rId3">
            <a:alphaModFix/>
          </a:blip>
          <a:srcRect r="14763" b="46428"/>
          <a:stretch/>
        </p:blipFill>
        <p:spPr>
          <a:xfrm>
            <a:off x="7848087" y="4719361"/>
            <a:ext cx="4343913" cy="2138640"/>
          </a:xfrm>
          <a:prstGeom prst="rect">
            <a:avLst/>
          </a:prstGeom>
          <a:noFill/>
          <a:ln>
            <a:noFill/>
          </a:ln>
        </p:spPr>
      </p:pic>
      <p:pic>
        <p:nvPicPr>
          <p:cNvPr id="104" name="Google Shape;104;p1" descr="Logo&#10;&#10;Description automatically generated"/>
          <p:cNvPicPr preferRelativeResize="0">
            <a:picLocks noChangeAspect="1"/>
          </p:cNvPicPr>
          <p:nvPr/>
        </p:nvPicPr>
        <p:blipFill rotWithShape="1">
          <a:blip r:embed="rId4">
            <a:alphaModFix/>
          </a:blip>
          <a:srcRect/>
          <a:stretch/>
        </p:blipFill>
        <p:spPr>
          <a:xfrm>
            <a:off x="7975334" y="-533799"/>
            <a:ext cx="4423903" cy="3128764"/>
          </a:xfrm>
          <a:prstGeom prst="rect">
            <a:avLst/>
          </a:prstGeom>
          <a:noFill/>
          <a:ln>
            <a:noFill/>
          </a:ln>
        </p:spPr>
      </p:pic>
      <p:sp>
        <p:nvSpPr>
          <p:cNvPr id="11" name="Rectangle 10">
            <a:extLst>
              <a:ext uri="{FF2B5EF4-FFF2-40B4-BE49-F238E27FC236}">
                <a16:creationId xmlns:a16="http://schemas.microsoft.com/office/drawing/2014/main" id="{2AF008C3-C2D5-F247-664D-C707048A2A08}"/>
              </a:ext>
            </a:extLst>
          </p:cNvPr>
          <p:cNvSpPr/>
          <p:nvPr/>
        </p:nvSpPr>
        <p:spPr>
          <a:xfrm>
            <a:off x="-2948" y="3147845"/>
            <a:ext cx="8862117" cy="1385118"/>
          </a:xfrm>
          <a:prstGeom prst="rect">
            <a:avLst/>
          </a:prstGeom>
          <a:solidFill>
            <a:srgbClr val="005D90"/>
          </a:solidFill>
          <a:ln>
            <a:noFill/>
          </a:ln>
          <a:effectLst>
            <a:outerShdw blurRad="190500" dist="762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cs typeface="Arial" panose="020B0604020202020204" pitchFamily="34" charset="0"/>
              </a:rPr>
              <a:t>A New Look at the Gortdrum Copper Deposit, Co. Tipperary (+ bonus Limerick content!) </a:t>
            </a:r>
          </a:p>
        </p:txBody>
      </p:sp>
      <p:sp>
        <p:nvSpPr>
          <p:cNvPr id="12" name="Rectangle 11">
            <a:extLst>
              <a:ext uri="{FF2B5EF4-FFF2-40B4-BE49-F238E27FC236}">
                <a16:creationId xmlns:a16="http://schemas.microsoft.com/office/drawing/2014/main" id="{82916F7B-24CD-484D-D07D-0AD3D77F6C94}"/>
              </a:ext>
            </a:extLst>
          </p:cNvPr>
          <p:cNvSpPr/>
          <p:nvPr/>
        </p:nvSpPr>
        <p:spPr>
          <a:xfrm>
            <a:off x="-2947" y="4604649"/>
            <a:ext cx="7641257" cy="504056"/>
          </a:xfrm>
          <a:prstGeom prst="rect">
            <a:avLst/>
          </a:prstGeom>
          <a:solidFill>
            <a:srgbClr val="00B9E3"/>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Eoin Dunlevy</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Koen Torremans</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Mark Holdstock</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Murray Hitzman</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5BA7D07-6D0C-A64A-2007-083120AFD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1116" y="1844748"/>
            <a:ext cx="1335867" cy="1961365"/>
          </a:xfrm>
          <a:prstGeom prst="rect">
            <a:avLst/>
          </a:prstGeom>
        </p:spPr>
      </p:pic>
      <p:pic>
        <p:nvPicPr>
          <p:cNvPr id="14" name="Picture 2" descr="Terranta - Mineral Exploration Solutions">
            <a:extLst>
              <a:ext uri="{FF2B5EF4-FFF2-40B4-BE49-F238E27FC236}">
                <a16:creationId xmlns:a16="http://schemas.microsoft.com/office/drawing/2014/main" id="{337B0D53-C6A8-3475-CE23-71F7E14003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892" y="5774972"/>
            <a:ext cx="1316763" cy="9037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roup Eleven Resources Corp - Home">
            <a:extLst>
              <a:ext uri="{FF2B5EF4-FFF2-40B4-BE49-F238E27FC236}">
                <a16:creationId xmlns:a16="http://schemas.microsoft.com/office/drawing/2014/main" id="{C7576C36-A14C-2480-CA50-87EACACF5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49" y="5886996"/>
            <a:ext cx="4108631" cy="7395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7F55FE-FA22-1D1C-BCA2-C3464CFAB6C0}"/>
              </a:ext>
            </a:extLst>
          </p:cNvPr>
          <p:cNvSpPr txBox="1"/>
          <p:nvPr/>
        </p:nvSpPr>
        <p:spPr>
          <a:xfrm>
            <a:off x="-1" y="5163008"/>
            <a:ext cx="5733309" cy="369332"/>
          </a:xfrm>
          <a:prstGeom prst="rect">
            <a:avLst/>
          </a:prstGeom>
          <a:noFill/>
        </p:spPr>
        <p:txBody>
          <a:bodyPr wrap="square">
            <a:spAutoFit/>
          </a:bodyPr>
          <a:lstStyle/>
          <a:p>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iCRAG / UCD, </a:t>
            </a:r>
            <a:r>
              <a:rPr lang="de-DE" kern="100" baseline="30000" dirty="0">
                <a:latin typeface="Calibri" panose="020F0502020204030204" pitchFamily="34" charset="0"/>
                <a:ea typeface="Calibri" panose="020F0502020204030204" pitchFamily="34" charset="0"/>
                <a:cs typeface="Times New Roman" panose="02020603050405020304" pitchFamily="18" charset="0"/>
              </a:rPr>
              <a:t>2</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Terranta GmbH, </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Eleven Resources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FB6DB8-C0E0-47E1-B486-C736D926A1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22548" y="1066343"/>
            <a:ext cx="7946839" cy="5466917"/>
          </a:xfrm>
          <a:prstGeom prst="rect">
            <a:avLst/>
          </a:prstGeom>
        </p:spPr>
      </p:pic>
      <p:pic>
        <p:nvPicPr>
          <p:cNvPr id="3" name="Picture 2">
            <a:extLst>
              <a:ext uri="{FF2B5EF4-FFF2-40B4-BE49-F238E27FC236}">
                <a16:creationId xmlns:a16="http://schemas.microsoft.com/office/drawing/2014/main" id="{4A2D1B9C-1FF7-4B5C-9228-F445420E9D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4830" y="5183874"/>
            <a:ext cx="2442210" cy="1349386"/>
          </a:xfrm>
          <a:prstGeom prst="rect">
            <a:avLst/>
          </a:prstGeom>
        </p:spPr>
      </p:pic>
      <p:pic>
        <p:nvPicPr>
          <p:cNvPr id="4" name="Picture 3" descr="Chart, bar chart&#10;&#10;Description automatically generated">
            <a:extLst>
              <a:ext uri="{FF2B5EF4-FFF2-40B4-BE49-F238E27FC236}">
                <a16:creationId xmlns:a16="http://schemas.microsoft.com/office/drawing/2014/main" id="{6591A75B-37FE-4932-A8C5-2E25146B52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48800" y="5200821"/>
            <a:ext cx="2743200" cy="1332439"/>
          </a:xfrm>
          <a:prstGeom prst="rect">
            <a:avLst/>
          </a:prstGeom>
        </p:spPr>
      </p:pic>
      <p:pic>
        <p:nvPicPr>
          <p:cNvPr id="5" name="Picture 4">
            <a:extLst>
              <a:ext uri="{FF2B5EF4-FFF2-40B4-BE49-F238E27FC236}">
                <a16:creationId xmlns:a16="http://schemas.microsoft.com/office/drawing/2014/main" id="{93A16C7A-0214-4845-B35C-143DBE09AA43}"/>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102299" y="4630482"/>
            <a:ext cx="4191911" cy="1902778"/>
          </a:xfrm>
          <a:prstGeom prst="rect">
            <a:avLst/>
          </a:prstGeom>
          <a:noFill/>
          <a:ln>
            <a:noFill/>
          </a:ln>
        </p:spPr>
      </p:pic>
      <p:sp>
        <p:nvSpPr>
          <p:cNvPr id="6" name="TextBox 5">
            <a:extLst>
              <a:ext uri="{FF2B5EF4-FFF2-40B4-BE49-F238E27FC236}">
                <a16:creationId xmlns:a16="http://schemas.microsoft.com/office/drawing/2014/main" id="{D22AA649-DBF9-44EF-AEF5-37600A29AD9C}"/>
              </a:ext>
            </a:extLst>
          </p:cNvPr>
          <p:cNvSpPr txBox="1"/>
          <p:nvPr/>
        </p:nvSpPr>
        <p:spPr>
          <a:xfrm>
            <a:off x="102299" y="1244143"/>
            <a:ext cx="4777048" cy="2862322"/>
          </a:xfrm>
          <a:prstGeom prst="rect">
            <a:avLst/>
          </a:prstGeom>
          <a:noFill/>
        </p:spPr>
        <p:txBody>
          <a:bodyPr wrap="square" rtlCol="0">
            <a:spAutoFit/>
          </a:bodyPr>
          <a:lstStyle/>
          <a:p>
            <a:r>
              <a:rPr lang="en-GB" sz="2000" b="1" u="sng" dirty="0"/>
              <a:t>Main Outcomes</a:t>
            </a:r>
          </a:p>
          <a:p>
            <a:endParaRPr lang="en-GB" sz="2000" b="1" u="sng" dirty="0"/>
          </a:p>
          <a:p>
            <a:pPr marL="342900" indent="-342900">
              <a:buFont typeface="Arial" panose="020B0604020202020204" pitchFamily="34" charset="0"/>
              <a:buChar char="•"/>
            </a:pPr>
            <a:r>
              <a:rPr lang="en-GB" sz="2000" dirty="0"/>
              <a:t>Several regional intraformational  lithofacies variations established</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Improved biostratigraphic constraints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Thickness distributions helping to define main depocentres and key structures</a:t>
            </a:r>
          </a:p>
        </p:txBody>
      </p:sp>
      <p:sp>
        <p:nvSpPr>
          <p:cNvPr id="7" name="TextBox 6">
            <a:extLst>
              <a:ext uri="{FF2B5EF4-FFF2-40B4-BE49-F238E27FC236}">
                <a16:creationId xmlns:a16="http://schemas.microsoft.com/office/drawing/2014/main" id="{FE578F56-760E-4936-8CC2-7C102215DC3E}"/>
              </a:ext>
            </a:extLst>
          </p:cNvPr>
          <p:cNvSpPr txBox="1"/>
          <p:nvPr/>
        </p:nvSpPr>
        <p:spPr>
          <a:xfrm>
            <a:off x="122612" y="500140"/>
            <a:ext cx="11354006" cy="600164"/>
          </a:xfrm>
          <a:prstGeom prst="rect">
            <a:avLst/>
          </a:prstGeom>
          <a:noFill/>
        </p:spPr>
        <p:txBody>
          <a:bodyPr wrap="none" rtlCol="0">
            <a:spAutoFit/>
          </a:bodyPr>
          <a:lstStyle/>
          <a:p>
            <a:r>
              <a:rPr lang="en-US" sz="3300" b="1" dirty="0"/>
              <a:t>Irish Lower Carboniferous Lithostratigraphy </a:t>
            </a:r>
            <a:r>
              <a:rPr lang="en-US" sz="3300" dirty="0"/>
              <a:t>-</a:t>
            </a:r>
            <a:r>
              <a:rPr lang="en-US" sz="3300" b="1" dirty="0"/>
              <a:t> </a:t>
            </a:r>
            <a:r>
              <a:rPr lang="en-US" sz="2800" i="1" dirty="0"/>
              <a:t>The Blue Book Project </a:t>
            </a:r>
            <a:endParaRPr lang="en-US" sz="2800" b="1" dirty="0"/>
          </a:p>
        </p:txBody>
      </p:sp>
    </p:spTree>
    <p:extLst>
      <p:ext uri="{BB962C8B-B14F-4D97-AF65-F5344CB8AC3E}">
        <p14:creationId xmlns:p14="http://schemas.microsoft.com/office/powerpoint/2010/main" val="280686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CC6D9-79CA-46B3-A222-8BF4F532F74F}"/>
              </a:ext>
            </a:extLst>
          </p:cNvPr>
          <p:cNvPicPr>
            <a:picLocks noChangeAspect="1"/>
          </p:cNvPicPr>
          <p:nvPr/>
        </p:nvPicPr>
        <p:blipFill>
          <a:blip r:embed="rId3"/>
          <a:stretch>
            <a:fillRect/>
          </a:stretch>
        </p:blipFill>
        <p:spPr>
          <a:xfrm>
            <a:off x="625487" y="377577"/>
            <a:ext cx="10285934" cy="6114239"/>
          </a:xfrm>
          <a:prstGeom prst="rect">
            <a:avLst/>
          </a:prstGeom>
        </p:spPr>
      </p:pic>
      <p:sp>
        <p:nvSpPr>
          <p:cNvPr id="3" name="TextBox 2">
            <a:extLst>
              <a:ext uri="{FF2B5EF4-FFF2-40B4-BE49-F238E27FC236}">
                <a16:creationId xmlns:a16="http://schemas.microsoft.com/office/drawing/2014/main" id="{176AC7AC-F6BF-4EAF-A20A-CB26C8C0416D}"/>
              </a:ext>
            </a:extLst>
          </p:cNvPr>
          <p:cNvSpPr txBox="1"/>
          <p:nvPr/>
        </p:nvSpPr>
        <p:spPr>
          <a:xfrm>
            <a:off x="3547088" y="5217583"/>
            <a:ext cx="980008" cy="646331"/>
          </a:xfrm>
          <a:prstGeom prst="rect">
            <a:avLst/>
          </a:prstGeom>
          <a:solidFill>
            <a:schemeClr val="bg1"/>
          </a:solidFill>
          <a:ln>
            <a:solidFill>
              <a:schemeClr val="tx1"/>
            </a:solidFill>
          </a:ln>
        </p:spPr>
        <p:txBody>
          <a:bodyPr wrap="square" rtlCol="0">
            <a:spAutoFit/>
          </a:bodyPr>
          <a:lstStyle/>
          <a:p>
            <a:pPr algn="ctr"/>
            <a:r>
              <a:rPr lang="en-GB" sz="1200" b="1" dirty="0"/>
              <a:t>+ 500m  Waulsortian growth</a:t>
            </a:r>
            <a:endParaRPr lang="en-IE" sz="1200" b="1" dirty="0"/>
          </a:p>
        </p:txBody>
      </p:sp>
      <p:cxnSp>
        <p:nvCxnSpPr>
          <p:cNvPr id="6" name="Straight Arrow Connector 5">
            <a:extLst>
              <a:ext uri="{FF2B5EF4-FFF2-40B4-BE49-F238E27FC236}">
                <a16:creationId xmlns:a16="http://schemas.microsoft.com/office/drawing/2014/main" id="{18BAFF47-4993-4336-B05C-43A3E5168D16}"/>
              </a:ext>
            </a:extLst>
          </p:cNvPr>
          <p:cNvCxnSpPr>
            <a:cxnSpLocks/>
          </p:cNvCxnSpPr>
          <p:nvPr/>
        </p:nvCxnSpPr>
        <p:spPr>
          <a:xfrm flipV="1">
            <a:off x="4527096" y="5080000"/>
            <a:ext cx="741590" cy="319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17F701-056F-4BE7-873A-8169C8126D88}"/>
              </a:ext>
            </a:extLst>
          </p:cNvPr>
          <p:cNvSpPr txBox="1"/>
          <p:nvPr/>
        </p:nvSpPr>
        <p:spPr>
          <a:xfrm>
            <a:off x="9636137" y="2941409"/>
            <a:ext cx="1180034" cy="646331"/>
          </a:xfrm>
          <a:prstGeom prst="rect">
            <a:avLst/>
          </a:prstGeom>
          <a:solidFill>
            <a:schemeClr val="bg1"/>
          </a:solidFill>
          <a:ln>
            <a:solidFill>
              <a:schemeClr val="tx1"/>
            </a:solidFill>
          </a:ln>
        </p:spPr>
        <p:txBody>
          <a:bodyPr wrap="square" rtlCol="0">
            <a:spAutoFit/>
          </a:bodyPr>
          <a:lstStyle/>
          <a:p>
            <a:pPr algn="ctr"/>
            <a:r>
              <a:rPr lang="en-GB" sz="1200" b="1" dirty="0"/>
              <a:t>Reef dies out</a:t>
            </a:r>
          </a:p>
          <a:p>
            <a:pPr algn="ctr"/>
            <a:r>
              <a:rPr lang="en-GB" sz="1200" b="1" dirty="0"/>
              <a:t>into Golden Gulf</a:t>
            </a:r>
          </a:p>
        </p:txBody>
      </p:sp>
      <p:sp>
        <p:nvSpPr>
          <p:cNvPr id="9" name="TextBox 8">
            <a:extLst>
              <a:ext uri="{FF2B5EF4-FFF2-40B4-BE49-F238E27FC236}">
                <a16:creationId xmlns:a16="http://schemas.microsoft.com/office/drawing/2014/main" id="{6B07F1EF-C382-488B-A9E2-429972408B66}"/>
              </a:ext>
            </a:extLst>
          </p:cNvPr>
          <p:cNvSpPr txBox="1"/>
          <p:nvPr/>
        </p:nvSpPr>
        <p:spPr>
          <a:xfrm>
            <a:off x="6095999" y="2560736"/>
            <a:ext cx="1428751" cy="646331"/>
          </a:xfrm>
          <a:prstGeom prst="rect">
            <a:avLst/>
          </a:prstGeom>
          <a:solidFill>
            <a:schemeClr val="bg1"/>
          </a:solidFill>
          <a:ln>
            <a:solidFill>
              <a:schemeClr val="tx1"/>
            </a:solidFill>
          </a:ln>
        </p:spPr>
        <p:txBody>
          <a:bodyPr wrap="square" rtlCol="0">
            <a:spAutoFit/>
          </a:bodyPr>
          <a:lstStyle/>
          <a:p>
            <a:pPr algn="ctr"/>
            <a:r>
              <a:rPr lang="en-GB" sz="1200" b="1" dirty="0"/>
              <a:t>Reef grows into Syncline</a:t>
            </a:r>
          </a:p>
          <a:p>
            <a:pPr algn="ctr"/>
            <a:r>
              <a:rPr lang="en-GB" sz="1200" b="1" dirty="0"/>
              <a:t>accommodation</a:t>
            </a:r>
            <a:endParaRPr lang="en-IE" sz="1200" b="1" dirty="0"/>
          </a:p>
        </p:txBody>
      </p:sp>
      <p:sp>
        <p:nvSpPr>
          <p:cNvPr id="15" name="TextBox 14">
            <a:extLst>
              <a:ext uri="{FF2B5EF4-FFF2-40B4-BE49-F238E27FC236}">
                <a16:creationId xmlns:a16="http://schemas.microsoft.com/office/drawing/2014/main" id="{1AB8FFFB-2B4C-4DA7-9895-81702EFF19EB}"/>
              </a:ext>
            </a:extLst>
          </p:cNvPr>
          <p:cNvSpPr txBox="1"/>
          <p:nvPr/>
        </p:nvSpPr>
        <p:spPr>
          <a:xfrm>
            <a:off x="5983199" y="3842888"/>
            <a:ext cx="1654349" cy="461665"/>
          </a:xfrm>
          <a:prstGeom prst="rect">
            <a:avLst/>
          </a:prstGeom>
          <a:solidFill>
            <a:schemeClr val="bg1"/>
          </a:solidFill>
          <a:ln>
            <a:solidFill>
              <a:schemeClr val="tx1"/>
            </a:solidFill>
          </a:ln>
        </p:spPr>
        <p:txBody>
          <a:bodyPr wrap="square" rtlCol="0">
            <a:spAutoFit/>
          </a:bodyPr>
          <a:lstStyle/>
          <a:p>
            <a:pPr algn="ctr"/>
            <a:r>
              <a:rPr lang="en-GB" sz="1200" b="1" dirty="0"/>
              <a:t>Reef thins onto high @ </a:t>
            </a:r>
            <a:r>
              <a:rPr lang="en-GB" sz="1200" b="1" dirty="0" err="1"/>
              <a:t>Ballywire</a:t>
            </a:r>
            <a:r>
              <a:rPr lang="en-GB" sz="1200" b="1" dirty="0"/>
              <a:t> (+ diatreme)</a:t>
            </a:r>
            <a:endParaRPr lang="en-IE" sz="1200" b="1" dirty="0"/>
          </a:p>
        </p:txBody>
      </p:sp>
    </p:spTree>
    <p:extLst>
      <p:ext uri="{BB962C8B-B14F-4D97-AF65-F5344CB8AC3E}">
        <p14:creationId xmlns:p14="http://schemas.microsoft.com/office/powerpoint/2010/main" val="402479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D8212-B5F2-45DA-8F1B-627747643A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5810" y="3489785"/>
            <a:ext cx="5867900" cy="2732205"/>
          </a:xfrm>
          <a:prstGeom prst="rect">
            <a:avLst/>
          </a:prstGeom>
          <a:ln>
            <a:solidFill>
              <a:schemeClr val="tx1"/>
            </a:solidFill>
          </a:ln>
        </p:spPr>
      </p:pic>
      <p:sp>
        <p:nvSpPr>
          <p:cNvPr id="4" name="TextBox 3">
            <a:extLst>
              <a:ext uri="{FF2B5EF4-FFF2-40B4-BE49-F238E27FC236}">
                <a16:creationId xmlns:a16="http://schemas.microsoft.com/office/drawing/2014/main" id="{4C692721-38B1-47F0-9361-82111F1058F9}"/>
              </a:ext>
            </a:extLst>
          </p:cNvPr>
          <p:cNvSpPr txBox="1"/>
          <p:nvPr/>
        </p:nvSpPr>
        <p:spPr>
          <a:xfrm>
            <a:off x="173532" y="1186517"/>
            <a:ext cx="5363668" cy="5293757"/>
          </a:xfrm>
          <a:prstGeom prst="rect">
            <a:avLst/>
          </a:prstGeom>
          <a:noFill/>
        </p:spPr>
        <p:txBody>
          <a:bodyPr wrap="square" rtlCol="0">
            <a:spAutoFit/>
          </a:bodyPr>
          <a:lstStyle/>
          <a:p>
            <a:pPr marL="285750" indent="-285750">
              <a:buFont typeface="Arial" panose="020B0604020202020204" pitchFamily="34" charset="0"/>
              <a:buChar char="•"/>
            </a:pPr>
            <a:r>
              <a:rPr lang="en-GB" sz="2000" dirty="0"/>
              <a:t>Discovered in 1963 by soils + IP</a:t>
            </a:r>
          </a:p>
          <a:p>
            <a:endParaRPr lang="en-GB" sz="2000" dirty="0"/>
          </a:p>
          <a:p>
            <a:pPr marL="285750" indent="-285750">
              <a:buFont typeface="Arial" panose="020B0604020202020204" pitchFamily="34" charset="0"/>
              <a:buChar char="•"/>
            </a:pPr>
            <a:r>
              <a:rPr lang="en-GB" sz="2000" dirty="0"/>
              <a:t>Operated 1967 - 1975</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Copper – Silver Deposit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Ore Reserves of 3.81 Mt @ 1.19% Cu + 25.1 g/t Ag (Steed, 1986)</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Hosted in Lower Limestone Shales &amp; </a:t>
            </a:r>
            <a:r>
              <a:rPr lang="en-GB" sz="2000" dirty="0" err="1"/>
              <a:t>Ballymartin</a:t>
            </a:r>
            <a:r>
              <a:rPr lang="en-GB" sz="2000" dirty="0"/>
              <a:t> Limestone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Ore sits within ~ 100 m of the Gortdrum Fault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Spatial association with intrusions</a:t>
            </a:r>
          </a:p>
          <a:p>
            <a:pPr marL="800100" lvl="1" indent="-342900">
              <a:buFont typeface="Wingdings" panose="05000000000000000000" pitchFamily="2" charset="2"/>
              <a:buChar char="Ø"/>
            </a:pPr>
            <a:r>
              <a:rPr lang="en-GB" dirty="0"/>
              <a:t>Analogies to Stonepark / Pallas Green</a:t>
            </a:r>
          </a:p>
          <a:p>
            <a:pPr marL="285750" indent="-285750">
              <a:buFont typeface="Arial" panose="020B0604020202020204" pitchFamily="34" charset="0"/>
              <a:buChar char="•"/>
            </a:pPr>
            <a:endParaRPr lang="en-GB" sz="2000" dirty="0"/>
          </a:p>
        </p:txBody>
      </p:sp>
      <p:sp>
        <p:nvSpPr>
          <p:cNvPr id="5" name="TextBox 4">
            <a:extLst>
              <a:ext uri="{FF2B5EF4-FFF2-40B4-BE49-F238E27FC236}">
                <a16:creationId xmlns:a16="http://schemas.microsoft.com/office/drawing/2014/main" id="{40932877-4682-4098-AF3A-0804DF4CC827}"/>
              </a:ext>
            </a:extLst>
          </p:cNvPr>
          <p:cNvSpPr txBox="1"/>
          <p:nvPr/>
        </p:nvSpPr>
        <p:spPr>
          <a:xfrm>
            <a:off x="9823656" y="5902093"/>
            <a:ext cx="2120900" cy="369332"/>
          </a:xfrm>
          <a:prstGeom prst="rect">
            <a:avLst/>
          </a:prstGeom>
          <a:noFill/>
        </p:spPr>
        <p:txBody>
          <a:bodyPr wrap="square" rtlCol="0">
            <a:spAutoFit/>
          </a:bodyPr>
          <a:lstStyle/>
          <a:p>
            <a:r>
              <a:rPr lang="en-GB" b="1" dirty="0">
                <a:solidFill>
                  <a:schemeClr val="bg1"/>
                </a:solidFill>
              </a:rPr>
              <a:t>Gortdrum Open Pit</a:t>
            </a:r>
            <a:endParaRPr lang="en-IE" b="1" dirty="0">
              <a:solidFill>
                <a:schemeClr val="bg1"/>
              </a:solidFill>
            </a:endParaRPr>
          </a:p>
        </p:txBody>
      </p:sp>
      <p:sp>
        <p:nvSpPr>
          <p:cNvPr id="6" name="TextBox 5">
            <a:extLst>
              <a:ext uri="{FF2B5EF4-FFF2-40B4-BE49-F238E27FC236}">
                <a16:creationId xmlns:a16="http://schemas.microsoft.com/office/drawing/2014/main" id="{BD0A5972-B26A-4BB8-AD77-3962AEFCD03D}"/>
              </a:ext>
            </a:extLst>
          </p:cNvPr>
          <p:cNvSpPr txBox="1"/>
          <p:nvPr/>
        </p:nvSpPr>
        <p:spPr>
          <a:xfrm>
            <a:off x="151002" y="500140"/>
            <a:ext cx="2937086" cy="600164"/>
          </a:xfrm>
          <a:prstGeom prst="rect">
            <a:avLst/>
          </a:prstGeom>
          <a:noFill/>
        </p:spPr>
        <p:txBody>
          <a:bodyPr wrap="none" rtlCol="0">
            <a:spAutoFit/>
          </a:bodyPr>
          <a:lstStyle/>
          <a:p>
            <a:r>
              <a:rPr lang="en-US" sz="3300" b="1" dirty="0"/>
              <a:t>Gortdrum Mine</a:t>
            </a:r>
            <a:endParaRPr lang="en-IE" sz="3300" b="1" dirty="0"/>
          </a:p>
        </p:txBody>
      </p:sp>
      <p:grpSp>
        <p:nvGrpSpPr>
          <p:cNvPr id="7" name="Group 6">
            <a:extLst>
              <a:ext uri="{FF2B5EF4-FFF2-40B4-BE49-F238E27FC236}">
                <a16:creationId xmlns:a16="http://schemas.microsoft.com/office/drawing/2014/main" id="{82BB5266-1AF2-4FC5-88A8-6B30D120F049}"/>
              </a:ext>
            </a:extLst>
          </p:cNvPr>
          <p:cNvGrpSpPr/>
          <p:nvPr/>
        </p:nvGrpSpPr>
        <p:grpSpPr>
          <a:xfrm>
            <a:off x="5537200" y="4686524"/>
            <a:ext cx="2120900" cy="1846736"/>
            <a:chOff x="-4518109" y="3378998"/>
            <a:chExt cx="2322751" cy="2022493"/>
          </a:xfrm>
        </p:grpSpPr>
        <p:pic>
          <p:nvPicPr>
            <p:cNvPr id="8" name="Picture 7">
              <a:extLst>
                <a:ext uri="{FF2B5EF4-FFF2-40B4-BE49-F238E27FC236}">
                  <a16:creationId xmlns:a16="http://schemas.microsoft.com/office/drawing/2014/main" id="{3B756887-2BB5-4B83-9CA0-4BA38E975C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109" y="3378998"/>
              <a:ext cx="2322751" cy="2022493"/>
            </a:xfrm>
            <a:prstGeom prst="rect">
              <a:avLst/>
            </a:prstGeom>
          </p:spPr>
        </p:pic>
        <p:sp>
          <p:nvSpPr>
            <p:cNvPr id="9" name="Rectangle: Rounded Corners 8">
              <a:extLst>
                <a:ext uri="{FF2B5EF4-FFF2-40B4-BE49-F238E27FC236}">
                  <a16:creationId xmlns:a16="http://schemas.microsoft.com/office/drawing/2014/main" id="{D34CEFF3-0C42-4F55-9B60-4D727957BC5A}"/>
                </a:ext>
              </a:extLst>
            </p:cNvPr>
            <p:cNvSpPr/>
            <p:nvPr/>
          </p:nvSpPr>
          <p:spPr>
            <a:xfrm>
              <a:off x="-2908919" y="4390244"/>
              <a:ext cx="607753" cy="3403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0" name="Picture 9">
            <a:extLst>
              <a:ext uri="{FF2B5EF4-FFF2-40B4-BE49-F238E27FC236}">
                <a16:creationId xmlns:a16="http://schemas.microsoft.com/office/drawing/2014/main" id="{2B2509BF-9806-4A2D-8D12-54AC2BDE92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85810" y="586574"/>
            <a:ext cx="5867900" cy="2867143"/>
          </a:xfrm>
          <a:prstGeom prst="rect">
            <a:avLst/>
          </a:prstGeom>
          <a:ln>
            <a:solidFill>
              <a:schemeClr val="tx1"/>
            </a:solidFill>
          </a:ln>
        </p:spPr>
      </p:pic>
      <p:sp>
        <p:nvSpPr>
          <p:cNvPr id="11" name="TextBox 10">
            <a:extLst>
              <a:ext uri="{FF2B5EF4-FFF2-40B4-BE49-F238E27FC236}">
                <a16:creationId xmlns:a16="http://schemas.microsoft.com/office/drawing/2014/main" id="{FA5F1097-B9B2-46EB-B110-32EBE018F7D8}"/>
              </a:ext>
            </a:extLst>
          </p:cNvPr>
          <p:cNvSpPr txBox="1"/>
          <p:nvPr/>
        </p:nvSpPr>
        <p:spPr>
          <a:xfrm rot="21086468">
            <a:off x="10445750" y="2273065"/>
            <a:ext cx="660400" cy="184666"/>
          </a:xfrm>
          <a:prstGeom prst="rect">
            <a:avLst/>
          </a:prstGeom>
          <a:noFill/>
        </p:spPr>
        <p:txBody>
          <a:bodyPr wrap="square" rtlCol="0">
            <a:spAutoFit/>
          </a:bodyPr>
          <a:lstStyle/>
          <a:p>
            <a:r>
              <a:rPr lang="en-GB" sz="600" b="1" dirty="0"/>
              <a:t>0.5 % Cu</a:t>
            </a:r>
            <a:endParaRPr lang="en-IE" sz="600" b="1" dirty="0"/>
          </a:p>
        </p:txBody>
      </p:sp>
      <p:sp>
        <p:nvSpPr>
          <p:cNvPr id="12" name="TextBox 11">
            <a:extLst>
              <a:ext uri="{FF2B5EF4-FFF2-40B4-BE49-F238E27FC236}">
                <a16:creationId xmlns:a16="http://schemas.microsoft.com/office/drawing/2014/main" id="{A3B4ED68-E942-4D4E-B13A-3C29CE306190}"/>
              </a:ext>
            </a:extLst>
          </p:cNvPr>
          <p:cNvSpPr txBox="1"/>
          <p:nvPr/>
        </p:nvSpPr>
        <p:spPr>
          <a:xfrm>
            <a:off x="9846420" y="2224951"/>
            <a:ext cx="660400" cy="184666"/>
          </a:xfrm>
          <a:prstGeom prst="rect">
            <a:avLst/>
          </a:prstGeom>
          <a:noFill/>
        </p:spPr>
        <p:txBody>
          <a:bodyPr wrap="square" rtlCol="0">
            <a:spAutoFit/>
          </a:bodyPr>
          <a:lstStyle/>
          <a:p>
            <a:r>
              <a:rPr lang="en-GB" sz="600" b="1" dirty="0"/>
              <a:t>1 % Cu</a:t>
            </a:r>
            <a:endParaRPr lang="en-IE" sz="600" b="1" dirty="0"/>
          </a:p>
        </p:txBody>
      </p:sp>
      <p:sp>
        <p:nvSpPr>
          <p:cNvPr id="2" name="TextBox 1">
            <a:extLst>
              <a:ext uri="{FF2B5EF4-FFF2-40B4-BE49-F238E27FC236}">
                <a16:creationId xmlns:a16="http://schemas.microsoft.com/office/drawing/2014/main" id="{43FF62B6-A334-DDD6-2921-C90B303CD6D7}"/>
              </a:ext>
            </a:extLst>
          </p:cNvPr>
          <p:cNvSpPr txBox="1"/>
          <p:nvPr/>
        </p:nvSpPr>
        <p:spPr>
          <a:xfrm>
            <a:off x="10526531" y="585265"/>
            <a:ext cx="1327179" cy="261610"/>
          </a:xfrm>
          <a:prstGeom prst="rect">
            <a:avLst/>
          </a:prstGeom>
          <a:noFill/>
        </p:spPr>
        <p:txBody>
          <a:bodyPr wrap="square" rtlCol="0">
            <a:spAutoFit/>
          </a:bodyPr>
          <a:lstStyle/>
          <a:p>
            <a:pPr algn="r"/>
            <a:r>
              <a:rPr lang="en-GB" sz="1050" i="1" dirty="0"/>
              <a:t>Steed (1975)</a:t>
            </a:r>
            <a:endParaRPr lang="en-US" sz="1050" i="1" dirty="0"/>
          </a:p>
        </p:txBody>
      </p:sp>
    </p:spTree>
    <p:extLst>
      <p:ext uri="{BB962C8B-B14F-4D97-AF65-F5344CB8AC3E}">
        <p14:creationId xmlns:p14="http://schemas.microsoft.com/office/powerpoint/2010/main" val="2122059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C90CF-9658-E5FC-6A5F-9C8EA3F016BA}"/>
              </a:ext>
            </a:extLst>
          </p:cNvPr>
          <p:cNvSpPr>
            <a:spLocks noGrp="1"/>
          </p:cNvSpPr>
          <p:nvPr>
            <p:ph type="body" sz="quarter" idx="10"/>
          </p:nvPr>
        </p:nvSpPr>
        <p:spPr/>
        <p:txBody>
          <a:bodyPr/>
          <a:lstStyle/>
          <a:p>
            <a:endParaRPr lang="en-US"/>
          </a:p>
        </p:txBody>
      </p:sp>
      <p:pic>
        <p:nvPicPr>
          <p:cNvPr id="38" name="Picture 37">
            <a:extLst>
              <a:ext uri="{FF2B5EF4-FFF2-40B4-BE49-F238E27FC236}">
                <a16:creationId xmlns:a16="http://schemas.microsoft.com/office/drawing/2014/main" id="{14A5F937-A6B9-24E0-A29A-92807B305D2E}"/>
              </a:ext>
            </a:extLst>
          </p:cNvPr>
          <p:cNvPicPr>
            <a:picLocks noChangeAspect="1"/>
          </p:cNvPicPr>
          <p:nvPr/>
        </p:nvPicPr>
        <p:blipFill>
          <a:blip r:embed="rId3"/>
          <a:stretch>
            <a:fillRect/>
          </a:stretch>
        </p:blipFill>
        <p:spPr>
          <a:xfrm>
            <a:off x="3980794" y="1325880"/>
            <a:ext cx="8066425" cy="4504764"/>
          </a:xfrm>
          <a:prstGeom prst="rect">
            <a:avLst/>
          </a:prstGeom>
        </p:spPr>
      </p:pic>
      <p:sp>
        <p:nvSpPr>
          <p:cNvPr id="39" name="TextBox 38">
            <a:extLst>
              <a:ext uri="{FF2B5EF4-FFF2-40B4-BE49-F238E27FC236}">
                <a16:creationId xmlns:a16="http://schemas.microsoft.com/office/drawing/2014/main" id="{5D254FE6-326D-303E-FE64-9E0AFE7A35BD}"/>
              </a:ext>
            </a:extLst>
          </p:cNvPr>
          <p:cNvSpPr txBox="1"/>
          <p:nvPr/>
        </p:nvSpPr>
        <p:spPr>
          <a:xfrm>
            <a:off x="0" y="1186516"/>
            <a:ext cx="3980794"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t>Approximately 430 drillholes (mine + regional exploration)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Drillholes reinterpreted to conform with modern nomenclature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Structure and Stratigraphy evaluated and interpreted in 3D modelling packages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40" name="TextBox 39">
            <a:extLst>
              <a:ext uri="{FF2B5EF4-FFF2-40B4-BE49-F238E27FC236}">
                <a16:creationId xmlns:a16="http://schemas.microsoft.com/office/drawing/2014/main" id="{89B347A7-94F0-D7C2-3D25-C75C0D07E2C4}"/>
              </a:ext>
            </a:extLst>
          </p:cNvPr>
          <p:cNvSpPr txBox="1"/>
          <p:nvPr/>
        </p:nvSpPr>
        <p:spPr>
          <a:xfrm>
            <a:off x="151002" y="500140"/>
            <a:ext cx="2937086" cy="600164"/>
          </a:xfrm>
          <a:prstGeom prst="rect">
            <a:avLst/>
          </a:prstGeom>
          <a:noFill/>
        </p:spPr>
        <p:txBody>
          <a:bodyPr wrap="none" rtlCol="0">
            <a:spAutoFit/>
          </a:bodyPr>
          <a:lstStyle/>
          <a:p>
            <a:r>
              <a:rPr lang="en-US" sz="3300" b="1" dirty="0"/>
              <a:t>Gortdrum Mine</a:t>
            </a:r>
            <a:endParaRPr lang="en-IE" sz="3300" b="1" dirty="0"/>
          </a:p>
        </p:txBody>
      </p:sp>
      <p:pic>
        <p:nvPicPr>
          <p:cNvPr id="1026" name="Picture 2" descr="Leapfrog Geo logo">
            <a:extLst>
              <a:ext uri="{FF2B5EF4-FFF2-40B4-BE49-F238E27FC236}">
                <a16:creationId xmlns:a16="http://schemas.microsoft.com/office/drawing/2014/main" id="{E75F50B3-0135-4D47-5372-AF763107C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 y="4745147"/>
            <a:ext cx="1912620" cy="274192"/>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4" descr="Mira Geoscience">
            <a:extLst>
              <a:ext uri="{FF2B5EF4-FFF2-40B4-BE49-F238E27FC236}">
                <a16:creationId xmlns:a16="http://schemas.microsoft.com/office/drawing/2014/main" id="{6E044FA4-3B0C-ADC7-2063-7EA9FB2627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Mira Geoscience | Geological &amp; Geophysical Services Company">
            <a:extLst>
              <a:ext uri="{FF2B5EF4-FFF2-40B4-BE49-F238E27FC236}">
                <a16:creationId xmlns:a16="http://schemas.microsoft.com/office/drawing/2014/main" id="{2D89956F-2A05-3C15-AF96-4C5A38696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 y="5149477"/>
            <a:ext cx="1988820" cy="84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89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61D0C7C-8A9E-49B3-8CDA-7FAA78F653F6}"/>
              </a:ext>
            </a:extLst>
          </p:cNvPr>
          <p:cNvPicPr>
            <a:picLocks noChangeAspect="1"/>
          </p:cNvPicPr>
          <p:nvPr/>
        </p:nvPicPr>
        <p:blipFill>
          <a:blip r:embed="rId3"/>
          <a:stretch>
            <a:fillRect/>
          </a:stretch>
        </p:blipFill>
        <p:spPr>
          <a:xfrm>
            <a:off x="5564440" y="448733"/>
            <a:ext cx="6561667" cy="6036734"/>
          </a:xfrm>
          <a:prstGeom prst="rect">
            <a:avLst/>
          </a:prstGeom>
          <a:ln w="28575">
            <a:solidFill>
              <a:schemeClr val="tx1"/>
            </a:solidFill>
          </a:ln>
        </p:spPr>
      </p:pic>
      <p:grpSp>
        <p:nvGrpSpPr>
          <p:cNvPr id="20" name="Group 19">
            <a:extLst>
              <a:ext uri="{FF2B5EF4-FFF2-40B4-BE49-F238E27FC236}">
                <a16:creationId xmlns:a16="http://schemas.microsoft.com/office/drawing/2014/main" id="{81629042-5572-4301-8214-096C9968C050}"/>
              </a:ext>
            </a:extLst>
          </p:cNvPr>
          <p:cNvGrpSpPr/>
          <p:nvPr/>
        </p:nvGrpSpPr>
        <p:grpSpPr>
          <a:xfrm>
            <a:off x="10244667" y="4842933"/>
            <a:ext cx="1881440" cy="1635787"/>
            <a:chOff x="4469293" y="4609450"/>
            <a:chExt cx="1881440" cy="1635787"/>
          </a:xfrm>
        </p:grpSpPr>
        <p:pic>
          <p:nvPicPr>
            <p:cNvPr id="21" name="Picture 20">
              <a:extLst>
                <a:ext uri="{FF2B5EF4-FFF2-40B4-BE49-F238E27FC236}">
                  <a16:creationId xmlns:a16="http://schemas.microsoft.com/office/drawing/2014/main" id="{2778FA88-50C6-4BA4-AB6E-477493A24965}"/>
                </a:ext>
              </a:extLst>
            </p:cNvPr>
            <p:cNvPicPr>
              <a:picLocks noChangeAspect="1"/>
            </p:cNvPicPr>
            <p:nvPr/>
          </p:nvPicPr>
          <p:blipFill>
            <a:blip r:embed="rId4"/>
            <a:stretch>
              <a:fillRect/>
            </a:stretch>
          </p:blipFill>
          <p:spPr>
            <a:xfrm>
              <a:off x="4469293" y="5628006"/>
              <a:ext cx="1881440" cy="617231"/>
            </a:xfrm>
            <a:prstGeom prst="rect">
              <a:avLst/>
            </a:prstGeom>
          </p:spPr>
        </p:pic>
        <p:pic>
          <p:nvPicPr>
            <p:cNvPr id="22" name="Picture 21">
              <a:extLst>
                <a:ext uri="{FF2B5EF4-FFF2-40B4-BE49-F238E27FC236}">
                  <a16:creationId xmlns:a16="http://schemas.microsoft.com/office/drawing/2014/main" id="{DC1956E7-F98D-456F-8EC6-4C7BE9872CB9}"/>
                </a:ext>
              </a:extLst>
            </p:cNvPr>
            <p:cNvPicPr>
              <a:picLocks noChangeAspect="1"/>
            </p:cNvPicPr>
            <p:nvPr/>
          </p:nvPicPr>
          <p:blipFill>
            <a:blip r:embed="rId5"/>
            <a:stretch>
              <a:fillRect/>
            </a:stretch>
          </p:blipFill>
          <p:spPr>
            <a:xfrm>
              <a:off x="5157777" y="4609450"/>
              <a:ext cx="1130654" cy="726058"/>
            </a:xfrm>
            <a:prstGeom prst="rect">
              <a:avLst/>
            </a:prstGeom>
          </p:spPr>
        </p:pic>
      </p:grpSp>
      <p:sp>
        <p:nvSpPr>
          <p:cNvPr id="23" name="TextBox 22">
            <a:extLst>
              <a:ext uri="{FF2B5EF4-FFF2-40B4-BE49-F238E27FC236}">
                <a16:creationId xmlns:a16="http://schemas.microsoft.com/office/drawing/2014/main" id="{935D936C-39C1-48A9-9DDB-ED371B2BBB86}"/>
              </a:ext>
            </a:extLst>
          </p:cNvPr>
          <p:cNvSpPr txBox="1"/>
          <p:nvPr/>
        </p:nvSpPr>
        <p:spPr>
          <a:xfrm>
            <a:off x="8703694" y="5650704"/>
            <a:ext cx="1151467" cy="646331"/>
          </a:xfrm>
          <a:prstGeom prst="rect">
            <a:avLst/>
          </a:prstGeom>
          <a:noFill/>
        </p:spPr>
        <p:txBody>
          <a:bodyPr wrap="square" rtlCol="0">
            <a:spAutoFit/>
          </a:bodyPr>
          <a:lstStyle/>
          <a:p>
            <a:r>
              <a:rPr lang="en-GB" dirty="0">
                <a:solidFill>
                  <a:srgbClr val="FF0000"/>
                </a:solidFill>
                <a:effectLst>
                  <a:outerShdw blurRad="38100" dist="38100" dir="2700000" algn="tl">
                    <a:srgbClr val="000000">
                      <a:alpha val="43137"/>
                    </a:srgbClr>
                  </a:outerShdw>
                </a:effectLst>
              </a:rPr>
              <a:t>Orebody (0.5% Cu)</a:t>
            </a:r>
            <a:endParaRPr lang="en-IE" dirty="0">
              <a:solidFill>
                <a:srgbClr val="FF00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3AE2C38B-7F93-47C3-8D9F-EE5BD6041208}"/>
              </a:ext>
            </a:extLst>
          </p:cNvPr>
          <p:cNvSpPr txBox="1"/>
          <p:nvPr/>
        </p:nvSpPr>
        <p:spPr>
          <a:xfrm>
            <a:off x="5564440" y="5542905"/>
            <a:ext cx="2019777" cy="923330"/>
          </a:xfrm>
          <a:prstGeom prst="rect">
            <a:avLst/>
          </a:prstGeom>
          <a:noFill/>
        </p:spPr>
        <p:txBody>
          <a:bodyPr wrap="square" rtlCol="0">
            <a:spAutoFit/>
          </a:bodyPr>
          <a:lstStyle/>
          <a:p>
            <a:r>
              <a:rPr lang="en-GB" b="1" u="sng" dirty="0">
                <a:solidFill>
                  <a:schemeClr val="bg1"/>
                </a:solidFill>
              </a:rPr>
              <a:t>3D Model of Gortdrum Fault System</a:t>
            </a:r>
          </a:p>
        </p:txBody>
      </p:sp>
      <p:sp>
        <p:nvSpPr>
          <p:cNvPr id="25" name="TextBox 24">
            <a:extLst>
              <a:ext uri="{FF2B5EF4-FFF2-40B4-BE49-F238E27FC236}">
                <a16:creationId xmlns:a16="http://schemas.microsoft.com/office/drawing/2014/main" id="{31D18A89-8DFE-4434-A813-D029604B49B4}"/>
              </a:ext>
            </a:extLst>
          </p:cNvPr>
          <p:cNvSpPr txBox="1"/>
          <p:nvPr/>
        </p:nvSpPr>
        <p:spPr>
          <a:xfrm>
            <a:off x="36851" y="1089773"/>
            <a:ext cx="5496482" cy="2646878"/>
          </a:xfrm>
          <a:prstGeom prst="rect">
            <a:avLst/>
          </a:prstGeom>
          <a:noFill/>
        </p:spPr>
        <p:txBody>
          <a:bodyPr wrap="square" rtlCol="0">
            <a:spAutoFit/>
          </a:bodyPr>
          <a:lstStyle/>
          <a:p>
            <a:pPr marL="285750" indent="-285750">
              <a:buFont typeface="Arial" panose="020B0604020202020204" pitchFamily="34" charset="0"/>
              <a:buChar char="•"/>
            </a:pPr>
            <a:r>
              <a:rPr lang="en-GB" sz="2000" dirty="0"/>
              <a:t>Reinterpretation of mine + exploration drilling</a:t>
            </a:r>
          </a:p>
          <a:p>
            <a:pPr marL="800100" lvl="1" indent="-342900">
              <a:buFont typeface="Wingdings" panose="05000000000000000000" pitchFamily="2" charset="2"/>
              <a:buChar char="Ø"/>
            </a:pPr>
            <a:r>
              <a:rPr lang="en-GB" dirty="0"/>
              <a:t>Structure + Stratigraphy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2000" dirty="0"/>
              <a:t>Gortdrum Fault system is a segmented system</a:t>
            </a:r>
          </a:p>
          <a:p>
            <a:pPr marL="800100" lvl="1" indent="-342900">
              <a:buFont typeface="Wingdings" panose="05000000000000000000" pitchFamily="2" charset="2"/>
              <a:buChar char="Ø"/>
            </a:pPr>
            <a:r>
              <a:rPr lang="en-GB" dirty="0"/>
              <a:t>Segments 750 – 1 km long with 100 m throw</a:t>
            </a:r>
          </a:p>
          <a:p>
            <a:pPr marL="800100" lvl="1" indent="-342900">
              <a:buFont typeface="Wingdings" panose="05000000000000000000" pitchFamily="2" charset="2"/>
              <a:buChar char="Ø"/>
            </a:pPr>
            <a:r>
              <a:rPr lang="en-GB" dirty="0"/>
              <a:t>Previously mapped as through going structure </a:t>
            </a:r>
          </a:p>
          <a:p>
            <a:pPr marL="800100" lvl="1" indent="-342900">
              <a:buFont typeface="Wingdings" panose="05000000000000000000" pitchFamily="2" charset="2"/>
              <a:buChar char="Ø"/>
            </a:pPr>
            <a:endParaRPr lang="en-GB" sz="1600" dirty="0"/>
          </a:p>
          <a:p>
            <a:pPr marL="342900" indent="-342900">
              <a:buFont typeface="Arial" panose="020B0604020202020204" pitchFamily="34" charset="0"/>
              <a:buChar char="•"/>
            </a:pPr>
            <a:r>
              <a:rPr lang="en-GB" sz="2000" dirty="0"/>
              <a:t>Mineralisation sits at the maximum fault throw</a:t>
            </a:r>
          </a:p>
          <a:p>
            <a:pPr marL="285750" indent="-285750">
              <a:buFont typeface="Arial" panose="020B0604020202020204" pitchFamily="34" charset="0"/>
              <a:buChar char="•"/>
            </a:pPr>
            <a:endParaRPr lang="en-GB" sz="2000" dirty="0"/>
          </a:p>
        </p:txBody>
      </p:sp>
      <p:sp>
        <p:nvSpPr>
          <p:cNvPr id="26" name="TextBox 25">
            <a:extLst>
              <a:ext uri="{FF2B5EF4-FFF2-40B4-BE49-F238E27FC236}">
                <a16:creationId xmlns:a16="http://schemas.microsoft.com/office/drawing/2014/main" id="{4E003D1D-3508-4C61-B5F7-AF0EAD812A05}"/>
              </a:ext>
            </a:extLst>
          </p:cNvPr>
          <p:cNvSpPr txBox="1"/>
          <p:nvPr/>
        </p:nvSpPr>
        <p:spPr>
          <a:xfrm>
            <a:off x="10237801" y="5614103"/>
            <a:ext cx="2019777" cy="276999"/>
          </a:xfrm>
          <a:prstGeom prst="rect">
            <a:avLst/>
          </a:prstGeom>
          <a:noFill/>
        </p:spPr>
        <p:txBody>
          <a:bodyPr wrap="square" rtlCol="0">
            <a:spAutoFit/>
          </a:bodyPr>
          <a:lstStyle/>
          <a:p>
            <a:pPr algn="ctr"/>
            <a:r>
              <a:rPr lang="en-GB" sz="1200" b="1" i="1" dirty="0">
                <a:solidFill>
                  <a:schemeClr val="bg1"/>
                </a:solidFill>
              </a:rPr>
              <a:t>Elevation at Top ORS </a:t>
            </a:r>
          </a:p>
        </p:txBody>
      </p:sp>
      <p:cxnSp>
        <p:nvCxnSpPr>
          <p:cNvPr id="27" name="Straight Arrow Connector 26">
            <a:extLst>
              <a:ext uri="{FF2B5EF4-FFF2-40B4-BE49-F238E27FC236}">
                <a16:creationId xmlns:a16="http://schemas.microsoft.com/office/drawing/2014/main" id="{3E4C3D06-1645-4C90-A04A-C73CD798A5F5}"/>
              </a:ext>
            </a:extLst>
          </p:cNvPr>
          <p:cNvCxnSpPr>
            <a:cxnSpLocks/>
          </p:cNvCxnSpPr>
          <p:nvPr/>
        </p:nvCxnSpPr>
        <p:spPr>
          <a:xfrm flipV="1">
            <a:off x="9182464" y="5396488"/>
            <a:ext cx="156269" cy="305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7A0236-EFC0-4CF4-A973-5C5B222BF656}"/>
              </a:ext>
            </a:extLst>
          </p:cNvPr>
          <p:cNvSpPr txBox="1"/>
          <p:nvPr/>
        </p:nvSpPr>
        <p:spPr>
          <a:xfrm rot="2572488">
            <a:off x="8508062" y="1910320"/>
            <a:ext cx="1661339" cy="369332"/>
          </a:xfrm>
          <a:prstGeom prst="rect">
            <a:avLst/>
          </a:prstGeom>
          <a:noFill/>
        </p:spPr>
        <p:txBody>
          <a:bodyPr wrap="square" rtlCol="0">
            <a:spAutoFit/>
          </a:bodyPr>
          <a:lstStyle/>
          <a:p>
            <a:r>
              <a:rPr lang="en-GB" dirty="0">
                <a:solidFill>
                  <a:schemeClr val="bg1"/>
                </a:solidFill>
              </a:rPr>
              <a:t>Fault Segments</a:t>
            </a:r>
          </a:p>
        </p:txBody>
      </p:sp>
      <p:cxnSp>
        <p:nvCxnSpPr>
          <p:cNvPr id="29" name="Straight Arrow Connector 28">
            <a:extLst>
              <a:ext uri="{FF2B5EF4-FFF2-40B4-BE49-F238E27FC236}">
                <a16:creationId xmlns:a16="http://schemas.microsoft.com/office/drawing/2014/main" id="{419E6E66-58CC-4DAE-88BD-8822D98E533A}"/>
              </a:ext>
            </a:extLst>
          </p:cNvPr>
          <p:cNvCxnSpPr>
            <a:cxnSpLocks/>
          </p:cNvCxnSpPr>
          <p:nvPr/>
        </p:nvCxnSpPr>
        <p:spPr>
          <a:xfrm flipH="1" flipV="1">
            <a:off x="8320707" y="1748715"/>
            <a:ext cx="861757" cy="59626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782641C-DF33-4072-BA04-356E3EF77D4A}"/>
              </a:ext>
            </a:extLst>
          </p:cNvPr>
          <p:cNvCxnSpPr>
            <a:cxnSpLocks/>
          </p:cNvCxnSpPr>
          <p:nvPr/>
        </p:nvCxnSpPr>
        <p:spPr>
          <a:xfrm flipH="1">
            <a:off x="8915988" y="2344980"/>
            <a:ext cx="266476" cy="1953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076F0C-E11B-4904-95AE-5F20C4C7E9B8}"/>
              </a:ext>
            </a:extLst>
          </p:cNvPr>
          <p:cNvCxnSpPr>
            <a:cxnSpLocks/>
          </p:cNvCxnSpPr>
          <p:nvPr/>
        </p:nvCxnSpPr>
        <p:spPr>
          <a:xfrm>
            <a:off x="9182464" y="2344980"/>
            <a:ext cx="380636" cy="61393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DF87B74-3866-412D-B5C0-1B704A6C11E9}"/>
              </a:ext>
            </a:extLst>
          </p:cNvPr>
          <p:cNvPicPr>
            <a:picLocks noChangeAspect="1"/>
          </p:cNvPicPr>
          <p:nvPr/>
        </p:nvPicPr>
        <p:blipFill>
          <a:blip r:embed="rId6"/>
          <a:stretch>
            <a:fillRect/>
          </a:stretch>
        </p:blipFill>
        <p:spPr>
          <a:xfrm>
            <a:off x="65893" y="4242048"/>
            <a:ext cx="5391176" cy="2308879"/>
          </a:xfrm>
          <a:prstGeom prst="rect">
            <a:avLst/>
          </a:prstGeom>
        </p:spPr>
      </p:pic>
      <p:sp>
        <p:nvSpPr>
          <p:cNvPr id="33" name="Arrow: Right 32">
            <a:extLst>
              <a:ext uri="{FF2B5EF4-FFF2-40B4-BE49-F238E27FC236}">
                <a16:creationId xmlns:a16="http://schemas.microsoft.com/office/drawing/2014/main" id="{105F351D-EE61-4F2B-9B9E-E6F1950DEB0A}"/>
              </a:ext>
            </a:extLst>
          </p:cNvPr>
          <p:cNvSpPr/>
          <p:nvPr/>
        </p:nvSpPr>
        <p:spPr>
          <a:xfrm rot="20797461">
            <a:off x="2226399" y="5669994"/>
            <a:ext cx="351124" cy="1739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FF256D7D-9086-407B-8160-2FB623F680DE}"/>
              </a:ext>
            </a:extLst>
          </p:cNvPr>
          <p:cNvSpPr txBox="1"/>
          <p:nvPr/>
        </p:nvSpPr>
        <p:spPr>
          <a:xfrm rot="20923660">
            <a:off x="1927827" y="5412007"/>
            <a:ext cx="1126067" cy="307777"/>
          </a:xfrm>
          <a:prstGeom prst="rect">
            <a:avLst/>
          </a:prstGeom>
          <a:noFill/>
        </p:spPr>
        <p:txBody>
          <a:bodyPr wrap="square" rtlCol="0">
            <a:spAutoFit/>
          </a:bodyPr>
          <a:lstStyle/>
          <a:p>
            <a:r>
              <a:rPr lang="en-GB" sz="1400" b="1" dirty="0"/>
              <a:t>3D View</a:t>
            </a:r>
            <a:endParaRPr lang="en-IE" sz="1400" b="1" dirty="0"/>
          </a:p>
        </p:txBody>
      </p:sp>
      <p:sp>
        <p:nvSpPr>
          <p:cNvPr id="35" name="TextBox 34">
            <a:extLst>
              <a:ext uri="{FF2B5EF4-FFF2-40B4-BE49-F238E27FC236}">
                <a16:creationId xmlns:a16="http://schemas.microsoft.com/office/drawing/2014/main" id="{EFADFEE5-7E5F-4E81-B436-EEDA101A7A4C}"/>
              </a:ext>
            </a:extLst>
          </p:cNvPr>
          <p:cNvSpPr txBox="1"/>
          <p:nvPr/>
        </p:nvSpPr>
        <p:spPr>
          <a:xfrm>
            <a:off x="151002" y="500140"/>
            <a:ext cx="2937086" cy="600164"/>
          </a:xfrm>
          <a:prstGeom prst="rect">
            <a:avLst/>
          </a:prstGeom>
          <a:noFill/>
        </p:spPr>
        <p:txBody>
          <a:bodyPr wrap="none" rtlCol="0">
            <a:spAutoFit/>
          </a:bodyPr>
          <a:lstStyle/>
          <a:p>
            <a:r>
              <a:rPr lang="en-US" sz="3300" b="1" dirty="0"/>
              <a:t>Gortdrum Mine</a:t>
            </a:r>
            <a:endParaRPr lang="en-IE" sz="3300" b="1" dirty="0"/>
          </a:p>
        </p:txBody>
      </p:sp>
      <p:grpSp>
        <p:nvGrpSpPr>
          <p:cNvPr id="4" name="Group 3">
            <a:extLst>
              <a:ext uri="{FF2B5EF4-FFF2-40B4-BE49-F238E27FC236}">
                <a16:creationId xmlns:a16="http://schemas.microsoft.com/office/drawing/2014/main" id="{1B657A1A-D68E-3CEC-7E09-18E9A3CAB922}"/>
              </a:ext>
            </a:extLst>
          </p:cNvPr>
          <p:cNvGrpSpPr/>
          <p:nvPr/>
        </p:nvGrpSpPr>
        <p:grpSpPr>
          <a:xfrm>
            <a:off x="2547589" y="4766617"/>
            <a:ext cx="2969805" cy="1004498"/>
            <a:chOff x="2547589" y="4766617"/>
            <a:chExt cx="2969805" cy="1004498"/>
          </a:xfrm>
        </p:grpSpPr>
        <p:sp>
          <p:nvSpPr>
            <p:cNvPr id="2" name="Rectangle: Rounded Corners 1">
              <a:extLst>
                <a:ext uri="{FF2B5EF4-FFF2-40B4-BE49-F238E27FC236}">
                  <a16:creationId xmlns:a16="http://schemas.microsoft.com/office/drawing/2014/main" id="{49B9B974-2FB5-DEFC-4BF0-67483DBA67A6}"/>
                </a:ext>
              </a:extLst>
            </p:cNvPr>
            <p:cNvSpPr/>
            <p:nvPr/>
          </p:nvSpPr>
          <p:spPr>
            <a:xfrm rot="19478766">
              <a:off x="2547589" y="4766617"/>
              <a:ext cx="2969805" cy="1004498"/>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91368BC5-BF1A-E794-9F1C-CECF01C1F436}"/>
                </a:ext>
              </a:extLst>
            </p:cNvPr>
            <p:cNvSpPr txBox="1"/>
            <p:nvPr/>
          </p:nvSpPr>
          <p:spPr>
            <a:xfrm rot="19453606">
              <a:off x="2736196" y="4789435"/>
              <a:ext cx="1147686" cy="369332"/>
            </a:xfrm>
            <a:prstGeom prst="rect">
              <a:avLst/>
            </a:prstGeom>
            <a:noFill/>
          </p:spPr>
          <p:txBody>
            <a:bodyPr wrap="none" rtlCol="0">
              <a:spAutoFit/>
            </a:bodyPr>
            <a:lstStyle/>
            <a:p>
              <a:r>
                <a:rPr lang="en-GB" b="1" dirty="0">
                  <a:solidFill>
                    <a:srgbClr val="FF0000"/>
                  </a:solidFill>
                  <a:effectLst>
                    <a:outerShdw blurRad="38100" dist="38100" dir="2700000" algn="tl">
                      <a:srgbClr val="000000">
                        <a:alpha val="43137"/>
                      </a:srgbClr>
                    </a:outerShdw>
                  </a:effectLst>
                </a:rPr>
                <a:t>Next Slide</a:t>
              </a:r>
              <a:endParaRPr lang="en-US"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629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336C50B-B567-2AA6-48CD-2AC59CA4BD87}"/>
              </a:ext>
            </a:extLst>
          </p:cNvPr>
          <p:cNvGrpSpPr/>
          <p:nvPr/>
        </p:nvGrpSpPr>
        <p:grpSpPr>
          <a:xfrm>
            <a:off x="3131820" y="682599"/>
            <a:ext cx="8859289" cy="5492801"/>
            <a:chOff x="-4620" y="40362"/>
            <a:chExt cx="9709729" cy="6020078"/>
          </a:xfrm>
        </p:grpSpPr>
        <p:pic>
          <p:nvPicPr>
            <p:cNvPr id="3" name="Picture 2">
              <a:extLst>
                <a:ext uri="{FF2B5EF4-FFF2-40B4-BE49-F238E27FC236}">
                  <a16:creationId xmlns:a16="http://schemas.microsoft.com/office/drawing/2014/main" id="{2F9110BA-4BF4-57E7-4F28-A176044E4A22}"/>
                </a:ext>
              </a:extLst>
            </p:cNvPr>
            <p:cNvPicPr>
              <a:picLocks noChangeAspect="1"/>
            </p:cNvPicPr>
            <p:nvPr/>
          </p:nvPicPr>
          <p:blipFill rotWithShape="1">
            <a:blip r:embed="rId3">
              <a:alphaModFix/>
            </a:blip>
            <a:srcRect r="6216" b="12860"/>
            <a:stretch/>
          </p:blipFill>
          <p:spPr>
            <a:xfrm>
              <a:off x="-4620" y="40362"/>
              <a:ext cx="9709729" cy="6020078"/>
            </a:xfrm>
            <a:prstGeom prst="rect">
              <a:avLst/>
            </a:prstGeom>
          </p:spPr>
        </p:pic>
        <p:graphicFrame>
          <p:nvGraphicFramePr>
            <p:cNvPr id="4" name="Chart 3">
              <a:extLst>
                <a:ext uri="{FF2B5EF4-FFF2-40B4-BE49-F238E27FC236}">
                  <a16:creationId xmlns:a16="http://schemas.microsoft.com/office/drawing/2014/main" id="{A2BCD3B4-475C-D5D6-04D7-BE813EC089E4}"/>
                </a:ext>
              </a:extLst>
            </p:cNvPr>
            <p:cNvGraphicFramePr>
              <a:graphicFrameLocks/>
            </p:cNvGraphicFramePr>
            <p:nvPr>
              <p:extLst>
                <p:ext uri="{D42A27DB-BD31-4B8C-83A1-F6EECF244321}">
                  <p14:modId xmlns:p14="http://schemas.microsoft.com/office/powerpoint/2010/main" val="3837019433"/>
                </p:ext>
              </p:extLst>
            </p:nvPr>
          </p:nvGraphicFramePr>
          <p:xfrm>
            <a:off x="533733" y="906893"/>
            <a:ext cx="4504889" cy="284386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4A573DA6-7487-6D84-278A-593314A4368C}"/>
                </a:ext>
              </a:extLst>
            </p:cNvPr>
            <p:cNvSpPr txBox="1"/>
            <p:nvPr/>
          </p:nvSpPr>
          <p:spPr>
            <a:xfrm>
              <a:off x="416791" y="276646"/>
              <a:ext cx="2170546" cy="674643"/>
            </a:xfrm>
            <a:prstGeom prst="rect">
              <a:avLst/>
            </a:prstGeom>
            <a:noFill/>
          </p:spPr>
          <p:txBody>
            <a:bodyPr wrap="square" rtlCol="0">
              <a:spAutoFit/>
            </a:bodyPr>
            <a:lstStyle/>
            <a:p>
              <a:pPr algn="ctr"/>
              <a:r>
                <a:rPr lang="en-GB" sz="1700" b="1" dirty="0"/>
                <a:t>Base Mixed Beds / Top ORS</a:t>
              </a:r>
              <a:endParaRPr lang="en-IE" sz="1700" b="1" dirty="0"/>
            </a:p>
          </p:txBody>
        </p:sp>
        <p:sp>
          <p:nvSpPr>
            <p:cNvPr id="6" name="TextBox 5">
              <a:extLst>
                <a:ext uri="{FF2B5EF4-FFF2-40B4-BE49-F238E27FC236}">
                  <a16:creationId xmlns:a16="http://schemas.microsoft.com/office/drawing/2014/main" id="{0E332181-BED5-C54F-4E33-8F709FF4AAEF}"/>
                </a:ext>
              </a:extLst>
            </p:cNvPr>
            <p:cNvSpPr txBox="1"/>
            <p:nvPr/>
          </p:nvSpPr>
          <p:spPr>
            <a:xfrm rot="19181402">
              <a:off x="7717254" y="2051985"/>
              <a:ext cx="1129113" cy="337322"/>
            </a:xfrm>
            <a:prstGeom prst="rect">
              <a:avLst/>
            </a:prstGeom>
            <a:solidFill>
              <a:schemeClr val="bg1"/>
            </a:solidFill>
            <a:ln>
              <a:solidFill>
                <a:schemeClr val="tx1"/>
              </a:solidFill>
            </a:ln>
          </p:spPr>
          <p:txBody>
            <a:bodyPr wrap="none" rtlCol="0">
              <a:spAutoFit/>
            </a:bodyPr>
            <a:lstStyle/>
            <a:p>
              <a:pPr algn="ctr"/>
              <a:r>
                <a:rPr lang="en-GB" sz="1400" i="1" dirty="0"/>
                <a:t>Gortdrum 4</a:t>
              </a:r>
              <a:endParaRPr lang="en-IE" sz="1400" i="1" dirty="0"/>
            </a:p>
          </p:txBody>
        </p:sp>
        <p:sp>
          <p:nvSpPr>
            <p:cNvPr id="7" name="TextBox 6">
              <a:extLst>
                <a:ext uri="{FF2B5EF4-FFF2-40B4-BE49-F238E27FC236}">
                  <a16:creationId xmlns:a16="http://schemas.microsoft.com/office/drawing/2014/main" id="{575431B6-942D-6A9B-CA74-938ACE297C52}"/>
                </a:ext>
              </a:extLst>
            </p:cNvPr>
            <p:cNvSpPr txBox="1"/>
            <p:nvPr/>
          </p:nvSpPr>
          <p:spPr>
            <a:xfrm rot="19579106">
              <a:off x="5524276" y="3674739"/>
              <a:ext cx="1129113" cy="337322"/>
            </a:xfrm>
            <a:prstGeom prst="rect">
              <a:avLst/>
            </a:prstGeom>
            <a:solidFill>
              <a:schemeClr val="bg1"/>
            </a:solidFill>
            <a:ln>
              <a:solidFill>
                <a:schemeClr val="tx1"/>
              </a:solidFill>
            </a:ln>
          </p:spPr>
          <p:txBody>
            <a:bodyPr wrap="none" rtlCol="0">
              <a:spAutoFit/>
            </a:bodyPr>
            <a:lstStyle/>
            <a:p>
              <a:pPr algn="ctr"/>
              <a:r>
                <a:rPr lang="en-GB" sz="1400" i="1" dirty="0"/>
                <a:t>Gortdrum 3</a:t>
              </a:r>
              <a:endParaRPr lang="en-IE" sz="1400" i="1" dirty="0"/>
            </a:p>
          </p:txBody>
        </p:sp>
        <p:sp>
          <p:nvSpPr>
            <p:cNvPr id="8" name="TextBox 7">
              <a:extLst>
                <a:ext uri="{FF2B5EF4-FFF2-40B4-BE49-F238E27FC236}">
                  <a16:creationId xmlns:a16="http://schemas.microsoft.com/office/drawing/2014/main" id="{AE1E2DB9-3943-B337-576E-0604583889B3}"/>
                </a:ext>
              </a:extLst>
            </p:cNvPr>
            <p:cNvSpPr txBox="1"/>
            <p:nvPr/>
          </p:nvSpPr>
          <p:spPr>
            <a:xfrm rot="19728796">
              <a:off x="3733568" y="5143763"/>
              <a:ext cx="1450622" cy="337322"/>
            </a:xfrm>
            <a:prstGeom prst="rect">
              <a:avLst/>
            </a:prstGeom>
            <a:solidFill>
              <a:schemeClr val="bg1"/>
            </a:solidFill>
            <a:ln>
              <a:solidFill>
                <a:schemeClr val="tx1"/>
              </a:solidFill>
            </a:ln>
          </p:spPr>
          <p:txBody>
            <a:bodyPr wrap="none" rtlCol="0">
              <a:spAutoFit/>
            </a:bodyPr>
            <a:lstStyle/>
            <a:p>
              <a:pPr algn="ctr"/>
              <a:r>
                <a:rPr lang="en-GB" sz="1400" i="1" dirty="0"/>
                <a:t>Gortdrum 1 &amp; 2</a:t>
              </a:r>
              <a:endParaRPr lang="en-IE" sz="1400" i="1" dirty="0"/>
            </a:p>
          </p:txBody>
        </p:sp>
        <p:cxnSp>
          <p:nvCxnSpPr>
            <p:cNvPr id="9" name="Straight Arrow Connector 8">
              <a:extLst>
                <a:ext uri="{FF2B5EF4-FFF2-40B4-BE49-F238E27FC236}">
                  <a16:creationId xmlns:a16="http://schemas.microsoft.com/office/drawing/2014/main" id="{80778739-E253-3490-2638-69296C3836D7}"/>
                </a:ext>
              </a:extLst>
            </p:cNvPr>
            <p:cNvCxnSpPr/>
            <p:nvPr/>
          </p:nvCxnSpPr>
          <p:spPr>
            <a:xfrm flipH="1">
              <a:off x="4008120" y="5059680"/>
              <a:ext cx="731520" cy="0"/>
            </a:xfrm>
            <a:prstGeom prst="straightConnector1">
              <a:avLst/>
            </a:prstGeom>
            <a:ln w="38100">
              <a:solidFill>
                <a:srgbClr val="FF0000"/>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C3E897E-83BE-971C-5667-9DCB8134CC32}"/>
                </a:ext>
              </a:extLst>
            </p:cNvPr>
            <p:cNvCxnSpPr>
              <a:cxnSpLocks/>
            </p:cNvCxnSpPr>
            <p:nvPr/>
          </p:nvCxnSpPr>
          <p:spPr>
            <a:xfrm flipV="1">
              <a:off x="4704213" y="4511040"/>
              <a:ext cx="0" cy="548640"/>
            </a:xfrm>
            <a:prstGeom prst="straightConnector1">
              <a:avLst/>
            </a:prstGeom>
            <a:ln w="38100">
              <a:solidFill>
                <a:srgbClr val="FF0000"/>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3B39698-BF93-6787-C6C9-4430C7CDB6C6}"/>
                </a:ext>
              </a:extLst>
            </p:cNvPr>
            <p:cNvSpPr txBox="1"/>
            <p:nvPr/>
          </p:nvSpPr>
          <p:spPr>
            <a:xfrm>
              <a:off x="7461683" y="3315474"/>
              <a:ext cx="1045543" cy="307777"/>
            </a:xfrm>
            <a:prstGeom prst="rect">
              <a:avLst/>
            </a:prstGeom>
            <a:noFill/>
          </p:spPr>
          <p:txBody>
            <a:bodyPr wrap="none" rtlCol="0">
              <a:spAutoFit/>
            </a:bodyPr>
            <a:lstStyle/>
            <a:p>
              <a:r>
                <a:rPr lang="en-GB" sz="1400" i="1" dirty="0"/>
                <a:t>Relay Ramp</a:t>
              </a:r>
              <a:endParaRPr lang="en-IE" sz="1400" i="1" dirty="0"/>
            </a:p>
          </p:txBody>
        </p:sp>
        <p:cxnSp>
          <p:nvCxnSpPr>
            <p:cNvPr id="12" name="Straight Arrow Connector 11">
              <a:extLst>
                <a:ext uri="{FF2B5EF4-FFF2-40B4-BE49-F238E27FC236}">
                  <a16:creationId xmlns:a16="http://schemas.microsoft.com/office/drawing/2014/main" id="{8430206D-0765-06B3-9CB0-502EC4AA290D}"/>
                </a:ext>
              </a:extLst>
            </p:cNvPr>
            <p:cNvCxnSpPr>
              <a:cxnSpLocks/>
              <a:stCxn id="11" idx="1"/>
            </p:cNvCxnSpPr>
            <p:nvPr/>
          </p:nvCxnSpPr>
          <p:spPr>
            <a:xfrm flipH="1" flipV="1">
              <a:off x="6195286" y="3349106"/>
              <a:ext cx="1266397" cy="120257"/>
            </a:xfrm>
            <a:prstGeom prst="straightConnector1">
              <a:avLst/>
            </a:prstGeom>
            <a:ln w="38100">
              <a:solidFill>
                <a:srgbClr val="FF0000"/>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B098A4-5E3A-1A8A-CD12-F46D5B52D5E5}"/>
                </a:ext>
              </a:extLst>
            </p:cNvPr>
            <p:cNvSpPr txBox="1"/>
            <p:nvPr/>
          </p:nvSpPr>
          <p:spPr>
            <a:xfrm>
              <a:off x="723412" y="4886133"/>
              <a:ext cx="1336713" cy="307777"/>
            </a:xfrm>
            <a:prstGeom prst="rect">
              <a:avLst/>
            </a:prstGeom>
            <a:noFill/>
          </p:spPr>
          <p:txBody>
            <a:bodyPr wrap="none" rtlCol="0">
              <a:spAutoFit/>
            </a:bodyPr>
            <a:lstStyle/>
            <a:p>
              <a:r>
                <a:rPr lang="en-GB" sz="1400" b="1" i="1" dirty="0"/>
                <a:t>Gortdrum Mine</a:t>
              </a:r>
              <a:endParaRPr lang="en-IE" sz="1400" b="1" i="1" dirty="0"/>
            </a:p>
          </p:txBody>
        </p:sp>
        <p:cxnSp>
          <p:nvCxnSpPr>
            <p:cNvPr id="14" name="Straight Arrow Connector 13">
              <a:extLst>
                <a:ext uri="{FF2B5EF4-FFF2-40B4-BE49-F238E27FC236}">
                  <a16:creationId xmlns:a16="http://schemas.microsoft.com/office/drawing/2014/main" id="{DDFBC740-351A-CF52-C1EE-2E1E53CB09DE}"/>
                </a:ext>
              </a:extLst>
            </p:cNvPr>
            <p:cNvCxnSpPr>
              <a:cxnSpLocks/>
            </p:cNvCxnSpPr>
            <p:nvPr/>
          </p:nvCxnSpPr>
          <p:spPr>
            <a:xfrm>
              <a:off x="2129468" y="5081717"/>
              <a:ext cx="1318746" cy="112193"/>
            </a:xfrm>
            <a:prstGeom prst="straightConnector1">
              <a:avLst/>
            </a:prstGeom>
            <a:ln w="38100">
              <a:solidFill>
                <a:srgbClr val="FF0000"/>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89280D-6C0D-83F9-F78E-272B65F6EAF6}"/>
                </a:ext>
              </a:extLst>
            </p:cNvPr>
            <p:cNvSpPr txBox="1"/>
            <p:nvPr/>
          </p:nvSpPr>
          <p:spPr>
            <a:xfrm>
              <a:off x="5995880" y="4523750"/>
              <a:ext cx="1646605" cy="415498"/>
            </a:xfrm>
            <a:prstGeom prst="rect">
              <a:avLst/>
            </a:prstGeom>
            <a:solidFill>
              <a:schemeClr val="bg1"/>
            </a:solidFill>
            <a:ln>
              <a:solidFill>
                <a:schemeClr val="tx1"/>
              </a:solidFill>
            </a:ln>
          </p:spPr>
          <p:txBody>
            <a:bodyPr wrap="none" rtlCol="0">
              <a:spAutoFit/>
            </a:bodyPr>
            <a:lstStyle/>
            <a:p>
              <a:r>
                <a:rPr lang="en-GB" sz="1050" i="1" dirty="0"/>
                <a:t>Possible NW fault between</a:t>
              </a:r>
            </a:p>
            <a:p>
              <a:pPr algn="ctr"/>
              <a:r>
                <a:rPr lang="en-GB" sz="1050" i="1" dirty="0"/>
                <a:t> Gortdrum 2 &amp; 3</a:t>
              </a:r>
              <a:endParaRPr lang="en-IE" sz="1050" i="1" dirty="0"/>
            </a:p>
          </p:txBody>
        </p:sp>
        <p:cxnSp>
          <p:nvCxnSpPr>
            <p:cNvPr id="16" name="Straight Arrow Connector 15">
              <a:extLst>
                <a:ext uri="{FF2B5EF4-FFF2-40B4-BE49-F238E27FC236}">
                  <a16:creationId xmlns:a16="http://schemas.microsoft.com/office/drawing/2014/main" id="{E7F5985E-286C-F190-F1A2-07576B4AD7AC}"/>
                </a:ext>
              </a:extLst>
            </p:cNvPr>
            <p:cNvCxnSpPr>
              <a:cxnSpLocks/>
            </p:cNvCxnSpPr>
            <p:nvPr/>
          </p:nvCxnSpPr>
          <p:spPr>
            <a:xfrm flipH="1" flipV="1">
              <a:off x="5200650" y="4280793"/>
              <a:ext cx="795231" cy="242957"/>
            </a:xfrm>
            <a:prstGeom prst="straightConnector1">
              <a:avLst/>
            </a:prstGeom>
            <a:ln w="38100">
              <a:solidFill>
                <a:srgbClr val="FF0000"/>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3625AD-57D6-F252-A7B0-CD887B4F80DF}"/>
                </a:ext>
              </a:extLst>
            </p:cNvPr>
            <p:cNvSpPr txBox="1"/>
            <p:nvPr/>
          </p:nvSpPr>
          <p:spPr>
            <a:xfrm>
              <a:off x="3813046" y="1071237"/>
              <a:ext cx="1156231" cy="461665"/>
            </a:xfrm>
            <a:prstGeom prst="rect">
              <a:avLst/>
            </a:prstGeom>
            <a:noFill/>
          </p:spPr>
          <p:txBody>
            <a:bodyPr wrap="square" rtlCol="0">
              <a:spAutoFit/>
            </a:bodyPr>
            <a:lstStyle/>
            <a:p>
              <a:pPr algn="ctr"/>
              <a:r>
                <a:rPr lang="en-GB" sz="1200" b="1" dirty="0"/>
                <a:t>Fault throws @ Top ORS</a:t>
              </a:r>
              <a:endParaRPr lang="en-IE" sz="1200" b="1" dirty="0"/>
            </a:p>
          </p:txBody>
        </p:sp>
        <p:grpSp>
          <p:nvGrpSpPr>
            <p:cNvPr id="21" name="Group 20">
              <a:extLst>
                <a:ext uri="{FF2B5EF4-FFF2-40B4-BE49-F238E27FC236}">
                  <a16:creationId xmlns:a16="http://schemas.microsoft.com/office/drawing/2014/main" id="{F6257220-2A00-14EE-FFDA-196243ED67C0}"/>
                </a:ext>
              </a:extLst>
            </p:cNvPr>
            <p:cNvGrpSpPr/>
            <p:nvPr/>
          </p:nvGrpSpPr>
          <p:grpSpPr>
            <a:xfrm>
              <a:off x="8630391" y="2550822"/>
              <a:ext cx="986111" cy="3456903"/>
              <a:chOff x="10205450" y="3001770"/>
              <a:chExt cx="884104" cy="3099310"/>
            </a:xfrm>
          </p:grpSpPr>
          <p:sp>
            <p:nvSpPr>
              <p:cNvPr id="22" name="Rectangle 21">
                <a:extLst>
                  <a:ext uri="{FF2B5EF4-FFF2-40B4-BE49-F238E27FC236}">
                    <a16:creationId xmlns:a16="http://schemas.microsoft.com/office/drawing/2014/main" id="{3F979FE1-B378-B92B-EEE4-23C9B8812219}"/>
                  </a:ext>
                </a:extLst>
              </p:cNvPr>
              <p:cNvSpPr/>
              <p:nvPr/>
            </p:nvSpPr>
            <p:spPr>
              <a:xfrm>
                <a:off x="10266218" y="3001770"/>
                <a:ext cx="823336" cy="3099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8D72E1C-FE43-1A69-58EA-F5A7C319F522}"/>
                  </a:ext>
                </a:extLst>
              </p:cNvPr>
              <p:cNvGrpSpPr/>
              <p:nvPr/>
            </p:nvGrpSpPr>
            <p:grpSpPr>
              <a:xfrm>
                <a:off x="10205450" y="3001770"/>
                <a:ext cx="872659" cy="3072442"/>
                <a:chOff x="10205450" y="3001770"/>
                <a:chExt cx="872659" cy="3072442"/>
              </a:xfrm>
            </p:grpSpPr>
            <p:pic>
              <p:nvPicPr>
                <p:cNvPr id="24" name="Picture 23">
                  <a:extLst>
                    <a:ext uri="{FF2B5EF4-FFF2-40B4-BE49-F238E27FC236}">
                      <a16:creationId xmlns:a16="http://schemas.microsoft.com/office/drawing/2014/main" id="{48E62EFC-91AD-F468-CDC7-CE44176B2BB3}"/>
                    </a:ext>
                  </a:extLst>
                </p:cNvPr>
                <p:cNvPicPr>
                  <a:picLocks noChangeAspect="1"/>
                </p:cNvPicPr>
                <p:nvPr/>
              </p:nvPicPr>
              <p:blipFill>
                <a:blip r:embed="rId5"/>
                <a:stretch>
                  <a:fillRect/>
                </a:stretch>
              </p:blipFill>
              <p:spPr>
                <a:xfrm>
                  <a:off x="10490517" y="3546764"/>
                  <a:ext cx="447997" cy="2527448"/>
                </a:xfrm>
                <a:prstGeom prst="rect">
                  <a:avLst/>
                </a:prstGeom>
              </p:spPr>
            </p:pic>
            <p:sp>
              <p:nvSpPr>
                <p:cNvPr id="25" name="TextBox 24">
                  <a:extLst>
                    <a:ext uri="{FF2B5EF4-FFF2-40B4-BE49-F238E27FC236}">
                      <a16:creationId xmlns:a16="http://schemas.microsoft.com/office/drawing/2014/main" id="{3DE2D5E6-B09A-D592-176A-B2A14C6AA505}"/>
                    </a:ext>
                  </a:extLst>
                </p:cNvPr>
                <p:cNvSpPr txBox="1"/>
                <p:nvPr/>
              </p:nvSpPr>
              <p:spPr>
                <a:xfrm>
                  <a:off x="10205450" y="3001770"/>
                  <a:ext cx="872659" cy="496691"/>
                </a:xfrm>
                <a:prstGeom prst="rect">
                  <a:avLst/>
                </a:prstGeom>
                <a:noFill/>
              </p:spPr>
              <p:txBody>
                <a:bodyPr wrap="square" rtlCol="0">
                  <a:spAutoFit/>
                </a:bodyPr>
                <a:lstStyle/>
                <a:p>
                  <a:pPr algn="ctr"/>
                  <a:r>
                    <a:rPr lang="en-GB" sz="1000" b="1" dirty="0"/>
                    <a:t>Elevation of Top ORS</a:t>
                  </a:r>
                </a:p>
                <a:p>
                  <a:pPr algn="ctr"/>
                  <a:r>
                    <a:rPr lang="en-GB" sz="1000" b="1" dirty="0"/>
                    <a:t>(m)</a:t>
                  </a:r>
                  <a:endParaRPr lang="en-US" sz="1000" b="1" dirty="0"/>
                </a:p>
              </p:txBody>
            </p:sp>
          </p:grpSp>
        </p:grpSp>
        <p:grpSp>
          <p:nvGrpSpPr>
            <p:cNvPr id="26" name="Group 25">
              <a:extLst>
                <a:ext uri="{FF2B5EF4-FFF2-40B4-BE49-F238E27FC236}">
                  <a16:creationId xmlns:a16="http://schemas.microsoft.com/office/drawing/2014/main" id="{11E86DC7-BBA4-A608-7BAC-ECF5D6FDB48A}"/>
                </a:ext>
              </a:extLst>
            </p:cNvPr>
            <p:cNvGrpSpPr/>
            <p:nvPr/>
          </p:nvGrpSpPr>
          <p:grpSpPr>
            <a:xfrm>
              <a:off x="536910" y="5479843"/>
              <a:ext cx="1706880" cy="497914"/>
              <a:chOff x="485473" y="6170058"/>
              <a:chExt cx="1706880" cy="497914"/>
            </a:xfrm>
          </p:grpSpPr>
          <p:sp>
            <p:nvSpPr>
              <p:cNvPr id="27" name="Rectangle 26">
                <a:extLst>
                  <a:ext uri="{FF2B5EF4-FFF2-40B4-BE49-F238E27FC236}">
                    <a16:creationId xmlns:a16="http://schemas.microsoft.com/office/drawing/2014/main" id="{FF1871F0-8D12-FFCD-3943-6615806928F0}"/>
                  </a:ext>
                </a:extLst>
              </p:cNvPr>
              <p:cNvSpPr/>
              <p:nvPr/>
            </p:nvSpPr>
            <p:spPr>
              <a:xfrm>
                <a:off x="485473" y="6253327"/>
                <a:ext cx="1706880" cy="41464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C80DA0B-A35C-7090-438F-DDCC3F91D1F5}"/>
                  </a:ext>
                </a:extLst>
              </p:cNvPr>
              <p:cNvSpPr/>
              <p:nvPr/>
            </p:nvSpPr>
            <p:spPr>
              <a:xfrm>
                <a:off x="533733" y="6486461"/>
                <a:ext cx="1610360" cy="10847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4F8E5D3-19F8-E0C3-75CE-08DB2E834D9E}"/>
                  </a:ext>
                </a:extLst>
              </p:cNvPr>
              <p:cNvSpPr txBox="1"/>
              <p:nvPr/>
            </p:nvSpPr>
            <p:spPr>
              <a:xfrm>
                <a:off x="1092200" y="6170058"/>
                <a:ext cx="590226" cy="369332"/>
              </a:xfrm>
              <a:prstGeom prst="rect">
                <a:avLst/>
              </a:prstGeom>
              <a:noFill/>
            </p:spPr>
            <p:txBody>
              <a:bodyPr wrap="none" rtlCol="0">
                <a:spAutoFit/>
              </a:bodyPr>
              <a:lstStyle/>
              <a:p>
                <a:r>
                  <a:rPr lang="en-GB" dirty="0"/>
                  <a:t>1km</a:t>
                </a:r>
                <a:endParaRPr lang="en-US" dirty="0"/>
              </a:p>
            </p:txBody>
          </p:sp>
        </p:grpSp>
      </p:grpSp>
      <p:sp>
        <p:nvSpPr>
          <p:cNvPr id="31" name="TextBox 30">
            <a:extLst>
              <a:ext uri="{FF2B5EF4-FFF2-40B4-BE49-F238E27FC236}">
                <a16:creationId xmlns:a16="http://schemas.microsoft.com/office/drawing/2014/main" id="{8359A81A-4FE6-59CE-0CAC-172C4691B709}"/>
              </a:ext>
            </a:extLst>
          </p:cNvPr>
          <p:cNvSpPr txBox="1"/>
          <p:nvPr/>
        </p:nvSpPr>
        <p:spPr>
          <a:xfrm>
            <a:off x="151002" y="500140"/>
            <a:ext cx="2937086" cy="600164"/>
          </a:xfrm>
          <a:prstGeom prst="rect">
            <a:avLst/>
          </a:prstGeom>
          <a:noFill/>
        </p:spPr>
        <p:txBody>
          <a:bodyPr wrap="none" rtlCol="0">
            <a:spAutoFit/>
          </a:bodyPr>
          <a:lstStyle/>
          <a:p>
            <a:r>
              <a:rPr lang="en-US" sz="3300" b="1" dirty="0"/>
              <a:t>Gortdrum Mine</a:t>
            </a:r>
            <a:endParaRPr lang="en-IE" sz="3300" b="1" dirty="0"/>
          </a:p>
        </p:txBody>
      </p:sp>
      <p:sp>
        <p:nvSpPr>
          <p:cNvPr id="32" name="TextBox 31">
            <a:extLst>
              <a:ext uri="{FF2B5EF4-FFF2-40B4-BE49-F238E27FC236}">
                <a16:creationId xmlns:a16="http://schemas.microsoft.com/office/drawing/2014/main" id="{C2758931-FD7C-2F68-C6DD-92870AFE507E}"/>
              </a:ext>
            </a:extLst>
          </p:cNvPr>
          <p:cNvSpPr txBox="1"/>
          <p:nvPr/>
        </p:nvSpPr>
        <p:spPr>
          <a:xfrm>
            <a:off x="36850" y="1089773"/>
            <a:ext cx="3216889" cy="3231654"/>
          </a:xfrm>
          <a:prstGeom prst="rect">
            <a:avLst/>
          </a:prstGeom>
          <a:noFill/>
        </p:spPr>
        <p:txBody>
          <a:bodyPr wrap="square" rtlCol="0">
            <a:spAutoFit/>
          </a:bodyPr>
          <a:lstStyle/>
          <a:p>
            <a:r>
              <a:rPr lang="en-GB" sz="2000" dirty="0"/>
              <a:t>Displacement analysis along the Gortdrum Fault system </a:t>
            </a:r>
          </a:p>
          <a:p>
            <a:endParaRPr lang="en-GB" sz="2000" dirty="0"/>
          </a:p>
          <a:p>
            <a:r>
              <a:rPr lang="en-GB" sz="2000" dirty="0"/>
              <a:t>Offset in top ORS measured on cross sections with drill control</a:t>
            </a:r>
          </a:p>
          <a:p>
            <a:endParaRPr lang="en-GB" sz="2000" dirty="0"/>
          </a:p>
          <a:p>
            <a:pPr marL="342900" indent="-342900">
              <a:buFont typeface="Arial" panose="020B0604020202020204" pitchFamily="34" charset="0"/>
              <a:buChar char="•"/>
            </a:pPr>
            <a:r>
              <a:rPr lang="en-GB" sz="1600" dirty="0"/>
              <a:t>Datapoints every 100 – 200m in mine area</a:t>
            </a:r>
          </a:p>
          <a:p>
            <a:pPr marL="342900" indent="-342900">
              <a:buFont typeface="Arial" panose="020B0604020202020204" pitchFamily="34" charset="0"/>
              <a:buChar char="•"/>
            </a:pPr>
            <a:r>
              <a:rPr lang="en-GB" sz="1600" dirty="0"/>
              <a:t>Lower data density in Gortdrum 3 &amp; 4 faults </a:t>
            </a:r>
          </a:p>
        </p:txBody>
      </p:sp>
    </p:spTree>
    <p:extLst>
      <p:ext uri="{BB962C8B-B14F-4D97-AF65-F5344CB8AC3E}">
        <p14:creationId xmlns:p14="http://schemas.microsoft.com/office/powerpoint/2010/main" val="266622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F304C1F-04A3-33B4-BDD8-1B69ED0A53DF}"/>
              </a:ext>
            </a:extLst>
          </p:cNvPr>
          <p:cNvSpPr txBox="1"/>
          <p:nvPr/>
        </p:nvSpPr>
        <p:spPr>
          <a:xfrm>
            <a:off x="151002" y="500140"/>
            <a:ext cx="5880584" cy="1031051"/>
          </a:xfrm>
          <a:prstGeom prst="rect">
            <a:avLst/>
          </a:prstGeom>
          <a:solidFill>
            <a:schemeClr val="bg1"/>
          </a:solidFill>
          <a:ln>
            <a:noFill/>
          </a:ln>
        </p:spPr>
        <p:txBody>
          <a:bodyPr wrap="none" rtlCol="0">
            <a:spAutoFit/>
          </a:bodyPr>
          <a:lstStyle/>
          <a:p>
            <a:r>
              <a:rPr lang="en-GB" sz="3300" b="1" dirty="0"/>
              <a:t>Copper in the Limerick Syncline?</a:t>
            </a:r>
          </a:p>
          <a:p>
            <a:r>
              <a:rPr lang="en-GB" sz="2800" b="1" dirty="0"/>
              <a:t>Stacked Cu &amp; Zn/Pb deposit</a:t>
            </a:r>
          </a:p>
        </p:txBody>
      </p:sp>
      <p:pic>
        <p:nvPicPr>
          <p:cNvPr id="3" name="Picture 2" descr="Diagram&#10;&#10;Description automatically generated">
            <a:extLst>
              <a:ext uri="{FF2B5EF4-FFF2-40B4-BE49-F238E27FC236}">
                <a16:creationId xmlns:a16="http://schemas.microsoft.com/office/drawing/2014/main" id="{004AD3C2-8757-0B26-471D-D3AD1839A7A5}"/>
              </a:ext>
            </a:extLst>
          </p:cNvPr>
          <p:cNvPicPr>
            <a:picLocks noChangeAspect="1"/>
          </p:cNvPicPr>
          <p:nvPr/>
        </p:nvPicPr>
        <p:blipFill>
          <a:blip r:embed="rId3"/>
          <a:stretch>
            <a:fillRect/>
          </a:stretch>
        </p:blipFill>
        <p:spPr>
          <a:xfrm>
            <a:off x="6888480" y="390916"/>
            <a:ext cx="5006340" cy="6076168"/>
          </a:xfrm>
          <a:prstGeom prst="rect">
            <a:avLst/>
          </a:prstGeom>
        </p:spPr>
      </p:pic>
      <p:sp>
        <p:nvSpPr>
          <p:cNvPr id="6" name="TextBox 5">
            <a:extLst>
              <a:ext uri="{FF2B5EF4-FFF2-40B4-BE49-F238E27FC236}">
                <a16:creationId xmlns:a16="http://schemas.microsoft.com/office/drawing/2014/main" id="{E0561327-1A38-1DA0-5643-CDB855EB5E4C}"/>
              </a:ext>
            </a:extLst>
          </p:cNvPr>
          <p:cNvSpPr txBox="1"/>
          <p:nvPr/>
        </p:nvSpPr>
        <p:spPr>
          <a:xfrm>
            <a:off x="32656" y="1730760"/>
            <a:ext cx="6702145" cy="4555093"/>
          </a:xfrm>
          <a:prstGeom prst="rect">
            <a:avLst/>
          </a:prstGeom>
          <a:noFill/>
        </p:spPr>
        <p:txBody>
          <a:bodyPr wrap="square" rtlCol="0">
            <a:spAutoFit/>
          </a:bodyPr>
          <a:lstStyle/>
          <a:p>
            <a:r>
              <a:rPr lang="en-GB" sz="2000" dirty="0"/>
              <a:t>The question we all want answered (</a:t>
            </a:r>
            <a:r>
              <a:rPr lang="en-GB" sz="2000" i="1" dirty="0"/>
              <a:t>you know who you are</a:t>
            </a:r>
            <a:r>
              <a:rPr lang="en-GB" sz="2000" dirty="0"/>
              <a:t>)</a:t>
            </a:r>
          </a:p>
          <a:p>
            <a:endParaRPr lang="en-GB" sz="2000" dirty="0"/>
          </a:p>
          <a:p>
            <a:pPr marL="742950" lvl="1" indent="-285750">
              <a:buFont typeface="Wingdings" panose="05000000000000000000" pitchFamily="2" charset="2"/>
              <a:buChar char="Ø"/>
            </a:pPr>
            <a:r>
              <a:rPr lang="en-GB" b="1" dirty="0"/>
              <a:t>Is there another Gortdrum under Stonepark &amp; Tobermallug?</a:t>
            </a:r>
          </a:p>
          <a:p>
            <a:r>
              <a:rPr lang="en-GB" dirty="0"/>
              <a:t> </a:t>
            </a:r>
          </a:p>
          <a:p>
            <a:pPr algn="ctr"/>
            <a:r>
              <a:rPr lang="en-GB" b="1" u="sng" dirty="0"/>
              <a:t>* Radically alters the economics of both deposits *</a:t>
            </a:r>
          </a:p>
          <a:p>
            <a:pPr algn="ctr"/>
            <a:endParaRPr lang="en-GB" b="1" u="sng" dirty="0"/>
          </a:p>
          <a:p>
            <a:r>
              <a:rPr lang="en-GB" u="sng" dirty="0"/>
              <a:t>Two main challenges (and possible solutions)</a:t>
            </a:r>
          </a:p>
          <a:p>
            <a:endParaRPr lang="en-GB" u="sng" dirty="0"/>
          </a:p>
          <a:p>
            <a:pPr marL="342900" indent="-342900">
              <a:buFont typeface="+mj-lt"/>
              <a:buAutoNum type="arabicPeriod"/>
            </a:pPr>
            <a:r>
              <a:rPr lang="en-GB" b="1" u="sng" dirty="0"/>
              <a:t>Fluid Chemistry</a:t>
            </a:r>
          </a:p>
          <a:p>
            <a:pPr marL="742950" lvl="1" indent="-285750">
              <a:buFont typeface="Wingdings" panose="05000000000000000000" pitchFamily="2" charset="2"/>
              <a:buChar char="q"/>
            </a:pPr>
            <a:r>
              <a:rPr lang="en-GB" dirty="0"/>
              <a:t>Could the </a:t>
            </a:r>
            <a:r>
              <a:rPr lang="en-GB" dirty="0" err="1"/>
              <a:t>Zn+Pb</a:t>
            </a:r>
            <a:r>
              <a:rPr lang="en-GB" dirty="0"/>
              <a:t> be the exhaust of a Cu system? Or different system more likely?</a:t>
            </a:r>
          </a:p>
          <a:p>
            <a:pPr marL="342900" indent="-342900">
              <a:buFont typeface="+mj-lt"/>
              <a:buAutoNum type="arabicPeriod"/>
            </a:pPr>
            <a:r>
              <a:rPr lang="en-GB" b="1" u="sng" dirty="0"/>
              <a:t>Scale &amp; Structure</a:t>
            </a:r>
          </a:p>
          <a:p>
            <a:pPr marL="742950" lvl="1" indent="-285750">
              <a:buFont typeface="Wingdings" panose="05000000000000000000" pitchFamily="2" charset="2"/>
              <a:buChar char="q"/>
            </a:pPr>
            <a:r>
              <a:rPr lang="en-GB" dirty="0"/>
              <a:t>Gortdrum is extremely localised against a fault but Stonepark/</a:t>
            </a:r>
            <a:r>
              <a:rPr lang="en-GB" dirty="0" err="1"/>
              <a:t>Tobemallug</a:t>
            </a:r>
            <a:r>
              <a:rPr lang="en-GB" dirty="0"/>
              <a:t> (currently) has poorly defined structure</a:t>
            </a:r>
          </a:p>
          <a:p>
            <a:pPr marL="1200150" lvl="2" indent="-285750">
              <a:buFont typeface="Courier New" panose="02070309020205020404" pitchFamily="49" charset="0"/>
              <a:buChar char="o"/>
            </a:pPr>
            <a:r>
              <a:rPr lang="en-GB" sz="1600" dirty="0"/>
              <a:t>Difficult Targeting </a:t>
            </a:r>
            <a:endParaRPr lang="en-GB" u="sng" dirty="0"/>
          </a:p>
        </p:txBody>
      </p:sp>
      <p:cxnSp>
        <p:nvCxnSpPr>
          <p:cNvPr id="8" name="Straight Connector 7">
            <a:extLst>
              <a:ext uri="{FF2B5EF4-FFF2-40B4-BE49-F238E27FC236}">
                <a16:creationId xmlns:a16="http://schemas.microsoft.com/office/drawing/2014/main" id="{9DFA013D-3181-900F-3C49-4216AB8E59C2}"/>
              </a:ext>
            </a:extLst>
          </p:cNvPr>
          <p:cNvCxnSpPr/>
          <p:nvPr/>
        </p:nvCxnSpPr>
        <p:spPr>
          <a:xfrm flipH="1">
            <a:off x="9080500" y="4131733"/>
            <a:ext cx="1680633" cy="7027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E73A0D-8BD4-90DA-3F1B-7D7E420BEFD3}"/>
              </a:ext>
            </a:extLst>
          </p:cNvPr>
          <p:cNvCxnSpPr>
            <a:cxnSpLocks/>
          </p:cNvCxnSpPr>
          <p:nvPr/>
        </p:nvCxnSpPr>
        <p:spPr>
          <a:xfrm>
            <a:off x="11438467" y="4131733"/>
            <a:ext cx="266700" cy="70273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F8F72E6-1D1D-570B-9316-8F87E2E18399}"/>
              </a:ext>
            </a:extLst>
          </p:cNvPr>
          <p:cNvGrpSpPr/>
          <p:nvPr/>
        </p:nvGrpSpPr>
        <p:grpSpPr>
          <a:xfrm>
            <a:off x="6418943" y="4719181"/>
            <a:ext cx="2120900" cy="1846736"/>
            <a:chOff x="-4518109" y="3378998"/>
            <a:chExt cx="2322751" cy="2022493"/>
          </a:xfrm>
        </p:grpSpPr>
        <p:pic>
          <p:nvPicPr>
            <p:cNvPr id="5" name="Picture 4">
              <a:extLst>
                <a:ext uri="{FF2B5EF4-FFF2-40B4-BE49-F238E27FC236}">
                  <a16:creationId xmlns:a16="http://schemas.microsoft.com/office/drawing/2014/main" id="{803713E4-5833-71BA-3F16-D741B5AD8F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109" y="3378998"/>
              <a:ext cx="2322751" cy="2022493"/>
            </a:xfrm>
            <a:prstGeom prst="rect">
              <a:avLst/>
            </a:prstGeom>
          </p:spPr>
        </p:pic>
        <p:sp>
          <p:nvSpPr>
            <p:cNvPr id="7" name="Rectangle: Rounded Corners 6">
              <a:extLst>
                <a:ext uri="{FF2B5EF4-FFF2-40B4-BE49-F238E27FC236}">
                  <a16:creationId xmlns:a16="http://schemas.microsoft.com/office/drawing/2014/main" id="{2F39CE0F-9BB1-C03C-F3CB-B010304B7E1C}"/>
                </a:ext>
              </a:extLst>
            </p:cNvPr>
            <p:cNvSpPr/>
            <p:nvPr/>
          </p:nvSpPr>
          <p:spPr>
            <a:xfrm>
              <a:off x="-3964487" y="4049928"/>
              <a:ext cx="678290" cy="3403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820313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61C679A-5871-2CC0-7019-186844006CE3}"/>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862222" y="572567"/>
            <a:ext cx="5178088" cy="2671766"/>
          </a:xfrm>
          <a:prstGeom prst="rect">
            <a:avLst/>
          </a:prstGeom>
        </p:spPr>
      </p:pic>
      <p:sp>
        <p:nvSpPr>
          <p:cNvPr id="3" name="TextBox 2">
            <a:extLst>
              <a:ext uri="{FF2B5EF4-FFF2-40B4-BE49-F238E27FC236}">
                <a16:creationId xmlns:a16="http://schemas.microsoft.com/office/drawing/2014/main" id="{99D54B51-B195-40E8-91DB-30FFE8084D4A}"/>
              </a:ext>
            </a:extLst>
          </p:cNvPr>
          <p:cNvSpPr txBox="1"/>
          <p:nvPr/>
        </p:nvSpPr>
        <p:spPr>
          <a:xfrm>
            <a:off x="222533" y="1909012"/>
            <a:ext cx="6429091" cy="3693319"/>
          </a:xfrm>
          <a:prstGeom prst="rect">
            <a:avLst/>
          </a:prstGeom>
          <a:noFill/>
        </p:spPr>
        <p:txBody>
          <a:bodyPr wrap="square">
            <a:spAutoFit/>
          </a:bodyPr>
          <a:lstStyle/>
          <a:p>
            <a:r>
              <a:rPr lang="en-GB" b="1" u="sng" dirty="0"/>
              <a:t>Fluid Chemistry + Reactive Flow Modelling </a:t>
            </a:r>
          </a:p>
          <a:p>
            <a:endParaRPr lang="en-GB" b="1" u="sng" dirty="0"/>
          </a:p>
          <a:p>
            <a:pPr marL="1200150" lvl="2" indent="-285750">
              <a:buFont typeface="Wingdings" panose="05000000000000000000" pitchFamily="2" charset="2"/>
              <a:buChar char="Ø"/>
            </a:pPr>
            <a:r>
              <a:rPr lang="en-GB" dirty="0"/>
              <a:t>Could the same fluids be responsible for a stacked mineral system? Geochemical modelling could help answer this </a:t>
            </a:r>
          </a:p>
          <a:p>
            <a:pPr marL="1200150" lvl="2" indent="-285750">
              <a:buFont typeface="Wingdings" panose="05000000000000000000" pitchFamily="2" charset="2"/>
              <a:buChar char="Ø"/>
            </a:pPr>
            <a:endParaRPr lang="en-GB" dirty="0"/>
          </a:p>
          <a:p>
            <a:pPr marL="1200150" lvl="2" indent="-285750">
              <a:buFont typeface="Wingdings" panose="05000000000000000000" pitchFamily="2" charset="2"/>
              <a:buChar char="Ø"/>
            </a:pPr>
            <a:r>
              <a:rPr lang="en-GB" dirty="0"/>
              <a:t>Can sulphur rich fluids penetrate deep enough to provide adequate sulphur for an economic deposit?</a:t>
            </a:r>
          </a:p>
          <a:p>
            <a:pPr marL="1200150" lvl="2" indent="-285750">
              <a:buFont typeface="Wingdings" panose="05000000000000000000" pitchFamily="2" charset="2"/>
              <a:buChar char="Ø"/>
            </a:pPr>
            <a:endParaRPr lang="en-GB" dirty="0"/>
          </a:p>
          <a:p>
            <a:pPr marL="1200150" lvl="2" indent="-285750">
              <a:buFont typeface="Wingdings" panose="05000000000000000000" pitchFamily="2" charset="2"/>
              <a:buChar char="Ø"/>
            </a:pPr>
            <a:r>
              <a:rPr lang="en-GB" dirty="0"/>
              <a:t> </a:t>
            </a:r>
            <a:r>
              <a:rPr lang="en-US" dirty="0"/>
              <a:t>What would happen to a deep Cu deposit if a later Zn + Pb rich fluid passed through later? Redissolve Cu? </a:t>
            </a:r>
          </a:p>
          <a:p>
            <a:pPr lvl="2"/>
            <a:endParaRPr lang="en-GB" b="1" u="sng" dirty="0"/>
          </a:p>
          <a:p>
            <a:r>
              <a:rPr lang="en-GB" dirty="0"/>
              <a:t>	</a:t>
            </a:r>
          </a:p>
        </p:txBody>
      </p:sp>
      <p:sp>
        <p:nvSpPr>
          <p:cNvPr id="4" name="TextBox 3">
            <a:extLst>
              <a:ext uri="{FF2B5EF4-FFF2-40B4-BE49-F238E27FC236}">
                <a16:creationId xmlns:a16="http://schemas.microsoft.com/office/drawing/2014/main" id="{AF4A1F29-750C-4BF5-1055-670FF1595DAC}"/>
              </a:ext>
            </a:extLst>
          </p:cNvPr>
          <p:cNvSpPr txBox="1"/>
          <p:nvPr/>
        </p:nvSpPr>
        <p:spPr>
          <a:xfrm>
            <a:off x="151002" y="500140"/>
            <a:ext cx="5880584" cy="1107996"/>
          </a:xfrm>
          <a:prstGeom prst="rect">
            <a:avLst/>
          </a:prstGeom>
          <a:solidFill>
            <a:schemeClr val="bg1"/>
          </a:solidFill>
          <a:ln>
            <a:noFill/>
          </a:ln>
        </p:spPr>
        <p:txBody>
          <a:bodyPr wrap="none" rtlCol="0">
            <a:spAutoFit/>
          </a:bodyPr>
          <a:lstStyle/>
          <a:p>
            <a:r>
              <a:rPr lang="en-GB" sz="3300" b="1" dirty="0"/>
              <a:t>Copper in the Limerick Syncline?</a:t>
            </a:r>
          </a:p>
          <a:p>
            <a:r>
              <a:rPr lang="en-GB" sz="3300" b="1" dirty="0"/>
              <a:t>De-Risking Exploration</a:t>
            </a:r>
          </a:p>
        </p:txBody>
      </p:sp>
      <p:sp>
        <p:nvSpPr>
          <p:cNvPr id="51" name="TextBox 50">
            <a:extLst>
              <a:ext uri="{FF2B5EF4-FFF2-40B4-BE49-F238E27FC236}">
                <a16:creationId xmlns:a16="http://schemas.microsoft.com/office/drawing/2014/main" id="{9269EC3F-4A7A-F64C-F957-CC84BC091BC9}"/>
              </a:ext>
            </a:extLst>
          </p:cNvPr>
          <p:cNvSpPr txBox="1"/>
          <p:nvPr/>
        </p:nvSpPr>
        <p:spPr>
          <a:xfrm>
            <a:off x="7203719" y="3275111"/>
            <a:ext cx="4639236" cy="307777"/>
          </a:xfrm>
          <a:prstGeom prst="rect">
            <a:avLst/>
          </a:prstGeom>
          <a:noFill/>
        </p:spPr>
        <p:txBody>
          <a:bodyPr wrap="square" rtlCol="0">
            <a:spAutoFit/>
          </a:bodyPr>
          <a:lstStyle/>
          <a:p>
            <a:r>
              <a:rPr lang="en-GB" sz="1400" i="1" dirty="0"/>
              <a:t>Examples of fluid characterisation &amp; mixing from Silvermines</a:t>
            </a:r>
            <a:endParaRPr lang="en-US" sz="1400" i="1" dirty="0"/>
          </a:p>
        </p:txBody>
      </p:sp>
      <p:pic>
        <p:nvPicPr>
          <p:cNvPr id="62" name="Picture 61">
            <a:extLst>
              <a:ext uri="{FF2B5EF4-FFF2-40B4-BE49-F238E27FC236}">
                <a16:creationId xmlns:a16="http://schemas.microsoft.com/office/drawing/2014/main" id="{7892AB65-FCEB-F7E4-CCB2-AAC258A8BF39}"/>
              </a:ext>
            </a:extLst>
          </p:cNvPr>
          <p:cNvPicPr>
            <a:picLocks noChangeAspect="1"/>
          </p:cNvPicPr>
          <p:nvPr/>
        </p:nvPicPr>
        <p:blipFill>
          <a:blip r:embed="rId4"/>
          <a:stretch>
            <a:fillRect/>
          </a:stretch>
        </p:blipFill>
        <p:spPr>
          <a:xfrm>
            <a:off x="7624915" y="3539418"/>
            <a:ext cx="4063781" cy="2901088"/>
          </a:xfrm>
          <a:prstGeom prst="rect">
            <a:avLst/>
          </a:prstGeom>
        </p:spPr>
      </p:pic>
      <p:sp>
        <p:nvSpPr>
          <p:cNvPr id="63" name="TextBox 62">
            <a:extLst>
              <a:ext uri="{FF2B5EF4-FFF2-40B4-BE49-F238E27FC236}">
                <a16:creationId xmlns:a16="http://schemas.microsoft.com/office/drawing/2014/main" id="{5194DB92-E23B-A9F7-0B98-DA77D6B85D18}"/>
              </a:ext>
            </a:extLst>
          </p:cNvPr>
          <p:cNvSpPr txBox="1"/>
          <p:nvPr/>
        </p:nvSpPr>
        <p:spPr>
          <a:xfrm>
            <a:off x="10357420" y="6216445"/>
            <a:ext cx="1485535" cy="276999"/>
          </a:xfrm>
          <a:prstGeom prst="rect">
            <a:avLst/>
          </a:prstGeom>
          <a:noFill/>
        </p:spPr>
        <p:txBody>
          <a:bodyPr wrap="none" rtlCol="0">
            <a:spAutoFit/>
          </a:bodyPr>
          <a:lstStyle/>
          <a:p>
            <a:r>
              <a:rPr lang="en-GB" sz="1200" b="1" i="1" dirty="0"/>
              <a:t>Courtesy of Terranta</a:t>
            </a:r>
            <a:endParaRPr lang="en-US" sz="1200" b="1" i="1" dirty="0"/>
          </a:p>
        </p:txBody>
      </p:sp>
    </p:spTree>
    <p:extLst>
      <p:ext uri="{BB962C8B-B14F-4D97-AF65-F5344CB8AC3E}">
        <p14:creationId xmlns:p14="http://schemas.microsoft.com/office/powerpoint/2010/main" val="310370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B7AD1F-C3D8-E5D7-D107-69CBB1C49BBA}"/>
              </a:ext>
            </a:extLst>
          </p:cNvPr>
          <p:cNvSpPr>
            <a:spLocks noGrp="1"/>
          </p:cNvSpPr>
          <p:nvPr>
            <p:ph type="body" sz="quarter" idx="10"/>
          </p:nvPr>
        </p:nvSpPr>
        <p:spPr/>
        <p:txBody>
          <a:bodyPr/>
          <a:lstStyle/>
          <a:p>
            <a:endParaRPr lang="en-US" dirty="0"/>
          </a:p>
        </p:txBody>
      </p:sp>
      <p:pic>
        <p:nvPicPr>
          <p:cNvPr id="1028" name="Picture 4">
            <a:extLst>
              <a:ext uri="{FF2B5EF4-FFF2-40B4-BE49-F238E27FC236}">
                <a16:creationId xmlns:a16="http://schemas.microsoft.com/office/drawing/2014/main" id="{F73E8A51-1255-3581-BB0A-BDF9428F77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358"/>
          <a:stretch/>
        </p:blipFill>
        <p:spPr bwMode="auto">
          <a:xfrm>
            <a:off x="5550366" y="725918"/>
            <a:ext cx="6520114" cy="55224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B0951C6-D6F7-1BD1-A8F5-9BE0784CE47B}"/>
              </a:ext>
            </a:extLst>
          </p:cNvPr>
          <p:cNvSpPr txBox="1"/>
          <p:nvPr/>
        </p:nvSpPr>
        <p:spPr>
          <a:xfrm>
            <a:off x="0" y="487654"/>
            <a:ext cx="5474077" cy="2862322"/>
          </a:xfrm>
          <a:prstGeom prst="rect">
            <a:avLst/>
          </a:prstGeom>
          <a:noFill/>
        </p:spPr>
        <p:txBody>
          <a:bodyPr wrap="square">
            <a:spAutoFit/>
          </a:bodyPr>
          <a:lstStyle/>
          <a:p>
            <a:r>
              <a:rPr lang="en-IE" sz="2000" b="1" i="0" dirty="0">
                <a:solidFill>
                  <a:srgbClr val="000000"/>
                </a:solidFill>
                <a:effectLst/>
                <a:latin typeface="Lato" panose="020F0502020204030203" pitchFamily="34" charset="0"/>
              </a:rPr>
              <a:t>Evidence pre-</a:t>
            </a:r>
            <a:r>
              <a:rPr lang="en-IE" sz="2000" b="1" i="0" dirty="0" err="1">
                <a:solidFill>
                  <a:srgbClr val="000000"/>
                </a:solidFill>
                <a:effectLst/>
                <a:latin typeface="Lato" panose="020F0502020204030203" pitchFamily="34" charset="0"/>
              </a:rPr>
              <a:t>Variscan</a:t>
            </a:r>
            <a:r>
              <a:rPr lang="en-IE" sz="2000" b="1" i="0" dirty="0">
                <a:solidFill>
                  <a:srgbClr val="000000"/>
                </a:solidFill>
                <a:effectLst/>
                <a:latin typeface="Lato" panose="020F0502020204030203" pitchFamily="34" charset="0"/>
              </a:rPr>
              <a:t> copper in normal faults</a:t>
            </a:r>
          </a:p>
          <a:p>
            <a:pPr marL="342900" indent="-342900">
              <a:buFont typeface="Arial" panose="020B0604020202020204" pitchFamily="34" charset="0"/>
              <a:buChar char="•"/>
            </a:pPr>
            <a:r>
              <a:rPr lang="en-IE" sz="2000" b="0" i="0" dirty="0">
                <a:solidFill>
                  <a:srgbClr val="000000"/>
                </a:solidFill>
                <a:effectLst/>
                <a:latin typeface="Lato" panose="020F0502020204030203" pitchFamily="34" charset="0"/>
              </a:rPr>
              <a:t>Allihies area of the </a:t>
            </a:r>
            <a:r>
              <a:rPr lang="en-IE" sz="2000" b="0" i="0" dirty="0" err="1">
                <a:solidFill>
                  <a:srgbClr val="000000"/>
                </a:solidFill>
                <a:effectLst/>
                <a:latin typeface="Lato" panose="020F0502020204030203" pitchFamily="34" charset="0"/>
              </a:rPr>
              <a:t>Beara</a:t>
            </a:r>
            <a:r>
              <a:rPr lang="en-IE" sz="2000" b="0" i="0" dirty="0">
                <a:solidFill>
                  <a:srgbClr val="000000"/>
                </a:solidFill>
                <a:effectLst/>
                <a:latin typeface="Lato" panose="020F0502020204030203" pitchFamily="34" charset="0"/>
              </a:rPr>
              <a:t> Peninsula</a:t>
            </a:r>
          </a:p>
          <a:p>
            <a:pPr marL="342900" indent="-342900">
              <a:buFont typeface="Arial" panose="020B0604020202020204" pitchFamily="34" charset="0"/>
              <a:buChar char="•"/>
            </a:pPr>
            <a:r>
              <a:rPr lang="en-IE" sz="2000" b="0" i="0" dirty="0">
                <a:solidFill>
                  <a:srgbClr val="000000"/>
                </a:solidFill>
                <a:effectLst/>
                <a:latin typeface="Lato" panose="020F0502020204030203" pitchFamily="34" charset="0"/>
              </a:rPr>
              <a:t>Major </a:t>
            </a:r>
            <a:r>
              <a:rPr lang="en-IE" sz="2000" b="0" i="1" dirty="0">
                <a:solidFill>
                  <a:srgbClr val="000000"/>
                </a:solidFill>
                <a:effectLst/>
                <a:latin typeface="Lato" panose="020F0502020204030203" pitchFamily="34" charset="0"/>
              </a:rPr>
              <a:t>lodes </a:t>
            </a:r>
            <a:r>
              <a:rPr lang="en-IE" sz="2000" b="0" i="0" dirty="0">
                <a:solidFill>
                  <a:srgbClr val="000000"/>
                </a:solidFill>
                <a:effectLst/>
                <a:latin typeface="Lato" panose="020F0502020204030203" pitchFamily="34" charset="0"/>
              </a:rPr>
              <a:t>of the Mountain Mine. </a:t>
            </a:r>
          </a:p>
          <a:p>
            <a:pPr marL="342900" indent="-342900">
              <a:buFont typeface="Arial" panose="020B0604020202020204" pitchFamily="34" charset="0"/>
              <a:buChar char="•"/>
            </a:pPr>
            <a:r>
              <a:rPr lang="en-IE" sz="2000" b="0" i="0" dirty="0">
                <a:solidFill>
                  <a:srgbClr val="000000"/>
                </a:solidFill>
                <a:effectLst/>
                <a:latin typeface="Lato" panose="020F0502020204030203" pitchFamily="34" charset="0"/>
              </a:rPr>
              <a:t>Ore-bearing, east–west-striking quartz veins directly related to early extensional, </a:t>
            </a:r>
            <a:r>
              <a:rPr lang="en-IE" sz="2000" b="0" i="0" dirty="0" err="1">
                <a:solidFill>
                  <a:srgbClr val="000000"/>
                </a:solidFill>
                <a:effectLst/>
                <a:latin typeface="Lato" panose="020F0502020204030203" pitchFamily="34" charset="0"/>
              </a:rPr>
              <a:t>basinal</a:t>
            </a:r>
            <a:r>
              <a:rPr lang="en-IE" sz="2000" b="0" i="0" dirty="0">
                <a:solidFill>
                  <a:srgbClr val="000000"/>
                </a:solidFill>
                <a:effectLst/>
                <a:latin typeface="Lato" panose="020F0502020204030203" pitchFamily="34" charset="0"/>
              </a:rPr>
              <a:t> normal faults.</a:t>
            </a:r>
          </a:p>
          <a:p>
            <a:pPr marL="342900" indent="-342900">
              <a:buFont typeface="Arial" panose="020B0604020202020204" pitchFamily="34" charset="0"/>
              <a:buChar char="•"/>
            </a:pPr>
            <a:r>
              <a:rPr lang="en-IE" sz="2000" b="0" i="0" dirty="0">
                <a:solidFill>
                  <a:srgbClr val="000000"/>
                </a:solidFill>
                <a:effectLst/>
                <a:latin typeface="Lato" panose="020F0502020204030203" pitchFamily="34" charset="0"/>
              </a:rPr>
              <a:t>Molybdenite Re–</a:t>
            </a:r>
            <a:r>
              <a:rPr lang="en-IE" sz="2000" b="0" i="0" dirty="0" err="1">
                <a:solidFill>
                  <a:srgbClr val="000000"/>
                </a:solidFill>
                <a:effectLst/>
                <a:latin typeface="Lato" panose="020F0502020204030203" pitchFamily="34" charset="0"/>
              </a:rPr>
              <a:t>Os</a:t>
            </a:r>
            <a:r>
              <a:rPr lang="en-IE" sz="2000" b="0" i="0" dirty="0">
                <a:solidFill>
                  <a:srgbClr val="000000"/>
                </a:solidFill>
                <a:effectLst/>
                <a:latin typeface="Lato" panose="020F0502020204030203" pitchFamily="34" charset="0"/>
              </a:rPr>
              <a:t> dating of main-stage Cu lode: 367.3 ± 5.5 to 366.4 ± 1.9 Ma.</a:t>
            </a:r>
            <a:endParaRPr lang="en-US" sz="2000" dirty="0"/>
          </a:p>
          <a:p>
            <a:endParaRPr lang="en-US" sz="2000" dirty="0"/>
          </a:p>
        </p:txBody>
      </p:sp>
      <p:sp>
        <p:nvSpPr>
          <p:cNvPr id="13" name="TextBox 12">
            <a:extLst>
              <a:ext uri="{FF2B5EF4-FFF2-40B4-BE49-F238E27FC236}">
                <a16:creationId xmlns:a16="http://schemas.microsoft.com/office/drawing/2014/main" id="{C770CC89-9632-A8E3-B595-853EAD78E442}"/>
              </a:ext>
            </a:extLst>
          </p:cNvPr>
          <p:cNvSpPr txBox="1"/>
          <p:nvPr/>
        </p:nvSpPr>
        <p:spPr>
          <a:xfrm>
            <a:off x="5324624" y="6522975"/>
            <a:ext cx="588151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Lang et al. (2020) </a:t>
            </a:r>
            <a:r>
              <a:rPr lang="en-IE" sz="1600" b="0" i="0" dirty="0">
                <a:solidFill>
                  <a:srgbClr val="000000"/>
                </a:solidFill>
                <a:effectLst/>
                <a:latin typeface="Arial" panose="020B0604020202020204" pitchFamily="34" charset="0"/>
                <a:cs typeface="Arial" panose="020B0604020202020204" pitchFamily="34" charset="0"/>
              </a:rPr>
              <a:t>J. Geological Society 177(4)</a:t>
            </a:r>
            <a:endParaRPr lang="en-US" sz="1600" dirty="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3FFBECA3-A5B0-ABBF-20E6-F216DB424A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6" r="36498" b="51605"/>
          <a:stretch/>
        </p:blipFill>
        <p:spPr bwMode="auto">
          <a:xfrm>
            <a:off x="6225818" y="1015274"/>
            <a:ext cx="5169210" cy="44900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5DAA959-6D9C-3265-F0D4-53448F5B4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 y="3149868"/>
            <a:ext cx="5232586" cy="37081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408609-34F3-3AD5-8815-CD2471F695EC}"/>
              </a:ext>
            </a:extLst>
          </p:cNvPr>
          <p:cNvSpPr txBox="1"/>
          <p:nvPr/>
        </p:nvSpPr>
        <p:spPr>
          <a:xfrm>
            <a:off x="7921946" y="5273925"/>
            <a:ext cx="1419046" cy="400110"/>
          </a:xfrm>
          <a:prstGeom prst="rect">
            <a:avLst/>
          </a:prstGeom>
          <a:solidFill>
            <a:schemeClr val="bg1"/>
          </a:solidFill>
        </p:spPr>
        <p:txBody>
          <a:bodyPr wrap="square" rtlCol="0">
            <a:spAutoFit/>
          </a:bodyPr>
          <a:lstStyle/>
          <a:p>
            <a:r>
              <a:rPr lang="en-US" sz="2000" dirty="0" err="1"/>
              <a:t>wt</a:t>
            </a:r>
            <a:r>
              <a:rPr lang="en-US" sz="2000" dirty="0"/>
              <a:t>% </a:t>
            </a:r>
            <a:r>
              <a:rPr lang="en-US" sz="2000" dirty="0" err="1"/>
              <a:t>NaCl</a:t>
            </a:r>
            <a:r>
              <a:rPr lang="en-US" sz="2000" baseline="-25000" dirty="0" err="1"/>
              <a:t>eq</a:t>
            </a:r>
            <a:endParaRPr lang="en-US" sz="2000" baseline="-25000" dirty="0"/>
          </a:p>
        </p:txBody>
      </p:sp>
      <p:sp>
        <p:nvSpPr>
          <p:cNvPr id="15" name="TextBox 14">
            <a:extLst>
              <a:ext uri="{FF2B5EF4-FFF2-40B4-BE49-F238E27FC236}">
                <a16:creationId xmlns:a16="http://schemas.microsoft.com/office/drawing/2014/main" id="{935002CB-143C-9C63-5F51-234C4A89ACB5}"/>
              </a:ext>
            </a:extLst>
          </p:cNvPr>
          <p:cNvSpPr txBox="1"/>
          <p:nvPr/>
        </p:nvSpPr>
        <p:spPr>
          <a:xfrm rot="16200000">
            <a:off x="6116783" y="3026067"/>
            <a:ext cx="1265834" cy="400110"/>
          </a:xfrm>
          <a:prstGeom prst="rect">
            <a:avLst/>
          </a:prstGeom>
          <a:solidFill>
            <a:schemeClr val="bg1"/>
          </a:solidFill>
        </p:spPr>
        <p:txBody>
          <a:bodyPr wrap="square" rtlCol="0">
            <a:spAutoFit/>
          </a:bodyPr>
          <a:lstStyle/>
          <a:p>
            <a:r>
              <a:rPr lang="en-US" sz="2000" dirty="0"/>
              <a:t>T</a:t>
            </a:r>
            <a:r>
              <a:rPr lang="en-US" sz="2000" baseline="-25000" dirty="0"/>
              <a:t>h</a:t>
            </a:r>
            <a:r>
              <a:rPr lang="en-US" sz="2000" dirty="0"/>
              <a:t> (deg C)</a:t>
            </a:r>
          </a:p>
        </p:txBody>
      </p:sp>
    </p:spTree>
    <p:extLst>
      <p:ext uri="{BB962C8B-B14F-4D97-AF65-F5344CB8AC3E}">
        <p14:creationId xmlns:p14="http://schemas.microsoft.com/office/powerpoint/2010/main" val="354319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6CE3A4-A55A-4A54-A6F3-F6415EAAFEAF}"/>
              </a:ext>
            </a:extLst>
          </p:cNvPr>
          <p:cNvPicPr>
            <a:picLocks noChangeAspect="1"/>
          </p:cNvPicPr>
          <p:nvPr/>
        </p:nvPicPr>
        <p:blipFill>
          <a:blip r:embed="rId3"/>
          <a:stretch>
            <a:fillRect/>
          </a:stretch>
        </p:blipFill>
        <p:spPr>
          <a:xfrm>
            <a:off x="30396" y="0"/>
            <a:ext cx="12131208" cy="6858000"/>
          </a:xfrm>
          <a:prstGeom prst="rect">
            <a:avLst/>
          </a:prstGeom>
        </p:spPr>
      </p:pic>
      <p:sp>
        <p:nvSpPr>
          <p:cNvPr id="2" name="TextBox 1">
            <a:extLst>
              <a:ext uri="{FF2B5EF4-FFF2-40B4-BE49-F238E27FC236}">
                <a16:creationId xmlns:a16="http://schemas.microsoft.com/office/drawing/2014/main" id="{78DE2D8A-A89E-7A2F-11AC-A6B2C4EED224}"/>
              </a:ext>
            </a:extLst>
          </p:cNvPr>
          <p:cNvSpPr txBox="1"/>
          <p:nvPr/>
        </p:nvSpPr>
        <p:spPr>
          <a:xfrm>
            <a:off x="10051144" y="2682269"/>
            <a:ext cx="1236236" cy="307777"/>
          </a:xfrm>
          <a:prstGeom prst="rect">
            <a:avLst/>
          </a:prstGeom>
          <a:noFill/>
        </p:spPr>
        <p:txBody>
          <a:bodyPr wrap="none" rtlCol="0">
            <a:spAutoFit/>
          </a:bodyPr>
          <a:lstStyle/>
          <a:p>
            <a:r>
              <a:rPr lang="en-GB" sz="1400" i="1" dirty="0">
                <a:effectLst>
                  <a:outerShdw blurRad="38100" dist="38100" dir="2700000" algn="tl">
                    <a:srgbClr val="000000">
                      <a:alpha val="43137"/>
                    </a:srgbClr>
                  </a:outerShdw>
                </a:effectLst>
              </a:rPr>
              <a:t>PL Boundaries</a:t>
            </a:r>
          </a:p>
        </p:txBody>
      </p:sp>
      <p:grpSp>
        <p:nvGrpSpPr>
          <p:cNvPr id="4" name="Group 3">
            <a:extLst>
              <a:ext uri="{FF2B5EF4-FFF2-40B4-BE49-F238E27FC236}">
                <a16:creationId xmlns:a16="http://schemas.microsoft.com/office/drawing/2014/main" id="{8B7C1B59-8C31-B891-9C54-5E02FD199621}"/>
              </a:ext>
            </a:extLst>
          </p:cNvPr>
          <p:cNvGrpSpPr/>
          <p:nvPr/>
        </p:nvGrpSpPr>
        <p:grpSpPr>
          <a:xfrm>
            <a:off x="9729071" y="4426573"/>
            <a:ext cx="2120900" cy="1846736"/>
            <a:chOff x="-4518109" y="3378998"/>
            <a:chExt cx="2322751" cy="2022493"/>
          </a:xfrm>
        </p:grpSpPr>
        <p:pic>
          <p:nvPicPr>
            <p:cNvPr id="6" name="Picture 5">
              <a:extLst>
                <a:ext uri="{FF2B5EF4-FFF2-40B4-BE49-F238E27FC236}">
                  <a16:creationId xmlns:a16="http://schemas.microsoft.com/office/drawing/2014/main" id="{21C19174-1B6D-B967-93FA-EFE7D9B98F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109" y="3378998"/>
              <a:ext cx="2322751" cy="2022493"/>
            </a:xfrm>
            <a:prstGeom prst="rect">
              <a:avLst/>
            </a:prstGeom>
            <a:ln w="19050">
              <a:solidFill>
                <a:schemeClr val="tx1"/>
              </a:solidFill>
            </a:ln>
          </p:spPr>
        </p:pic>
        <p:sp>
          <p:nvSpPr>
            <p:cNvPr id="7" name="Rectangle: Rounded Corners 6">
              <a:extLst>
                <a:ext uri="{FF2B5EF4-FFF2-40B4-BE49-F238E27FC236}">
                  <a16:creationId xmlns:a16="http://schemas.microsoft.com/office/drawing/2014/main" id="{63D51CE5-E739-E033-F672-B51AA7EDBCEF}"/>
                </a:ext>
              </a:extLst>
            </p:cNvPr>
            <p:cNvSpPr/>
            <p:nvPr/>
          </p:nvSpPr>
          <p:spPr>
            <a:xfrm>
              <a:off x="-3964487" y="4049928"/>
              <a:ext cx="678290" cy="3403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TextBox 7">
            <a:extLst>
              <a:ext uri="{FF2B5EF4-FFF2-40B4-BE49-F238E27FC236}">
                <a16:creationId xmlns:a16="http://schemas.microsoft.com/office/drawing/2014/main" id="{2DF32C3C-8330-C8A3-C97C-E10B870D26F5}"/>
              </a:ext>
            </a:extLst>
          </p:cNvPr>
          <p:cNvSpPr txBox="1"/>
          <p:nvPr/>
        </p:nvSpPr>
        <p:spPr>
          <a:xfrm>
            <a:off x="130173" y="34264"/>
            <a:ext cx="5880584" cy="1031051"/>
          </a:xfrm>
          <a:prstGeom prst="rect">
            <a:avLst/>
          </a:prstGeom>
          <a:solidFill>
            <a:schemeClr val="bg1"/>
          </a:solidFill>
          <a:ln>
            <a:solidFill>
              <a:schemeClr val="tx1"/>
            </a:solidFill>
          </a:ln>
        </p:spPr>
        <p:txBody>
          <a:bodyPr wrap="none" rtlCol="0">
            <a:spAutoFit/>
          </a:bodyPr>
          <a:lstStyle/>
          <a:p>
            <a:r>
              <a:rPr lang="en-GB" sz="3300" b="1" dirty="0"/>
              <a:t>Copper in the Limerick Syncline?</a:t>
            </a:r>
          </a:p>
          <a:p>
            <a:r>
              <a:rPr lang="en-GB" sz="2800" b="1" dirty="0"/>
              <a:t>Indicators of underlying structure</a:t>
            </a:r>
            <a:endParaRPr lang="en-GB" b="1" dirty="0"/>
          </a:p>
        </p:txBody>
      </p:sp>
      <p:sp>
        <p:nvSpPr>
          <p:cNvPr id="9" name="TextBox 8">
            <a:extLst>
              <a:ext uri="{FF2B5EF4-FFF2-40B4-BE49-F238E27FC236}">
                <a16:creationId xmlns:a16="http://schemas.microsoft.com/office/drawing/2014/main" id="{D1EF37AE-692D-04B4-1338-E5FD21EDB866}"/>
              </a:ext>
            </a:extLst>
          </p:cNvPr>
          <p:cNvSpPr txBox="1"/>
          <p:nvPr/>
        </p:nvSpPr>
        <p:spPr>
          <a:xfrm>
            <a:off x="130173" y="1099579"/>
            <a:ext cx="3843096" cy="3139321"/>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GB" dirty="0"/>
              <a:t>Stonepark &amp; Pallas Green have a poorly defined structural model </a:t>
            </a:r>
          </a:p>
          <a:p>
            <a:endParaRPr lang="en-GB" dirty="0"/>
          </a:p>
          <a:p>
            <a:pPr marL="285750" indent="-285750">
              <a:buFont typeface="Arial" panose="020B0604020202020204" pitchFamily="34" charset="0"/>
              <a:buChar char="•"/>
            </a:pPr>
            <a:r>
              <a:rPr lang="en-GB" dirty="0"/>
              <a:t>How do we generate structural targets where structure is poorly defined?</a:t>
            </a:r>
          </a:p>
          <a:p>
            <a:endParaRPr lang="en-GB" dirty="0"/>
          </a:p>
          <a:p>
            <a:r>
              <a:rPr lang="en-GB" b="1" dirty="0"/>
              <a:t>Basic Base of reef model inputs</a:t>
            </a:r>
          </a:p>
          <a:p>
            <a:pPr marL="285750" indent="-285750">
              <a:buFont typeface="Arial" panose="020B0604020202020204" pitchFamily="34" charset="0"/>
              <a:buChar char="•"/>
            </a:pPr>
            <a:r>
              <a:rPr lang="en-GB" dirty="0"/>
              <a:t>Base of Reef DH intersections</a:t>
            </a:r>
          </a:p>
          <a:p>
            <a:pPr marL="285750" indent="-285750">
              <a:buFont typeface="Arial" panose="020B0604020202020204" pitchFamily="34" charset="0"/>
              <a:buChar char="•"/>
            </a:pPr>
            <a:r>
              <a:rPr lang="en-GB" dirty="0"/>
              <a:t>Base of reef sub-crop boundary</a:t>
            </a:r>
          </a:p>
          <a:p>
            <a:pPr marL="285750" indent="-285750">
              <a:buFont typeface="Arial" panose="020B0604020202020204" pitchFamily="34" charset="0"/>
              <a:buChar char="•"/>
            </a:pPr>
            <a:r>
              <a:rPr lang="en-GB" dirty="0"/>
              <a:t>No faults included in model </a:t>
            </a:r>
          </a:p>
        </p:txBody>
      </p:sp>
    </p:spTree>
    <p:extLst>
      <p:ext uri="{BB962C8B-B14F-4D97-AF65-F5344CB8AC3E}">
        <p14:creationId xmlns:p14="http://schemas.microsoft.com/office/powerpoint/2010/main" val="251305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F1DD6-8303-429D-9445-93127BB22902}"/>
              </a:ext>
            </a:extLst>
          </p:cNvPr>
          <p:cNvSpPr txBox="1"/>
          <p:nvPr/>
        </p:nvSpPr>
        <p:spPr>
          <a:xfrm>
            <a:off x="0" y="1057551"/>
            <a:ext cx="4791849" cy="2862322"/>
          </a:xfrm>
          <a:prstGeom prst="rect">
            <a:avLst/>
          </a:prstGeom>
          <a:noFill/>
        </p:spPr>
        <p:txBody>
          <a:bodyPr wrap="square" rtlCol="0">
            <a:spAutoFit/>
          </a:bodyPr>
          <a:lstStyle/>
          <a:p>
            <a:pPr marL="285750" indent="-285750">
              <a:buFont typeface="Arial" panose="020B0604020202020204" pitchFamily="34" charset="0"/>
              <a:buChar char="•"/>
            </a:pPr>
            <a:r>
              <a:rPr lang="en-GB" dirty="0"/>
              <a:t>Historic mining district (Zn, Pb, Cu, Ag)</a:t>
            </a:r>
          </a:p>
          <a:p>
            <a:pPr marL="742950" lvl="1" indent="-285750">
              <a:buFont typeface="Wingdings" panose="05000000000000000000" pitchFamily="2" charset="2"/>
              <a:buChar char="Ø"/>
            </a:pPr>
            <a:r>
              <a:rPr lang="en-GB" dirty="0"/>
              <a:t>Oola + Gortdrum</a:t>
            </a:r>
          </a:p>
          <a:p>
            <a:pPr marL="742950" lvl="1" indent="-285750">
              <a:buFont typeface="Wingdings" panose="05000000000000000000" pitchFamily="2" charset="2"/>
              <a:buChar char="Ø"/>
            </a:pPr>
            <a:r>
              <a:rPr lang="en-GB" dirty="0"/>
              <a:t>Over 50 Mt @ Pallas Green + Stonepark</a:t>
            </a:r>
          </a:p>
          <a:p>
            <a:pPr marL="742950" lvl="1" indent="-285750">
              <a:buFont typeface="Wingdings" panose="05000000000000000000" pitchFamily="2" charset="2"/>
              <a:buChar char="Ø"/>
            </a:pPr>
            <a:r>
              <a:rPr lang="en-GB" dirty="0"/>
              <a:t>Several small prospects</a:t>
            </a:r>
          </a:p>
          <a:p>
            <a:pPr marL="742950" lvl="1" indent="-285750">
              <a:buFont typeface="Wingdings" panose="05000000000000000000" pitchFamily="2" charset="2"/>
              <a:buChar char="Ø"/>
            </a:pPr>
            <a:endParaRPr lang="en-GB" dirty="0"/>
          </a:p>
          <a:p>
            <a:pPr marL="285750" indent="-285750">
              <a:buFont typeface="Arial" panose="020B0604020202020204" pitchFamily="34" charset="0"/>
              <a:buChar char="•"/>
            </a:pPr>
            <a:r>
              <a:rPr lang="en-GB" dirty="0"/>
              <a:t>Zn/Pb mineralisation hosted in Waulsortian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Cu mineralisation hosted in LLS/Ballysteen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F1FA8116-A730-437E-B50E-68DF13FDA6BE}"/>
              </a:ext>
            </a:extLst>
          </p:cNvPr>
          <p:cNvSpPr txBox="1"/>
          <p:nvPr/>
        </p:nvSpPr>
        <p:spPr>
          <a:xfrm>
            <a:off x="807340" y="6267597"/>
            <a:ext cx="777777" cy="261610"/>
          </a:xfrm>
          <a:prstGeom prst="rect">
            <a:avLst/>
          </a:prstGeom>
          <a:noFill/>
        </p:spPr>
        <p:txBody>
          <a:bodyPr wrap="none" rtlCol="0">
            <a:spAutoFit/>
          </a:bodyPr>
          <a:lstStyle/>
          <a:p>
            <a:r>
              <a:rPr lang="en-IE" sz="1100" i="1" dirty="0">
                <a:solidFill>
                  <a:schemeClr val="bg1"/>
                </a:solidFill>
              </a:rPr>
              <a:t>Kerr, 2013</a:t>
            </a:r>
          </a:p>
        </p:txBody>
      </p:sp>
      <p:pic>
        <p:nvPicPr>
          <p:cNvPr id="5" name="Picture 4">
            <a:extLst>
              <a:ext uri="{FF2B5EF4-FFF2-40B4-BE49-F238E27FC236}">
                <a16:creationId xmlns:a16="http://schemas.microsoft.com/office/drawing/2014/main" id="{40557E1F-1C12-479A-AC6A-070A0750C2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781" y="4402219"/>
            <a:ext cx="4418429" cy="2038665"/>
          </a:xfrm>
          <a:prstGeom prst="rect">
            <a:avLst/>
          </a:prstGeom>
          <a:ln>
            <a:solidFill>
              <a:schemeClr val="tx1"/>
            </a:solidFill>
          </a:ln>
        </p:spPr>
      </p:pic>
      <p:pic>
        <p:nvPicPr>
          <p:cNvPr id="7" name="Picture 6" descr="Map&#10;&#10;Description automatically generated">
            <a:extLst>
              <a:ext uri="{FF2B5EF4-FFF2-40B4-BE49-F238E27FC236}">
                <a16:creationId xmlns:a16="http://schemas.microsoft.com/office/drawing/2014/main" id="{31EA076B-508E-423A-A1C4-D70858873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947" y="488140"/>
            <a:ext cx="7391400" cy="5952744"/>
          </a:xfrm>
          <a:prstGeom prst="rect">
            <a:avLst/>
          </a:prstGeom>
        </p:spPr>
      </p:pic>
      <p:sp>
        <p:nvSpPr>
          <p:cNvPr id="8" name="Oval 7">
            <a:extLst>
              <a:ext uri="{FF2B5EF4-FFF2-40B4-BE49-F238E27FC236}">
                <a16:creationId xmlns:a16="http://schemas.microsoft.com/office/drawing/2014/main" id="{A17DC2B0-CDDC-478F-8608-26D4CCE103D4}"/>
              </a:ext>
            </a:extLst>
          </p:cNvPr>
          <p:cNvSpPr/>
          <p:nvPr/>
        </p:nvSpPr>
        <p:spPr>
          <a:xfrm>
            <a:off x="7718568" y="2132856"/>
            <a:ext cx="122312" cy="122312"/>
          </a:xfrm>
          <a:prstGeom prst="ellipse">
            <a:avLst/>
          </a:prstGeom>
          <a:solidFill>
            <a:srgbClr val="FFFF00"/>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p>
        </p:txBody>
      </p:sp>
      <p:sp>
        <p:nvSpPr>
          <p:cNvPr id="9" name="Oval 8">
            <a:extLst>
              <a:ext uri="{FF2B5EF4-FFF2-40B4-BE49-F238E27FC236}">
                <a16:creationId xmlns:a16="http://schemas.microsoft.com/office/drawing/2014/main" id="{B8749E3E-2E72-414A-A524-C11B296ED10B}"/>
              </a:ext>
            </a:extLst>
          </p:cNvPr>
          <p:cNvSpPr/>
          <p:nvPr/>
        </p:nvSpPr>
        <p:spPr>
          <a:xfrm>
            <a:off x="9014712" y="3861048"/>
            <a:ext cx="122312" cy="122312"/>
          </a:xfrm>
          <a:prstGeom prst="ellipse">
            <a:avLst/>
          </a:prstGeom>
          <a:solidFill>
            <a:srgbClr val="FFFF00"/>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p>
        </p:txBody>
      </p:sp>
      <p:sp>
        <p:nvSpPr>
          <p:cNvPr id="10" name="Oval 9">
            <a:extLst>
              <a:ext uri="{FF2B5EF4-FFF2-40B4-BE49-F238E27FC236}">
                <a16:creationId xmlns:a16="http://schemas.microsoft.com/office/drawing/2014/main" id="{2ED1C6FB-CBB2-4E5A-B44F-74059D8E2852}"/>
              </a:ext>
            </a:extLst>
          </p:cNvPr>
          <p:cNvSpPr/>
          <p:nvPr/>
        </p:nvSpPr>
        <p:spPr>
          <a:xfrm>
            <a:off x="9230736" y="3800264"/>
            <a:ext cx="122312" cy="122312"/>
          </a:xfrm>
          <a:prstGeom prst="ellipse">
            <a:avLst/>
          </a:prstGeom>
          <a:solidFill>
            <a:srgbClr val="FFFF00"/>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p>
        </p:txBody>
      </p:sp>
      <p:sp>
        <p:nvSpPr>
          <p:cNvPr id="11" name="Oval 10">
            <a:extLst>
              <a:ext uri="{FF2B5EF4-FFF2-40B4-BE49-F238E27FC236}">
                <a16:creationId xmlns:a16="http://schemas.microsoft.com/office/drawing/2014/main" id="{0ACFA830-E6B3-4220-86B1-A01799ABFE02}"/>
              </a:ext>
            </a:extLst>
          </p:cNvPr>
          <p:cNvSpPr/>
          <p:nvPr/>
        </p:nvSpPr>
        <p:spPr>
          <a:xfrm>
            <a:off x="7214512" y="3429000"/>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p>
        </p:txBody>
      </p:sp>
      <p:sp>
        <p:nvSpPr>
          <p:cNvPr id="12" name="Star: 5 Points 11">
            <a:extLst>
              <a:ext uri="{FF2B5EF4-FFF2-40B4-BE49-F238E27FC236}">
                <a16:creationId xmlns:a16="http://schemas.microsoft.com/office/drawing/2014/main" id="{2C1C9D47-B42F-4B98-AC56-90916C45422D}"/>
              </a:ext>
            </a:extLst>
          </p:cNvPr>
          <p:cNvSpPr/>
          <p:nvPr/>
        </p:nvSpPr>
        <p:spPr>
          <a:xfrm>
            <a:off x="10464768" y="4140638"/>
            <a:ext cx="180000" cy="18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13" name="Star: 5 Points 12">
            <a:extLst>
              <a:ext uri="{FF2B5EF4-FFF2-40B4-BE49-F238E27FC236}">
                <a16:creationId xmlns:a16="http://schemas.microsoft.com/office/drawing/2014/main" id="{48F99B32-5AFD-49A6-AC07-643F01EDABEB}"/>
              </a:ext>
            </a:extLst>
          </p:cNvPr>
          <p:cNvSpPr/>
          <p:nvPr/>
        </p:nvSpPr>
        <p:spPr>
          <a:xfrm>
            <a:off x="10166840" y="2348880"/>
            <a:ext cx="180000" cy="18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14" name="TextBox 13">
            <a:extLst>
              <a:ext uri="{FF2B5EF4-FFF2-40B4-BE49-F238E27FC236}">
                <a16:creationId xmlns:a16="http://schemas.microsoft.com/office/drawing/2014/main" id="{C5E3AC5A-3B97-4E2E-8E5F-1FBDDA1F1CFF}"/>
              </a:ext>
            </a:extLst>
          </p:cNvPr>
          <p:cNvSpPr txBox="1"/>
          <p:nvPr/>
        </p:nvSpPr>
        <p:spPr>
          <a:xfrm>
            <a:off x="10242407" y="1878940"/>
            <a:ext cx="1048685" cy="507831"/>
          </a:xfrm>
          <a:prstGeom prst="rect">
            <a:avLst/>
          </a:prstGeom>
          <a:noFill/>
        </p:spPr>
        <p:txBody>
          <a:bodyPr wrap="none" rtlCol="0">
            <a:spAutoFit/>
          </a:bodyPr>
          <a:lstStyle/>
          <a:p>
            <a:r>
              <a:rPr lang="en-GB" sz="900" b="1" dirty="0">
                <a:effectLst>
                  <a:outerShdw blurRad="38100" dist="38100" dir="2700000" algn="tl">
                    <a:srgbClr val="000000">
                      <a:alpha val="43137"/>
                    </a:srgbClr>
                  </a:outerShdw>
                </a:effectLst>
              </a:rPr>
              <a:t>Silvermines</a:t>
            </a:r>
          </a:p>
          <a:p>
            <a:r>
              <a:rPr lang="en-GB" sz="900" b="1" dirty="0">
                <a:effectLst>
                  <a:outerShdw blurRad="38100" dist="38100" dir="2700000" algn="tl">
                    <a:srgbClr val="000000">
                      <a:alpha val="43137"/>
                    </a:srgbClr>
                  </a:outerShdw>
                </a:effectLst>
              </a:rPr>
              <a:t>17.7 Mt @ 8.96 % </a:t>
            </a:r>
          </a:p>
          <a:p>
            <a:r>
              <a:rPr lang="en-GB" sz="900" b="1" dirty="0">
                <a:effectLst>
                  <a:outerShdw blurRad="38100" dist="38100" dir="2700000" algn="tl">
                    <a:srgbClr val="000000">
                      <a:alpha val="43137"/>
                    </a:srgbClr>
                  </a:outerShdw>
                </a:effectLst>
              </a:rPr>
              <a:t>Zn +Pb </a:t>
            </a:r>
          </a:p>
        </p:txBody>
      </p:sp>
      <p:sp>
        <p:nvSpPr>
          <p:cNvPr id="15" name="TextBox 14">
            <a:extLst>
              <a:ext uri="{FF2B5EF4-FFF2-40B4-BE49-F238E27FC236}">
                <a16:creationId xmlns:a16="http://schemas.microsoft.com/office/drawing/2014/main" id="{01730E83-4289-4F16-BC74-FE882559A24D}"/>
              </a:ext>
            </a:extLst>
          </p:cNvPr>
          <p:cNvSpPr txBox="1"/>
          <p:nvPr/>
        </p:nvSpPr>
        <p:spPr>
          <a:xfrm>
            <a:off x="10589023" y="4140638"/>
            <a:ext cx="1085554" cy="369332"/>
          </a:xfrm>
          <a:prstGeom prst="rect">
            <a:avLst/>
          </a:prstGeom>
          <a:noFill/>
        </p:spPr>
        <p:txBody>
          <a:bodyPr wrap="none" rtlCol="0">
            <a:spAutoFit/>
          </a:bodyPr>
          <a:lstStyle/>
          <a:p>
            <a:r>
              <a:rPr lang="en-US" sz="900" b="1" dirty="0">
                <a:effectLst>
                  <a:outerShdw blurRad="38100" dist="38100" dir="2700000" algn="tl">
                    <a:srgbClr val="000000">
                      <a:alpha val="43137"/>
                    </a:srgbClr>
                  </a:outerShdw>
                </a:effectLst>
              </a:rPr>
              <a:t>Gortdrom 3.81 Mt </a:t>
            </a:r>
          </a:p>
          <a:p>
            <a:r>
              <a:rPr lang="en-US" sz="900" b="1" dirty="0">
                <a:effectLst>
                  <a:outerShdw blurRad="38100" dist="38100" dir="2700000" algn="tl">
                    <a:srgbClr val="000000">
                      <a:alpha val="43137"/>
                    </a:srgbClr>
                  </a:outerShdw>
                </a:effectLst>
              </a:rPr>
              <a:t>@ 1.19% Cu</a:t>
            </a:r>
            <a:endParaRPr lang="en-IE" sz="900" b="1"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DDD60F00-2A1A-445F-8950-B37251BCA316}"/>
              </a:ext>
            </a:extLst>
          </p:cNvPr>
          <p:cNvSpPr txBox="1"/>
          <p:nvPr/>
        </p:nvSpPr>
        <p:spPr>
          <a:xfrm>
            <a:off x="7806415" y="1718787"/>
            <a:ext cx="907621" cy="507831"/>
          </a:xfrm>
          <a:prstGeom prst="rect">
            <a:avLst/>
          </a:prstGeom>
          <a:noFill/>
        </p:spPr>
        <p:txBody>
          <a:bodyPr wrap="none" rtlCol="0">
            <a:spAutoFit/>
          </a:bodyPr>
          <a:lstStyle/>
          <a:p>
            <a:r>
              <a:rPr lang="en-GB" sz="900" b="1" baseline="30000" dirty="0">
                <a:effectLst>
                  <a:outerShdw blurRad="38100" dist="38100" dir="2700000" algn="tl">
                    <a:srgbClr val="000000">
                      <a:alpha val="43137"/>
                    </a:srgbClr>
                  </a:outerShdw>
                </a:effectLst>
              </a:rPr>
              <a:t>1</a:t>
            </a:r>
            <a:r>
              <a:rPr lang="en-GB" sz="900" b="1" dirty="0">
                <a:effectLst>
                  <a:outerShdw blurRad="38100" dist="38100" dir="2700000" algn="tl">
                    <a:srgbClr val="000000">
                      <a:alpha val="43137"/>
                    </a:srgbClr>
                  </a:outerShdw>
                </a:effectLst>
              </a:rPr>
              <a:t>Kilbricken</a:t>
            </a:r>
          </a:p>
          <a:p>
            <a:r>
              <a:rPr lang="en-GB" sz="900" b="1" dirty="0">
                <a:effectLst>
                  <a:outerShdw blurRad="38100" dist="38100" dir="2700000" algn="tl">
                    <a:srgbClr val="000000">
                      <a:alpha val="43137"/>
                    </a:srgbClr>
                  </a:outerShdw>
                </a:effectLst>
              </a:rPr>
              <a:t>2.7 Mt @ 8.8 %</a:t>
            </a:r>
          </a:p>
          <a:p>
            <a:r>
              <a:rPr lang="en-GB" sz="900" b="1" dirty="0">
                <a:effectLst>
                  <a:outerShdw blurRad="38100" dist="38100" dir="2700000" algn="tl">
                    <a:srgbClr val="000000">
                      <a:alpha val="43137"/>
                    </a:srgbClr>
                  </a:outerShdw>
                </a:effectLst>
              </a:rPr>
              <a:t> Zn + Pb * </a:t>
            </a:r>
          </a:p>
        </p:txBody>
      </p:sp>
      <p:sp>
        <p:nvSpPr>
          <p:cNvPr id="17" name="TextBox 16">
            <a:extLst>
              <a:ext uri="{FF2B5EF4-FFF2-40B4-BE49-F238E27FC236}">
                <a16:creationId xmlns:a16="http://schemas.microsoft.com/office/drawing/2014/main" id="{FD2CF821-5031-4E59-BEC3-1BB8151A4332}"/>
              </a:ext>
            </a:extLst>
          </p:cNvPr>
          <p:cNvSpPr txBox="1"/>
          <p:nvPr/>
        </p:nvSpPr>
        <p:spPr>
          <a:xfrm>
            <a:off x="8291285" y="3257196"/>
            <a:ext cx="965329" cy="507831"/>
          </a:xfrm>
          <a:prstGeom prst="rect">
            <a:avLst/>
          </a:prstGeom>
          <a:noFill/>
        </p:spPr>
        <p:txBody>
          <a:bodyPr wrap="none" rtlCol="0">
            <a:spAutoFit/>
          </a:bodyPr>
          <a:lstStyle/>
          <a:p>
            <a:r>
              <a:rPr lang="en-GB" sz="900" b="1" baseline="30000" dirty="0">
                <a:effectLst>
                  <a:outerShdw blurRad="38100" dist="38100" dir="2700000" algn="tl">
                    <a:srgbClr val="000000">
                      <a:alpha val="43137"/>
                    </a:srgbClr>
                  </a:outerShdw>
                </a:effectLst>
              </a:rPr>
              <a:t>2</a:t>
            </a:r>
            <a:r>
              <a:rPr lang="en-GB" sz="900" b="1" dirty="0">
                <a:effectLst>
                  <a:outerShdw blurRad="38100" dist="38100" dir="2700000" algn="tl">
                    <a:srgbClr val="000000">
                      <a:alpha val="43137"/>
                    </a:srgbClr>
                  </a:outerShdw>
                </a:effectLst>
              </a:rPr>
              <a:t>Stonepark</a:t>
            </a:r>
          </a:p>
          <a:p>
            <a:r>
              <a:rPr lang="en-GB" sz="900" b="1" dirty="0">
                <a:effectLst>
                  <a:outerShdw blurRad="38100" dist="38100" dir="2700000" algn="tl">
                    <a:srgbClr val="000000">
                      <a:alpha val="43137"/>
                    </a:srgbClr>
                  </a:outerShdw>
                </a:effectLst>
              </a:rPr>
              <a:t>5.1 Mt @ 11.3 %</a:t>
            </a:r>
          </a:p>
          <a:p>
            <a:r>
              <a:rPr lang="en-GB" sz="900" b="1" dirty="0">
                <a:effectLst>
                  <a:outerShdw blurRad="38100" dist="38100" dir="2700000" algn="tl">
                    <a:srgbClr val="000000">
                      <a:alpha val="43137"/>
                    </a:srgbClr>
                  </a:outerShdw>
                </a:effectLst>
              </a:rPr>
              <a:t> Zn + Pb</a:t>
            </a:r>
          </a:p>
        </p:txBody>
      </p:sp>
      <p:sp>
        <p:nvSpPr>
          <p:cNvPr id="18" name="TextBox 17">
            <a:extLst>
              <a:ext uri="{FF2B5EF4-FFF2-40B4-BE49-F238E27FC236}">
                <a16:creationId xmlns:a16="http://schemas.microsoft.com/office/drawing/2014/main" id="{C42C5A49-BA2D-459F-993F-BBEEC34047F2}"/>
              </a:ext>
            </a:extLst>
          </p:cNvPr>
          <p:cNvSpPr txBox="1"/>
          <p:nvPr/>
        </p:nvSpPr>
        <p:spPr>
          <a:xfrm>
            <a:off x="9119562" y="2987522"/>
            <a:ext cx="902811" cy="507831"/>
          </a:xfrm>
          <a:prstGeom prst="rect">
            <a:avLst/>
          </a:prstGeom>
          <a:noFill/>
        </p:spPr>
        <p:txBody>
          <a:bodyPr wrap="none" rtlCol="0">
            <a:spAutoFit/>
          </a:bodyPr>
          <a:lstStyle/>
          <a:p>
            <a:r>
              <a:rPr lang="en-GB" sz="900" b="1" baseline="30000" dirty="0">
                <a:effectLst>
                  <a:outerShdw blurRad="38100" dist="38100" dir="2700000" algn="tl">
                    <a:srgbClr val="000000">
                      <a:alpha val="43137"/>
                    </a:srgbClr>
                  </a:outerShdw>
                </a:effectLst>
              </a:rPr>
              <a:t>3</a:t>
            </a:r>
            <a:r>
              <a:rPr lang="en-GB" sz="900" b="1" dirty="0">
                <a:effectLst>
                  <a:outerShdw blurRad="38100" dist="38100" dir="2700000" algn="tl">
                    <a:srgbClr val="000000">
                      <a:alpha val="43137"/>
                    </a:srgbClr>
                  </a:outerShdw>
                </a:effectLst>
              </a:rPr>
              <a:t>Pallas Green</a:t>
            </a:r>
          </a:p>
          <a:p>
            <a:r>
              <a:rPr lang="en-GB" sz="900" b="1" dirty="0">
                <a:effectLst>
                  <a:outerShdw blurRad="38100" dist="38100" dir="2700000" algn="tl">
                    <a:srgbClr val="000000">
                      <a:alpha val="43137"/>
                    </a:srgbClr>
                  </a:outerShdw>
                </a:effectLst>
              </a:rPr>
              <a:t>45.4 Mt @ 8 % </a:t>
            </a:r>
          </a:p>
          <a:p>
            <a:r>
              <a:rPr lang="en-GB" sz="900" b="1" dirty="0">
                <a:effectLst>
                  <a:outerShdw blurRad="38100" dist="38100" dir="2700000" algn="tl">
                    <a:srgbClr val="000000">
                      <a:alpha val="43137"/>
                    </a:srgbClr>
                  </a:outerShdw>
                </a:effectLst>
              </a:rPr>
              <a:t>Zn + Pb</a:t>
            </a:r>
          </a:p>
        </p:txBody>
      </p:sp>
      <p:cxnSp>
        <p:nvCxnSpPr>
          <p:cNvPr id="19" name="Straight Connector 18">
            <a:extLst>
              <a:ext uri="{FF2B5EF4-FFF2-40B4-BE49-F238E27FC236}">
                <a16:creationId xmlns:a16="http://schemas.microsoft.com/office/drawing/2014/main" id="{1D47FCAC-76D1-482C-BB28-300B91255904}"/>
              </a:ext>
            </a:extLst>
          </p:cNvPr>
          <p:cNvCxnSpPr>
            <a:cxnSpLocks/>
            <a:endCxn id="10" idx="7"/>
          </p:cNvCxnSpPr>
          <p:nvPr/>
        </p:nvCxnSpPr>
        <p:spPr>
          <a:xfrm flipH="1">
            <a:off x="9335136" y="3499406"/>
            <a:ext cx="158102" cy="318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71D417-71B9-42A2-99AB-A03AB3E93815}"/>
              </a:ext>
            </a:extLst>
          </p:cNvPr>
          <p:cNvCxnSpPr>
            <a:endCxn id="9" idx="1"/>
          </p:cNvCxnSpPr>
          <p:nvPr/>
        </p:nvCxnSpPr>
        <p:spPr>
          <a:xfrm>
            <a:off x="8797233" y="3608772"/>
            <a:ext cx="235391" cy="27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511EA68-BBFE-4F45-9979-1D3D03F30DC4}"/>
              </a:ext>
            </a:extLst>
          </p:cNvPr>
          <p:cNvSpPr/>
          <p:nvPr/>
        </p:nvSpPr>
        <p:spPr>
          <a:xfrm>
            <a:off x="9606957" y="4320638"/>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2" name="TextBox 21">
            <a:extLst>
              <a:ext uri="{FF2B5EF4-FFF2-40B4-BE49-F238E27FC236}">
                <a16:creationId xmlns:a16="http://schemas.microsoft.com/office/drawing/2014/main" id="{ADBFCB8D-6931-4CF8-9C50-53191CC2D4A7}"/>
              </a:ext>
            </a:extLst>
          </p:cNvPr>
          <p:cNvSpPr txBox="1"/>
          <p:nvPr/>
        </p:nvSpPr>
        <p:spPr>
          <a:xfrm>
            <a:off x="6240378" y="5794214"/>
            <a:ext cx="2523327" cy="507831"/>
          </a:xfrm>
          <a:prstGeom prst="rect">
            <a:avLst/>
          </a:prstGeom>
          <a:noFill/>
        </p:spPr>
        <p:txBody>
          <a:bodyPr wrap="square" rtlCol="0">
            <a:spAutoFit/>
          </a:bodyPr>
          <a:lstStyle/>
          <a:p>
            <a:r>
              <a:rPr lang="en-US" sz="900" i="1" baseline="30000" dirty="0"/>
              <a:t>1</a:t>
            </a:r>
            <a:r>
              <a:rPr lang="en-US" sz="900" i="1" dirty="0"/>
              <a:t> Colthurst &amp; Reed (2019) Kilbricken NI 43-101.</a:t>
            </a:r>
          </a:p>
          <a:p>
            <a:r>
              <a:rPr lang="en-US" sz="900" i="1" baseline="30000" dirty="0"/>
              <a:t>2</a:t>
            </a:r>
            <a:r>
              <a:rPr lang="en-US" sz="900" i="1" dirty="0"/>
              <a:t>Gordon et al. (2018), </a:t>
            </a:r>
            <a:r>
              <a:rPr lang="en-US" sz="900" i="1" dirty="0" err="1"/>
              <a:t>Stonepark</a:t>
            </a:r>
            <a:r>
              <a:rPr lang="en-US" sz="900" i="1" dirty="0"/>
              <a:t> NI 43-101</a:t>
            </a:r>
          </a:p>
          <a:p>
            <a:r>
              <a:rPr lang="en-US" sz="900" i="1" baseline="30000" dirty="0"/>
              <a:t>3</a:t>
            </a:r>
            <a:r>
              <a:rPr lang="en-US" sz="900" i="1" dirty="0"/>
              <a:t>Glencore Resources &amp; Reserves report 2018 </a:t>
            </a:r>
          </a:p>
        </p:txBody>
      </p:sp>
      <p:sp>
        <p:nvSpPr>
          <p:cNvPr id="23" name="Oval 22">
            <a:extLst>
              <a:ext uri="{FF2B5EF4-FFF2-40B4-BE49-F238E27FC236}">
                <a16:creationId xmlns:a16="http://schemas.microsoft.com/office/drawing/2014/main" id="{2469F576-383C-4E47-AF50-E3A63C1D1A45}"/>
              </a:ext>
            </a:extLst>
          </p:cNvPr>
          <p:cNvSpPr/>
          <p:nvPr/>
        </p:nvSpPr>
        <p:spPr>
          <a:xfrm>
            <a:off x="9110024" y="4977987"/>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4" name="Oval 23">
            <a:extLst>
              <a:ext uri="{FF2B5EF4-FFF2-40B4-BE49-F238E27FC236}">
                <a16:creationId xmlns:a16="http://schemas.microsoft.com/office/drawing/2014/main" id="{AAF16755-F51E-4F88-99AA-8055A4CF8AEF}"/>
              </a:ext>
            </a:extLst>
          </p:cNvPr>
          <p:cNvSpPr/>
          <p:nvPr/>
        </p:nvSpPr>
        <p:spPr>
          <a:xfrm>
            <a:off x="10437768" y="4950987"/>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5" name="Oval 24">
            <a:extLst>
              <a:ext uri="{FF2B5EF4-FFF2-40B4-BE49-F238E27FC236}">
                <a16:creationId xmlns:a16="http://schemas.microsoft.com/office/drawing/2014/main" id="{DB564D3F-35CB-4A38-9714-65DC1F6355DB}"/>
              </a:ext>
            </a:extLst>
          </p:cNvPr>
          <p:cNvSpPr/>
          <p:nvPr/>
        </p:nvSpPr>
        <p:spPr>
          <a:xfrm>
            <a:off x="7423134" y="4035626"/>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6" name="Oval 25">
            <a:extLst>
              <a:ext uri="{FF2B5EF4-FFF2-40B4-BE49-F238E27FC236}">
                <a16:creationId xmlns:a16="http://schemas.microsoft.com/office/drawing/2014/main" id="{A5A5F137-279E-473F-9747-EA008E4A8C6B}"/>
              </a:ext>
            </a:extLst>
          </p:cNvPr>
          <p:cNvSpPr/>
          <p:nvPr/>
        </p:nvSpPr>
        <p:spPr>
          <a:xfrm>
            <a:off x="10215407" y="4161716"/>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7" name="Oval 26">
            <a:extLst>
              <a:ext uri="{FF2B5EF4-FFF2-40B4-BE49-F238E27FC236}">
                <a16:creationId xmlns:a16="http://schemas.microsoft.com/office/drawing/2014/main" id="{ED7CF902-F31D-4671-BA36-167B9AC2A6BF}"/>
              </a:ext>
            </a:extLst>
          </p:cNvPr>
          <p:cNvSpPr/>
          <p:nvPr/>
        </p:nvSpPr>
        <p:spPr>
          <a:xfrm>
            <a:off x="10284672" y="3983360"/>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8" name="Oval 27">
            <a:extLst>
              <a:ext uri="{FF2B5EF4-FFF2-40B4-BE49-F238E27FC236}">
                <a16:creationId xmlns:a16="http://schemas.microsoft.com/office/drawing/2014/main" id="{28C95D1D-78C5-4F06-99E8-1502E2D2BFC6}"/>
              </a:ext>
            </a:extLst>
          </p:cNvPr>
          <p:cNvSpPr/>
          <p:nvPr/>
        </p:nvSpPr>
        <p:spPr>
          <a:xfrm>
            <a:off x="10202840" y="3895576"/>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29" name="Oval 28">
            <a:extLst>
              <a:ext uri="{FF2B5EF4-FFF2-40B4-BE49-F238E27FC236}">
                <a16:creationId xmlns:a16="http://schemas.microsoft.com/office/drawing/2014/main" id="{D788AE08-AE6C-4885-901C-8B1A2F76EC1F}"/>
              </a:ext>
            </a:extLst>
          </p:cNvPr>
          <p:cNvSpPr/>
          <p:nvPr/>
        </p:nvSpPr>
        <p:spPr>
          <a:xfrm>
            <a:off x="10108319" y="3763288"/>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30" name="Oval 29">
            <a:extLst>
              <a:ext uri="{FF2B5EF4-FFF2-40B4-BE49-F238E27FC236}">
                <a16:creationId xmlns:a16="http://schemas.microsoft.com/office/drawing/2014/main" id="{055483FC-5713-4402-8D14-CCF91BE2A122}"/>
              </a:ext>
            </a:extLst>
          </p:cNvPr>
          <p:cNvSpPr/>
          <p:nvPr/>
        </p:nvSpPr>
        <p:spPr>
          <a:xfrm>
            <a:off x="10016154" y="3733135"/>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31" name="Oval 30">
            <a:extLst>
              <a:ext uri="{FF2B5EF4-FFF2-40B4-BE49-F238E27FC236}">
                <a16:creationId xmlns:a16="http://schemas.microsoft.com/office/drawing/2014/main" id="{A4321927-0482-4ED7-8F2C-B9FE6DB7E3BA}"/>
              </a:ext>
            </a:extLst>
          </p:cNvPr>
          <p:cNvSpPr/>
          <p:nvPr/>
        </p:nvSpPr>
        <p:spPr>
          <a:xfrm>
            <a:off x="9897782" y="3699260"/>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32" name="Oval 31">
            <a:extLst>
              <a:ext uri="{FF2B5EF4-FFF2-40B4-BE49-F238E27FC236}">
                <a16:creationId xmlns:a16="http://schemas.microsoft.com/office/drawing/2014/main" id="{7A7CC090-CB8F-418C-8C36-8ADFFC752351}"/>
              </a:ext>
            </a:extLst>
          </p:cNvPr>
          <p:cNvSpPr/>
          <p:nvPr/>
        </p:nvSpPr>
        <p:spPr>
          <a:xfrm>
            <a:off x="9169290" y="3574688"/>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33" name="Oval 32">
            <a:extLst>
              <a:ext uri="{FF2B5EF4-FFF2-40B4-BE49-F238E27FC236}">
                <a16:creationId xmlns:a16="http://schemas.microsoft.com/office/drawing/2014/main" id="{5D0BF05F-D6E9-43D3-BDC5-43B07AE1EE85}"/>
              </a:ext>
            </a:extLst>
          </p:cNvPr>
          <p:cNvSpPr/>
          <p:nvPr/>
        </p:nvSpPr>
        <p:spPr>
          <a:xfrm>
            <a:off x="10284672" y="4708296"/>
            <a:ext cx="54000" cy="54000"/>
          </a:xfrm>
          <a:prstGeom prst="ellipse">
            <a:avLst/>
          </a:prstGeom>
          <a:solidFill>
            <a:srgbClr val="FF0000"/>
          </a:solidFill>
          <a:ln w="3175">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34" name="TextBox 33">
            <a:extLst>
              <a:ext uri="{FF2B5EF4-FFF2-40B4-BE49-F238E27FC236}">
                <a16:creationId xmlns:a16="http://schemas.microsoft.com/office/drawing/2014/main" id="{950A9791-C70C-474E-B51E-FBEE668ADA42}"/>
              </a:ext>
            </a:extLst>
          </p:cNvPr>
          <p:cNvSpPr txBox="1"/>
          <p:nvPr/>
        </p:nvSpPr>
        <p:spPr>
          <a:xfrm>
            <a:off x="6647703" y="3272760"/>
            <a:ext cx="635110" cy="200055"/>
          </a:xfrm>
          <a:prstGeom prst="rect">
            <a:avLst/>
          </a:prstGeom>
          <a:noFill/>
        </p:spPr>
        <p:txBody>
          <a:bodyPr wrap="none" rtlCol="0">
            <a:spAutoFit/>
          </a:bodyPr>
          <a:lstStyle/>
          <a:p>
            <a:r>
              <a:rPr lang="en-GB" sz="700" b="1" dirty="0">
                <a:effectLst>
                  <a:outerShdw blurRad="38100" dist="38100" dir="2700000" algn="tl">
                    <a:srgbClr val="000000">
                      <a:alpha val="43137"/>
                    </a:srgbClr>
                  </a:outerShdw>
                </a:effectLst>
              </a:rPr>
              <a:t>Courtbrown</a:t>
            </a:r>
          </a:p>
        </p:txBody>
      </p:sp>
      <p:sp>
        <p:nvSpPr>
          <p:cNvPr id="35" name="TextBox 34">
            <a:extLst>
              <a:ext uri="{FF2B5EF4-FFF2-40B4-BE49-F238E27FC236}">
                <a16:creationId xmlns:a16="http://schemas.microsoft.com/office/drawing/2014/main" id="{5469AE8A-DC0C-4295-ABF1-91B5DFF0D3C2}"/>
              </a:ext>
            </a:extLst>
          </p:cNvPr>
          <p:cNvSpPr txBox="1"/>
          <p:nvPr/>
        </p:nvSpPr>
        <p:spPr>
          <a:xfrm>
            <a:off x="6965258" y="3849102"/>
            <a:ext cx="559769" cy="200055"/>
          </a:xfrm>
          <a:prstGeom prst="rect">
            <a:avLst/>
          </a:prstGeom>
          <a:noFill/>
        </p:spPr>
        <p:txBody>
          <a:bodyPr wrap="none" rtlCol="0">
            <a:spAutoFit/>
          </a:bodyPr>
          <a:lstStyle/>
          <a:p>
            <a:r>
              <a:rPr lang="en-GB" sz="700" b="1" dirty="0">
                <a:effectLst>
                  <a:outerShdw blurRad="38100" dist="38100" dir="2700000" algn="tl">
                    <a:srgbClr val="000000">
                      <a:alpha val="43137"/>
                    </a:srgbClr>
                  </a:outerShdw>
                </a:effectLst>
              </a:rPr>
              <a:t>Rathkeale</a:t>
            </a:r>
          </a:p>
        </p:txBody>
      </p:sp>
      <p:sp>
        <p:nvSpPr>
          <p:cNvPr id="36" name="TextBox 35">
            <a:extLst>
              <a:ext uri="{FF2B5EF4-FFF2-40B4-BE49-F238E27FC236}">
                <a16:creationId xmlns:a16="http://schemas.microsoft.com/office/drawing/2014/main" id="{91D59F5F-B534-44E9-979B-4EE3EDA26C46}"/>
              </a:ext>
            </a:extLst>
          </p:cNvPr>
          <p:cNvSpPr txBox="1"/>
          <p:nvPr/>
        </p:nvSpPr>
        <p:spPr>
          <a:xfrm>
            <a:off x="9110024" y="4833878"/>
            <a:ext cx="570990" cy="200055"/>
          </a:xfrm>
          <a:prstGeom prst="rect">
            <a:avLst/>
          </a:prstGeom>
          <a:noFill/>
        </p:spPr>
        <p:txBody>
          <a:bodyPr wrap="none" rtlCol="0">
            <a:spAutoFit/>
          </a:bodyPr>
          <a:lstStyle/>
          <a:p>
            <a:r>
              <a:rPr lang="en-GB" sz="700" b="1" dirty="0" err="1">
                <a:effectLst>
                  <a:outerShdw blurRad="38100" dist="38100" dir="2700000" algn="tl">
                    <a:srgbClr val="000000">
                      <a:alpha val="43137"/>
                    </a:srgbClr>
                  </a:outerShdw>
                </a:effectLst>
              </a:rPr>
              <a:t>Kilmallock</a:t>
            </a:r>
            <a:endParaRPr lang="en-GB" sz="700" b="1"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C7399FE4-00A9-43A6-8C96-D3EFB47F9712}"/>
              </a:ext>
            </a:extLst>
          </p:cNvPr>
          <p:cNvSpPr txBox="1"/>
          <p:nvPr/>
        </p:nvSpPr>
        <p:spPr>
          <a:xfrm>
            <a:off x="10462675" y="4870265"/>
            <a:ext cx="522900" cy="307777"/>
          </a:xfrm>
          <a:prstGeom prst="rect">
            <a:avLst/>
          </a:prstGeom>
          <a:noFill/>
        </p:spPr>
        <p:txBody>
          <a:bodyPr wrap="none" rtlCol="0">
            <a:spAutoFit/>
          </a:bodyPr>
          <a:lstStyle/>
          <a:p>
            <a:r>
              <a:rPr lang="en-GB" sz="700" b="1" dirty="0" err="1">
                <a:effectLst>
                  <a:outerShdw blurRad="38100" dist="38100" dir="2700000" algn="tl">
                    <a:srgbClr val="000000">
                      <a:alpha val="43137"/>
                    </a:srgbClr>
                  </a:outerShdw>
                </a:effectLst>
              </a:rPr>
              <a:t>Aherlow</a:t>
            </a:r>
            <a:r>
              <a:rPr lang="en-GB" sz="700" b="1" dirty="0">
                <a:effectLst>
                  <a:outerShdw blurRad="38100" dist="38100" dir="2700000" algn="tl">
                    <a:srgbClr val="000000">
                      <a:alpha val="43137"/>
                    </a:srgbClr>
                  </a:outerShdw>
                </a:effectLst>
              </a:rPr>
              <a:t> </a:t>
            </a:r>
          </a:p>
          <a:p>
            <a:r>
              <a:rPr lang="en-GB" sz="700" b="1" dirty="0">
                <a:effectLst>
                  <a:outerShdw blurRad="38100" dist="38100" dir="2700000" algn="tl">
                    <a:srgbClr val="000000">
                      <a:alpha val="43137"/>
                    </a:srgbClr>
                  </a:outerShdw>
                </a:effectLst>
              </a:rPr>
              <a:t>(Cu/Ag)</a:t>
            </a:r>
          </a:p>
        </p:txBody>
      </p:sp>
      <p:sp>
        <p:nvSpPr>
          <p:cNvPr id="38" name="TextBox 37">
            <a:extLst>
              <a:ext uri="{FF2B5EF4-FFF2-40B4-BE49-F238E27FC236}">
                <a16:creationId xmlns:a16="http://schemas.microsoft.com/office/drawing/2014/main" id="{AA95B5E1-DCE9-4AAA-823F-854363B8FD1F}"/>
              </a:ext>
            </a:extLst>
          </p:cNvPr>
          <p:cNvSpPr txBox="1"/>
          <p:nvPr/>
        </p:nvSpPr>
        <p:spPr>
          <a:xfrm>
            <a:off x="9554000" y="4326491"/>
            <a:ext cx="595035" cy="200055"/>
          </a:xfrm>
          <a:prstGeom prst="rect">
            <a:avLst/>
          </a:prstGeom>
          <a:noFill/>
        </p:spPr>
        <p:txBody>
          <a:bodyPr wrap="none" rtlCol="0">
            <a:spAutoFit/>
          </a:bodyPr>
          <a:lstStyle/>
          <a:p>
            <a:r>
              <a:rPr lang="en-GB" sz="700" b="1" dirty="0">
                <a:effectLst>
                  <a:outerShdw blurRad="38100" dist="38100" dir="2700000" algn="tl">
                    <a:srgbClr val="000000">
                      <a:alpha val="43137"/>
                    </a:srgbClr>
                  </a:outerShdw>
                </a:effectLst>
              </a:rPr>
              <a:t>Carrickittle</a:t>
            </a:r>
          </a:p>
        </p:txBody>
      </p:sp>
      <p:sp>
        <p:nvSpPr>
          <p:cNvPr id="39" name="Rectangle 38">
            <a:extLst>
              <a:ext uri="{FF2B5EF4-FFF2-40B4-BE49-F238E27FC236}">
                <a16:creationId xmlns:a16="http://schemas.microsoft.com/office/drawing/2014/main" id="{9FEFA6D7-C59C-4599-B6FA-E17A480CF8EE}"/>
              </a:ext>
            </a:extLst>
          </p:cNvPr>
          <p:cNvSpPr/>
          <p:nvPr/>
        </p:nvSpPr>
        <p:spPr>
          <a:xfrm>
            <a:off x="9897782" y="6150164"/>
            <a:ext cx="2294218" cy="253916"/>
          </a:xfrm>
          <a:prstGeom prst="rect">
            <a:avLst/>
          </a:prstGeom>
        </p:spPr>
        <p:txBody>
          <a:bodyPr wrap="none">
            <a:spAutoFit/>
          </a:bodyPr>
          <a:lstStyle/>
          <a:p>
            <a:r>
              <a:rPr lang="en-US" sz="1050" i="1" dirty="0"/>
              <a:t>Geology modified from GSI 100K series</a:t>
            </a:r>
          </a:p>
        </p:txBody>
      </p:sp>
      <p:grpSp>
        <p:nvGrpSpPr>
          <p:cNvPr id="42" name="Group 41">
            <a:extLst>
              <a:ext uri="{FF2B5EF4-FFF2-40B4-BE49-F238E27FC236}">
                <a16:creationId xmlns:a16="http://schemas.microsoft.com/office/drawing/2014/main" id="{A80C5E1B-9D9A-4A04-91F7-A4811B7BB139}"/>
              </a:ext>
            </a:extLst>
          </p:cNvPr>
          <p:cNvGrpSpPr/>
          <p:nvPr/>
        </p:nvGrpSpPr>
        <p:grpSpPr>
          <a:xfrm>
            <a:off x="4802139" y="525495"/>
            <a:ext cx="2665818" cy="1475899"/>
            <a:chOff x="4802139" y="525495"/>
            <a:chExt cx="2665818" cy="1475899"/>
          </a:xfrm>
        </p:grpSpPr>
        <p:grpSp>
          <p:nvGrpSpPr>
            <p:cNvPr id="43" name="Group 42">
              <a:extLst>
                <a:ext uri="{FF2B5EF4-FFF2-40B4-BE49-F238E27FC236}">
                  <a16:creationId xmlns:a16="http://schemas.microsoft.com/office/drawing/2014/main" id="{5F1CDA0D-1269-45F7-852E-4C088AD8651A}"/>
                </a:ext>
              </a:extLst>
            </p:cNvPr>
            <p:cNvGrpSpPr/>
            <p:nvPr/>
          </p:nvGrpSpPr>
          <p:grpSpPr>
            <a:xfrm>
              <a:off x="4802139" y="525495"/>
              <a:ext cx="2665818" cy="1475899"/>
              <a:chOff x="416573" y="4039526"/>
              <a:chExt cx="3110111" cy="1721878"/>
            </a:xfrm>
          </p:grpSpPr>
          <p:sp>
            <p:nvSpPr>
              <p:cNvPr id="50" name="Rectangle 49">
                <a:extLst>
                  <a:ext uri="{FF2B5EF4-FFF2-40B4-BE49-F238E27FC236}">
                    <a16:creationId xmlns:a16="http://schemas.microsoft.com/office/drawing/2014/main" id="{B080BFEB-CD6B-4210-9BE7-A1C4B1843759}"/>
                  </a:ext>
                </a:extLst>
              </p:cNvPr>
              <p:cNvSpPr/>
              <p:nvPr/>
            </p:nvSpPr>
            <p:spPr>
              <a:xfrm>
                <a:off x="416573" y="4039526"/>
                <a:ext cx="3110111" cy="172187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1" name="Rectangle 50">
                <a:extLst>
                  <a:ext uri="{FF2B5EF4-FFF2-40B4-BE49-F238E27FC236}">
                    <a16:creationId xmlns:a16="http://schemas.microsoft.com/office/drawing/2014/main" id="{410EA955-D636-46D8-9994-C7B3F00106C6}"/>
                  </a:ext>
                </a:extLst>
              </p:cNvPr>
              <p:cNvSpPr/>
              <p:nvPr/>
            </p:nvSpPr>
            <p:spPr>
              <a:xfrm>
                <a:off x="1765429" y="4501868"/>
                <a:ext cx="144016" cy="108032"/>
              </a:xfrm>
              <a:prstGeom prst="rect">
                <a:avLst/>
              </a:prstGeom>
              <a:solidFill>
                <a:srgbClr val="EBFDE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 name="Rectangle 51">
                <a:extLst>
                  <a:ext uri="{FF2B5EF4-FFF2-40B4-BE49-F238E27FC236}">
                    <a16:creationId xmlns:a16="http://schemas.microsoft.com/office/drawing/2014/main" id="{77D21A66-0058-407F-BE5A-F45DE71830AA}"/>
                  </a:ext>
                </a:extLst>
              </p:cNvPr>
              <p:cNvSpPr/>
              <p:nvPr/>
            </p:nvSpPr>
            <p:spPr>
              <a:xfrm>
                <a:off x="1768303" y="4328574"/>
                <a:ext cx="144016" cy="108032"/>
              </a:xfrm>
              <a:prstGeom prst="rect">
                <a:avLst/>
              </a:prstGeom>
              <a:solidFill>
                <a:srgbClr val="C1D89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 name="Rectangle 52">
                <a:extLst>
                  <a:ext uri="{FF2B5EF4-FFF2-40B4-BE49-F238E27FC236}">
                    <a16:creationId xmlns:a16="http://schemas.microsoft.com/office/drawing/2014/main" id="{9E490D5F-B17E-485F-BEAF-03735BDDFFA4}"/>
                  </a:ext>
                </a:extLst>
              </p:cNvPr>
              <p:cNvSpPr/>
              <p:nvPr/>
            </p:nvSpPr>
            <p:spPr>
              <a:xfrm>
                <a:off x="1769459" y="4684529"/>
                <a:ext cx="144016" cy="108032"/>
              </a:xfrm>
              <a:prstGeom prst="rect">
                <a:avLst/>
              </a:prstGeom>
              <a:solidFill>
                <a:srgbClr val="99E7F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4" name="Rectangle 53">
                <a:extLst>
                  <a:ext uri="{FF2B5EF4-FFF2-40B4-BE49-F238E27FC236}">
                    <a16:creationId xmlns:a16="http://schemas.microsoft.com/office/drawing/2014/main" id="{348D2C54-C5B4-4052-828B-60F5217189A7}"/>
                  </a:ext>
                </a:extLst>
              </p:cNvPr>
              <p:cNvSpPr/>
              <p:nvPr/>
            </p:nvSpPr>
            <p:spPr>
              <a:xfrm>
                <a:off x="1769459" y="4878121"/>
                <a:ext cx="144016" cy="108032"/>
              </a:xfrm>
              <a:prstGeom prst="rect">
                <a:avLst/>
              </a:prstGeom>
              <a:solidFill>
                <a:srgbClr val="97C4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5" name="Rectangle 54">
                <a:extLst>
                  <a:ext uri="{FF2B5EF4-FFF2-40B4-BE49-F238E27FC236}">
                    <a16:creationId xmlns:a16="http://schemas.microsoft.com/office/drawing/2014/main" id="{C8040842-EBA1-4F25-857D-3E1995E117F6}"/>
                  </a:ext>
                </a:extLst>
              </p:cNvPr>
              <p:cNvSpPr/>
              <p:nvPr/>
            </p:nvSpPr>
            <p:spPr>
              <a:xfrm>
                <a:off x="1767462" y="5073763"/>
                <a:ext cx="144016" cy="108032"/>
              </a:xfrm>
              <a:prstGeom prst="rect">
                <a:avLst/>
              </a:prstGeom>
              <a:solidFill>
                <a:srgbClr val="FDEBC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6" name="Rectangle 55">
                <a:extLst>
                  <a:ext uri="{FF2B5EF4-FFF2-40B4-BE49-F238E27FC236}">
                    <a16:creationId xmlns:a16="http://schemas.microsoft.com/office/drawing/2014/main" id="{22C15C44-DFCA-4B76-AE23-5050BAB584E5}"/>
                  </a:ext>
                </a:extLst>
              </p:cNvPr>
              <p:cNvSpPr/>
              <p:nvPr/>
            </p:nvSpPr>
            <p:spPr>
              <a:xfrm>
                <a:off x="1767462" y="5265305"/>
                <a:ext cx="144016" cy="108032"/>
              </a:xfrm>
              <a:prstGeom prst="rect">
                <a:avLst/>
              </a:prstGeom>
              <a:solidFill>
                <a:srgbClr val="FBC79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Rectangle 56">
                <a:extLst>
                  <a:ext uri="{FF2B5EF4-FFF2-40B4-BE49-F238E27FC236}">
                    <a16:creationId xmlns:a16="http://schemas.microsoft.com/office/drawing/2014/main" id="{19063299-7C7B-45C5-A7EF-91D3D1AC5D57}"/>
                  </a:ext>
                </a:extLst>
              </p:cNvPr>
              <p:cNvSpPr/>
              <p:nvPr/>
            </p:nvSpPr>
            <p:spPr>
              <a:xfrm>
                <a:off x="1769459" y="4151737"/>
                <a:ext cx="144016" cy="108032"/>
              </a:xfrm>
              <a:prstGeom prst="rect">
                <a:avLst/>
              </a:prstGeom>
              <a:solidFill>
                <a:srgbClr val="DEDED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Rectangle 57">
                <a:extLst>
                  <a:ext uri="{FF2B5EF4-FFF2-40B4-BE49-F238E27FC236}">
                    <a16:creationId xmlns:a16="http://schemas.microsoft.com/office/drawing/2014/main" id="{6C22EAE3-64C6-4D0C-B2E3-A28F60A0BF45}"/>
                  </a:ext>
                </a:extLst>
              </p:cNvPr>
              <p:cNvSpPr/>
              <p:nvPr/>
            </p:nvSpPr>
            <p:spPr>
              <a:xfrm>
                <a:off x="1767462" y="5464479"/>
                <a:ext cx="144016" cy="108032"/>
              </a:xfrm>
              <a:prstGeom prst="rect">
                <a:avLst/>
              </a:prstGeom>
              <a:solidFill>
                <a:srgbClr val="D88A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9" name="Rectangle 58">
                <a:extLst>
                  <a:ext uri="{FF2B5EF4-FFF2-40B4-BE49-F238E27FC236}">
                    <a16:creationId xmlns:a16="http://schemas.microsoft.com/office/drawing/2014/main" id="{2D3AF314-FBE6-4CA1-BB87-60C5DF96D12D}"/>
                  </a:ext>
                </a:extLst>
              </p:cNvPr>
              <p:cNvSpPr/>
              <p:nvPr/>
            </p:nvSpPr>
            <p:spPr>
              <a:xfrm>
                <a:off x="490194" y="5053540"/>
                <a:ext cx="144016" cy="108032"/>
              </a:xfrm>
              <a:prstGeom prst="rect">
                <a:avLst/>
              </a:prstGeom>
              <a:solidFill>
                <a:srgbClr val="AEDB9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0" name="TextBox 59">
                <a:extLst>
                  <a:ext uri="{FF2B5EF4-FFF2-40B4-BE49-F238E27FC236}">
                    <a16:creationId xmlns:a16="http://schemas.microsoft.com/office/drawing/2014/main" id="{009D224A-63CF-43EF-A6A3-20796A9E0563}"/>
                  </a:ext>
                </a:extLst>
              </p:cNvPr>
              <p:cNvSpPr txBox="1"/>
              <p:nvPr/>
            </p:nvSpPr>
            <p:spPr>
              <a:xfrm>
                <a:off x="1880492" y="5415027"/>
                <a:ext cx="1575053" cy="251351"/>
              </a:xfrm>
              <a:prstGeom prst="rect">
                <a:avLst/>
              </a:prstGeom>
              <a:noFill/>
            </p:spPr>
            <p:txBody>
              <a:bodyPr wrap="none" rtlCol="0">
                <a:spAutoFit/>
              </a:bodyPr>
              <a:lstStyle/>
              <a:p>
                <a:r>
                  <a:rPr lang="en-GB" sz="800" dirty="0"/>
                  <a:t>Lower Palaeozoic Basement</a:t>
                </a:r>
              </a:p>
            </p:txBody>
          </p:sp>
          <p:sp>
            <p:nvSpPr>
              <p:cNvPr id="61" name="TextBox 60">
                <a:extLst>
                  <a:ext uri="{FF2B5EF4-FFF2-40B4-BE49-F238E27FC236}">
                    <a16:creationId xmlns:a16="http://schemas.microsoft.com/office/drawing/2014/main" id="{00D2AC3F-8DC5-41FC-8726-8C606748898F}"/>
                  </a:ext>
                </a:extLst>
              </p:cNvPr>
              <p:cNvSpPr txBox="1"/>
              <p:nvPr/>
            </p:nvSpPr>
            <p:spPr>
              <a:xfrm>
                <a:off x="1909444" y="5200044"/>
                <a:ext cx="903663" cy="251351"/>
              </a:xfrm>
              <a:prstGeom prst="rect">
                <a:avLst/>
              </a:prstGeom>
              <a:noFill/>
            </p:spPr>
            <p:txBody>
              <a:bodyPr wrap="none" rtlCol="0">
                <a:spAutoFit/>
              </a:bodyPr>
              <a:lstStyle/>
              <a:p>
                <a:r>
                  <a:rPr lang="en-GB" sz="800" dirty="0"/>
                  <a:t>Devonian ORS</a:t>
                </a:r>
              </a:p>
            </p:txBody>
          </p:sp>
          <p:sp>
            <p:nvSpPr>
              <p:cNvPr id="62" name="TextBox 61">
                <a:extLst>
                  <a:ext uri="{FF2B5EF4-FFF2-40B4-BE49-F238E27FC236}">
                    <a16:creationId xmlns:a16="http://schemas.microsoft.com/office/drawing/2014/main" id="{D9136F13-3E31-490D-8071-DCD3D4490021}"/>
                  </a:ext>
                </a:extLst>
              </p:cNvPr>
              <p:cNvSpPr txBox="1"/>
              <p:nvPr/>
            </p:nvSpPr>
            <p:spPr>
              <a:xfrm>
                <a:off x="1918907" y="5007670"/>
                <a:ext cx="1386166" cy="251351"/>
              </a:xfrm>
              <a:prstGeom prst="rect">
                <a:avLst/>
              </a:prstGeom>
              <a:noFill/>
            </p:spPr>
            <p:txBody>
              <a:bodyPr wrap="none" rtlCol="0">
                <a:spAutoFit/>
              </a:bodyPr>
              <a:lstStyle/>
              <a:p>
                <a:r>
                  <a:rPr lang="en-GB" sz="800" dirty="0"/>
                  <a:t>Lower Limestone Shales</a:t>
                </a:r>
              </a:p>
            </p:txBody>
          </p:sp>
          <p:sp>
            <p:nvSpPr>
              <p:cNvPr id="63" name="TextBox 62">
                <a:extLst>
                  <a:ext uri="{FF2B5EF4-FFF2-40B4-BE49-F238E27FC236}">
                    <a16:creationId xmlns:a16="http://schemas.microsoft.com/office/drawing/2014/main" id="{B2A4F0E4-52E9-4956-9C31-7432962F9778}"/>
                  </a:ext>
                </a:extLst>
              </p:cNvPr>
              <p:cNvSpPr txBox="1"/>
              <p:nvPr/>
            </p:nvSpPr>
            <p:spPr>
              <a:xfrm>
                <a:off x="1909444" y="4810373"/>
                <a:ext cx="1251514" cy="251351"/>
              </a:xfrm>
              <a:prstGeom prst="rect">
                <a:avLst/>
              </a:prstGeom>
              <a:noFill/>
            </p:spPr>
            <p:txBody>
              <a:bodyPr wrap="none" rtlCol="0">
                <a:spAutoFit/>
              </a:bodyPr>
              <a:lstStyle/>
              <a:p>
                <a:r>
                  <a:rPr lang="en-GB" sz="800" dirty="0"/>
                  <a:t>Ballysteen Limestone</a:t>
                </a:r>
              </a:p>
            </p:txBody>
          </p:sp>
          <p:sp>
            <p:nvSpPr>
              <p:cNvPr id="64" name="TextBox 63">
                <a:extLst>
                  <a:ext uri="{FF2B5EF4-FFF2-40B4-BE49-F238E27FC236}">
                    <a16:creationId xmlns:a16="http://schemas.microsoft.com/office/drawing/2014/main" id="{8077B75A-C240-4AEE-9D40-141B80C13014}"/>
                  </a:ext>
                </a:extLst>
              </p:cNvPr>
              <p:cNvSpPr txBox="1"/>
              <p:nvPr/>
            </p:nvSpPr>
            <p:spPr>
              <a:xfrm>
                <a:off x="1918907" y="4613080"/>
                <a:ext cx="1464713" cy="251351"/>
              </a:xfrm>
              <a:prstGeom prst="rect">
                <a:avLst/>
              </a:prstGeom>
              <a:noFill/>
            </p:spPr>
            <p:txBody>
              <a:bodyPr wrap="none" rtlCol="0">
                <a:spAutoFit/>
              </a:bodyPr>
              <a:lstStyle/>
              <a:p>
                <a:r>
                  <a:rPr lang="en-GB" sz="800" dirty="0"/>
                  <a:t>Waulsortian </a:t>
                </a:r>
                <a:r>
                  <a:rPr lang="en-GB" sz="800" dirty="0" err="1"/>
                  <a:t>Mudmounds</a:t>
                </a:r>
                <a:endParaRPr lang="en-GB" sz="800" dirty="0"/>
              </a:p>
            </p:txBody>
          </p:sp>
          <p:sp>
            <p:nvSpPr>
              <p:cNvPr id="65" name="TextBox 64">
                <a:extLst>
                  <a:ext uri="{FF2B5EF4-FFF2-40B4-BE49-F238E27FC236}">
                    <a16:creationId xmlns:a16="http://schemas.microsoft.com/office/drawing/2014/main" id="{37F1C608-787F-4D0E-B494-04D3CC8ABBD7}"/>
                  </a:ext>
                </a:extLst>
              </p:cNvPr>
              <p:cNvSpPr txBox="1"/>
              <p:nvPr/>
            </p:nvSpPr>
            <p:spPr>
              <a:xfrm>
                <a:off x="634670" y="4982979"/>
                <a:ext cx="718517" cy="251351"/>
              </a:xfrm>
              <a:prstGeom prst="rect">
                <a:avLst/>
              </a:prstGeom>
              <a:noFill/>
            </p:spPr>
            <p:txBody>
              <a:bodyPr wrap="none" rtlCol="0">
                <a:spAutoFit/>
              </a:bodyPr>
              <a:lstStyle/>
              <a:p>
                <a:r>
                  <a:rPr lang="en-GB" sz="800" dirty="0"/>
                  <a:t>Lough Gur</a:t>
                </a:r>
              </a:p>
            </p:txBody>
          </p:sp>
          <p:sp>
            <p:nvSpPr>
              <p:cNvPr id="66" name="Rectangle 65">
                <a:extLst>
                  <a:ext uri="{FF2B5EF4-FFF2-40B4-BE49-F238E27FC236}">
                    <a16:creationId xmlns:a16="http://schemas.microsoft.com/office/drawing/2014/main" id="{F63AD1A3-EF0C-4966-ACC4-074A9243E0C0}"/>
                  </a:ext>
                </a:extLst>
              </p:cNvPr>
              <p:cNvSpPr/>
              <p:nvPr/>
            </p:nvSpPr>
            <p:spPr>
              <a:xfrm>
                <a:off x="492227" y="4682451"/>
                <a:ext cx="144016" cy="108032"/>
              </a:xfrm>
              <a:prstGeom prst="rect">
                <a:avLst/>
              </a:prstGeom>
              <a:solidFill>
                <a:srgbClr val="D6F4F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7" name="Rectangle 66">
                <a:extLst>
                  <a:ext uri="{FF2B5EF4-FFF2-40B4-BE49-F238E27FC236}">
                    <a16:creationId xmlns:a16="http://schemas.microsoft.com/office/drawing/2014/main" id="{2B0BB440-C287-46CB-B405-893338A4AC79}"/>
                  </a:ext>
                </a:extLst>
              </p:cNvPr>
              <p:cNvSpPr/>
              <p:nvPr/>
            </p:nvSpPr>
            <p:spPr>
              <a:xfrm>
                <a:off x="490194" y="4867598"/>
                <a:ext cx="144016" cy="108032"/>
              </a:xfrm>
              <a:prstGeom prst="rect">
                <a:avLst/>
              </a:prstGeom>
              <a:solidFill>
                <a:srgbClr val="FD94E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8" name="Rectangle 67">
                <a:extLst>
                  <a:ext uri="{FF2B5EF4-FFF2-40B4-BE49-F238E27FC236}">
                    <a16:creationId xmlns:a16="http://schemas.microsoft.com/office/drawing/2014/main" id="{6634F247-B240-4918-8C27-F58839AAD121}"/>
                  </a:ext>
                </a:extLst>
              </p:cNvPr>
              <p:cNvSpPr/>
              <p:nvPr/>
            </p:nvSpPr>
            <p:spPr>
              <a:xfrm>
                <a:off x="492227" y="4488859"/>
                <a:ext cx="144016" cy="108032"/>
              </a:xfrm>
              <a:prstGeom prst="rect">
                <a:avLst/>
              </a:prstGeom>
              <a:solidFill>
                <a:srgbClr val="F1E7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9" name="Rectangle 68">
                <a:extLst>
                  <a:ext uri="{FF2B5EF4-FFF2-40B4-BE49-F238E27FC236}">
                    <a16:creationId xmlns:a16="http://schemas.microsoft.com/office/drawing/2014/main" id="{1BC960E9-C85B-42AD-8C1E-950C3FDFA60D}"/>
                  </a:ext>
                </a:extLst>
              </p:cNvPr>
              <p:cNvSpPr/>
              <p:nvPr/>
            </p:nvSpPr>
            <p:spPr>
              <a:xfrm>
                <a:off x="487962" y="4305465"/>
                <a:ext cx="144016" cy="108032"/>
              </a:xfrm>
              <a:prstGeom prst="rect">
                <a:avLst/>
              </a:prstGeom>
              <a:solidFill>
                <a:srgbClr val="96E6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0" name="TextBox 69">
                <a:extLst>
                  <a:ext uri="{FF2B5EF4-FFF2-40B4-BE49-F238E27FC236}">
                    <a16:creationId xmlns:a16="http://schemas.microsoft.com/office/drawing/2014/main" id="{A43BB1C8-F3C1-459E-B68F-776CF9E4CAAE}"/>
                  </a:ext>
                </a:extLst>
              </p:cNvPr>
              <p:cNvSpPr txBox="1"/>
              <p:nvPr/>
            </p:nvSpPr>
            <p:spPr>
              <a:xfrm>
                <a:off x="631977" y="4799585"/>
                <a:ext cx="939197" cy="251351"/>
              </a:xfrm>
              <a:prstGeom prst="rect">
                <a:avLst/>
              </a:prstGeom>
              <a:noFill/>
            </p:spPr>
            <p:txBody>
              <a:bodyPr wrap="none" rtlCol="0">
                <a:spAutoFit/>
              </a:bodyPr>
              <a:lstStyle/>
              <a:p>
                <a:r>
                  <a:rPr lang="en-GB" sz="800" dirty="0"/>
                  <a:t>Knockroe </a:t>
                </a:r>
                <a:r>
                  <a:rPr lang="en-GB" sz="800" dirty="0" err="1"/>
                  <a:t>Volc</a:t>
                </a:r>
                <a:r>
                  <a:rPr lang="en-GB" sz="800" dirty="0"/>
                  <a:t>.</a:t>
                </a:r>
              </a:p>
            </p:txBody>
          </p:sp>
          <p:sp>
            <p:nvSpPr>
              <p:cNvPr id="71" name="TextBox 70">
                <a:extLst>
                  <a:ext uri="{FF2B5EF4-FFF2-40B4-BE49-F238E27FC236}">
                    <a16:creationId xmlns:a16="http://schemas.microsoft.com/office/drawing/2014/main" id="{FD06BF05-23D3-4081-A7CC-69A39F608467}"/>
                  </a:ext>
                </a:extLst>
              </p:cNvPr>
              <p:cNvSpPr txBox="1"/>
              <p:nvPr/>
            </p:nvSpPr>
            <p:spPr>
              <a:xfrm>
                <a:off x="640272" y="4607237"/>
                <a:ext cx="1100031" cy="251351"/>
              </a:xfrm>
              <a:prstGeom prst="rect">
                <a:avLst/>
              </a:prstGeom>
              <a:noFill/>
            </p:spPr>
            <p:txBody>
              <a:bodyPr wrap="none" rtlCol="0">
                <a:spAutoFit/>
              </a:bodyPr>
              <a:lstStyle/>
              <a:p>
                <a:r>
                  <a:rPr lang="en-GB" sz="800" dirty="0" err="1"/>
                  <a:t>Herbertstown</a:t>
                </a:r>
                <a:r>
                  <a:rPr lang="en-GB" sz="800" dirty="0"/>
                  <a:t> Fm.</a:t>
                </a:r>
              </a:p>
            </p:txBody>
          </p:sp>
          <p:sp>
            <p:nvSpPr>
              <p:cNvPr id="72" name="TextBox 71">
                <a:extLst>
                  <a:ext uri="{FF2B5EF4-FFF2-40B4-BE49-F238E27FC236}">
                    <a16:creationId xmlns:a16="http://schemas.microsoft.com/office/drawing/2014/main" id="{91EC807F-9CA7-4756-AACA-7FACA4BF0244}"/>
                  </a:ext>
                </a:extLst>
              </p:cNvPr>
              <p:cNvSpPr txBox="1"/>
              <p:nvPr/>
            </p:nvSpPr>
            <p:spPr>
              <a:xfrm>
                <a:off x="648567" y="4399043"/>
                <a:ext cx="1070109" cy="251351"/>
              </a:xfrm>
              <a:prstGeom prst="rect">
                <a:avLst/>
              </a:prstGeom>
              <a:noFill/>
            </p:spPr>
            <p:txBody>
              <a:bodyPr wrap="none" rtlCol="0">
                <a:spAutoFit/>
              </a:bodyPr>
              <a:lstStyle/>
              <a:p>
                <a:r>
                  <a:rPr lang="en-GB" sz="800" dirty="0" err="1"/>
                  <a:t>Knockseefin</a:t>
                </a:r>
                <a:r>
                  <a:rPr lang="en-GB" sz="800" dirty="0"/>
                  <a:t> </a:t>
                </a:r>
                <a:r>
                  <a:rPr lang="en-GB" sz="800" dirty="0" err="1"/>
                  <a:t>Volc</a:t>
                </a:r>
                <a:r>
                  <a:rPr lang="en-GB" sz="800" dirty="0"/>
                  <a:t>.</a:t>
                </a:r>
              </a:p>
            </p:txBody>
          </p:sp>
          <p:sp>
            <p:nvSpPr>
              <p:cNvPr id="73" name="TextBox 72">
                <a:extLst>
                  <a:ext uri="{FF2B5EF4-FFF2-40B4-BE49-F238E27FC236}">
                    <a16:creationId xmlns:a16="http://schemas.microsoft.com/office/drawing/2014/main" id="{BBCB6B11-FFB8-4271-92A0-C17644B5451D}"/>
                  </a:ext>
                </a:extLst>
              </p:cNvPr>
              <p:cNvSpPr txBox="1"/>
              <p:nvPr/>
            </p:nvSpPr>
            <p:spPr>
              <a:xfrm>
                <a:off x="648567" y="4234277"/>
                <a:ext cx="901794" cy="251351"/>
              </a:xfrm>
              <a:prstGeom prst="rect">
                <a:avLst/>
              </a:prstGeom>
              <a:noFill/>
            </p:spPr>
            <p:txBody>
              <a:bodyPr wrap="none" rtlCol="0">
                <a:spAutoFit/>
              </a:bodyPr>
              <a:lstStyle/>
              <a:p>
                <a:r>
                  <a:rPr lang="en-GB" sz="800" dirty="0" err="1"/>
                  <a:t>Dromkeen</a:t>
                </a:r>
                <a:r>
                  <a:rPr lang="en-GB" sz="800" dirty="0"/>
                  <a:t> </a:t>
                </a:r>
                <a:r>
                  <a:rPr lang="en-GB" sz="800" dirty="0" err="1"/>
                  <a:t>Fm</a:t>
                </a:r>
                <a:endParaRPr lang="en-GB" sz="800" dirty="0"/>
              </a:p>
            </p:txBody>
          </p:sp>
          <p:sp>
            <p:nvSpPr>
              <p:cNvPr id="74" name="TextBox 73">
                <a:extLst>
                  <a:ext uri="{FF2B5EF4-FFF2-40B4-BE49-F238E27FC236}">
                    <a16:creationId xmlns:a16="http://schemas.microsoft.com/office/drawing/2014/main" id="{0087CEB0-149A-408B-BB9F-B527508467A5}"/>
                  </a:ext>
                </a:extLst>
              </p:cNvPr>
              <p:cNvSpPr txBox="1"/>
              <p:nvPr/>
            </p:nvSpPr>
            <p:spPr>
              <a:xfrm>
                <a:off x="1912100" y="4068142"/>
                <a:ext cx="1086939" cy="251351"/>
              </a:xfrm>
              <a:prstGeom prst="rect">
                <a:avLst/>
              </a:prstGeom>
              <a:noFill/>
            </p:spPr>
            <p:txBody>
              <a:bodyPr wrap="none" rtlCol="0">
                <a:spAutoFit/>
              </a:bodyPr>
              <a:lstStyle/>
              <a:p>
                <a:r>
                  <a:rPr lang="en-GB" sz="800" dirty="0" err="1"/>
                  <a:t>Namurian</a:t>
                </a:r>
                <a:r>
                  <a:rPr lang="en-GB" sz="800" dirty="0"/>
                  <a:t> </a:t>
                </a:r>
                <a:r>
                  <a:rPr lang="en-GB" sz="800" dirty="0" err="1"/>
                  <a:t>Clastics</a:t>
                </a:r>
                <a:endParaRPr lang="en-GB" sz="800" dirty="0"/>
              </a:p>
            </p:txBody>
          </p:sp>
          <p:sp>
            <p:nvSpPr>
              <p:cNvPr id="75" name="TextBox 74">
                <a:extLst>
                  <a:ext uri="{FF2B5EF4-FFF2-40B4-BE49-F238E27FC236}">
                    <a16:creationId xmlns:a16="http://schemas.microsoft.com/office/drawing/2014/main" id="{C6EDA780-D340-4251-A1D0-9F48491B3139}"/>
                  </a:ext>
                </a:extLst>
              </p:cNvPr>
              <p:cNvSpPr txBox="1"/>
              <p:nvPr/>
            </p:nvSpPr>
            <p:spPr>
              <a:xfrm>
                <a:off x="1924113" y="4427520"/>
                <a:ext cx="808285" cy="251351"/>
              </a:xfrm>
              <a:prstGeom prst="rect">
                <a:avLst/>
              </a:prstGeom>
              <a:noFill/>
            </p:spPr>
            <p:txBody>
              <a:bodyPr wrap="none" rtlCol="0">
                <a:spAutoFit/>
              </a:bodyPr>
              <a:lstStyle/>
              <a:p>
                <a:r>
                  <a:rPr lang="en-GB" sz="800" dirty="0" err="1"/>
                  <a:t>Visean</a:t>
                </a:r>
                <a:r>
                  <a:rPr lang="en-GB" sz="800" dirty="0"/>
                  <a:t> Shelf</a:t>
                </a:r>
              </a:p>
            </p:txBody>
          </p:sp>
          <p:sp>
            <p:nvSpPr>
              <p:cNvPr id="76" name="TextBox 75">
                <a:extLst>
                  <a:ext uri="{FF2B5EF4-FFF2-40B4-BE49-F238E27FC236}">
                    <a16:creationId xmlns:a16="http://schemas.microsoft.com/office/drawing/2014/main" id="{64AE020E-2484-4AD4-9464-06A06866452F}"/>
                  </a:ext>
                </a:extLst>
              </p:cNvPr>
              <p:cNvSpPr txBox="1"/>
              <p:nvPr/>
            </p:nvSpPr>
            <p:spPr>
              <a:xfrm>
                <a:off x="1926767" y="4258968"/>
                <a:ext cx="913015" cy="251351"/>
              </a:xfrm>
              <a:prstGeom prst="rect">
                <a:avLst/>
              </a:prstGeom>
              <a:noFill/>
            </p:spPr>
            <p:txBody>
              <a:bodyPr wrap="none" rtlCol="0">
                <a:spAutoFit/>
              </a:bodyPr>
              <a:lstStyle/>
              <a:p>
                <a:r>
                  <a:rPr lang="en-GB" sz="800" dirty="0" err="1"/>
                  <a:t>Visean</a:t>
                </a:r>
                <a:r>
                  <a:rPr lang="en-GB" sz="800" dirty="0"/>
                  <a:t> </a:t>
                </a:r>
                <a:r>
                  <a:rPr lang="en-GB" sz="800" dirty="0" err="1"/>
                  <a:t>Basinal</a:t>
                </a:r>
                <a:endParaRPr lang="en-GB" sz="800" dirty="0"/>
              </a:p>
            </p:txBody>
          </p:sp>
          <p:sp>
            <p:nvSpPr>
              <p:cNvPr id="77" name="Right Brace 76">
                <a:extLst>
                  <a:ext uri="{FF2B5EF4-FFF2-40B4-BE49-F238E27FC236}">
                    <a16:creationId xmlns:a16="http://schemas.microsoft.com/office/drawing/2014/main" id="{D22189A5-E163-4DF2-B995-B3C288627310}"/>
                  </a:ext>
                </a:extLst>
              </p:cNvPr>
              <p:cNvSpPr/>
              <p:nvPr/>
            </p:nvSpPr>
            <p:spPr>
              <a:xfrm>
                <a:off x="1597799" y="4151737"/>
                <a:ext cx="199988" cy="100112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78" name="TextBox 77">
                <a:extLst>
                  <a:ext uri="{FF2B5EF4-FFF2-40B4-BE49-F238E27FC236}">
                    <a16:creationId xmlns:a16="http://schemas.microsoft.com/office/drawing/2014/main" id="{F42CACD3-7FE6-49C6-B060-2D8E8E5E7B46}"/>
                  </a:ext>
                </a:extLst>
              </p:cNvPr>
              <p:cNvSpPr txBox="1"/>
              <p:nvPr/>
            </p:nvSpPr>
            <p:spPr>
              <a:xfrm>
                <a:off x="487962" y="4077072"/>
                <a:ext cx="1070109" cy="251351"/>
              </a:xfrm>
              <a:prstGeom prst="rect">
                <a:avLst/>
              </a:prstGeom>
              <a:noFill/>
            </p:spPr>
            <p:txBody>
              <a:bodyPr wrap="none" rtlCol="0">
                <a:spAutoFit/>
              </a:bodyPr>
              <a:lstStyle/>
              <a:p>
                <a:r>
                  <a:rPr lang="en-GB" sz="800" b="1" dirty="0"/>
                  <a:t>Limerick Syncline</a:t>
                </a:r>
              </a:p>
            </p:txBody>
          </p:sp>
        </p:grpSp>
        <p:sp>
          <p:nvSpPr>
            <p:cNvPr id="44" name="Star: 5 Points 43">
              <a:extLst>
                <a:ext uri="{FF2B5EF4-FFF2-40B4-BE49-F238E27FC236}">
                  <a16:creationId xmlns:a16="http://schemas.microsoft.com/office/drawing/2014/main" id="{42A64D70-3EB0-4DF0-8807-C4E1EA98B056}"/>
                </a:ext>
              </a:extLst>
            </p:cNvPr>
            <p:cNvSpPr/>
            <p:nvPr/>
          </p:nvSpPr>
          <p:spPr>
            <a:xfrm>
              <a:off x="4871554" y="1531004"/>
              <a:ext cx="113354" cy="1133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5" name="Oval 44">
              <a:extLst>
                <a:ext uri="{FF2B5EF4-FFF2-40B4-BE49-F238E27FC236}">
                  <a16:creationId xmlns:a16="http://schemas.microsoft.com/office/drawing/2014/main" id="{13B2EEE5-7AE7-45E5-B118-C145F6F19A6B}"/>
                </a:ext>
              </a:extLst>
            </p:cNvPr>
            <p:cNvSpPr/>
            <p:nvPr/>
          </p:nvSpPr>
          <p:spPr>
            <a:xfrm>
              <a:off x="4881132" y="1679057"/>
              <a:ext cx="87837" cy="87837"/>
            </a:xfrm>
            <a:prstGeom prst="ellipse">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p>
          </p:txBody>
        </p:sp>
        <p:sp>
          <p:nvSpPr>
            <p:cNvPr id="46" name="Oval 45">
              <a:extLst>
                <a:ext uri="{FF2B5EF4-FFF2-40B4-BE49-F238E27FC236}">
                  <a16:creationId xmlns:a16="http://schemas.microsoft.com/office/drawing/2014/main" id="{4F59FC66-D405-424E-9039-8927B14CE8DC}"/>
                </a:ext>
              </a:extLst>
            </p:cNvPr>
            <p:cNvSpPr/>
            <p:nvPr/>
          </p:nvSpPr>
          <p:spPr>
            <a:xfrm>
              <a:off x="4898050" y="1857144"/>
              <a:ext cx="54000" cy="54000"/>
            </a:xfrm>
            <a:prstGeom prst="ellipse">
              <a:avLst/>
            </a:prstGeom>
            <a:solidFill>
              <a:srgbClr val="FF0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sp>
          <p:nvSpPr>
            <p:cNvPr id="47" name="TextBox 46">
              <a:extLst>
                <a:ext uri="{FF2B5EF4-FFF2-40B4-BE49-F238E27FC236}">
                  <a16:creationId xmlns:a16="http://schemas.microsoft.com/office/drawing/2014/main" id="{D8CE2337-90E1-4EAF-9DC5-DF93729460A5}"/>
                </a:ext>
              </a:extLst>
            </p:cNvPr>
            <p:cNvSpPr txBox="1"/>
            <p:nvPr/>
          </p:nvSpPr>
          <p:spPr>
            <a:xfrm>
              <a:off x="4982713" y="1479788"/>
              <a:ext cx="744114" cy="215444"/>
            </a:xfrm>
            <a:prstGeom prst="rect">
              <a:avLst/>
            </a:prstGeom>
            <a:noFill/>
          </p:spPr>
          <p:txBody>
            <a:bodyPr wrap="none" rtlCol="0">
              <a:spAutoFit/>
            </a:bodyPr>
            <a:lstStyle/>
            <a:p>
              <a:r>
                <a:rPr lang="en-GB" sz="800" dirty="0"/>
                <a:t>Historic Mine</a:t>
              </a:r>
            </a:p>
          </p:txBody>
        </p:sp>
        <p:sp>
          <p:nvSpPr>
            <p:cNvPr id="48" name="TextBox 47">
              <a:extLst>
                <a:ext uri="{FF2B5EF4-FFF2-40B4-BE49-F238E27FC236}">
                  <a16:creationId xmlns:a16="http://schemas.microsoft.com/office/drawing/2014/main" id="{45A42C6B-7CF9-46B1-A07D-013B3561CA97}"/>
                </a:ext>
              </a:extLst>
            </p:cNvPr>
            <p:cNvSpPr txBox="1"/>
            <p:nvPr/>
          </p:nvSpPr>
          <p:spPr>
            <a:xfrm>
              <a:off x="4978753" y="1610096"/>
              <a:ext cx="920445" cy="215444"/>
            </a:xfrm>
            <a:prstGeom prst="rect">
              <a:avLst/>
            </a:prstGeom>
            <a:noFill/>
          </p:spPr>
          <p:txBody>
            <a:bodyPr wrap="none" rtlCol="0">
              <a:spAutoFit/>
            </a:bodyPr>
            <a:lstStyle/>
            <a:p>
              <a:r>
                <a:rPr lang="en-GB" sz="800" dirty="0"/>
                <a:t>Mineral Resource</a:t>
              </a:r>
            </a:p>
          </p:txBody>
        </p:sp>
        <p:sp>
          <p:nvSpPr>
            <p:cNvPr id="49" name="TextBox 48">
              <a:extLst>
                <a:ext uri="{FF2B5EF4-FFF2-40B4-BE49-F238E27FC236}">
                  <a16:creationId xmlns:a16="http://schemas.microsoft.com/office/drawing/2014/main" id="{9EC6FD56-9FD8-4E81-8664-EDE07B2C2E93}"/>
                </a:ext>
              </a:extLst>
            </p:cNvPr>
            <p:cNvSpPr txBox="1"/>
            <p:nvPr/>
          </p:nvSpPr>
          <p:spPr>
            <a:xfrm>
              <a:off x="4986103" y="1774983"/>
              <a:ext cx="550151" cy="215444"/>
            </a:xfrm>
            <a:prstGeom prst="rect">
              <a:avLst/>
            </a:prstGeom>
            <a:noFill/>
          </p:spPr>
          <p:txBody>
            <a:bodyPr wrap="none" rtlCol="0">
              <a:spAutoFit/>
            </a:bodyPr>
            <a:lstStyle/>
            <a:p>
              <a:r>
                <a:rPr lang="en-GB" sz="800" dirty="0"/>
                <a:t>Prospect</a:t>
              </a:r>
            </a:p>
          </p:txBody>
        </p:sp>
      </p:grpSp>
      <p:pic>
        <p:nvPicPr>
          <p:cNvPr id="79" name="Picture 78">
            <a:extLst>
              <a:ext uri="{FF2B5EF4-FFF2-40B4-BE49-F238E27FC236}">
                <a16:creationId xmlns:a16="http://schemas.microsoft.com/office/drawing/2014/main" id="{70B78108-C397-431B-93F5-726E50186E6C}"/>
              </a:ext>
            </a:extLst>
          </p:cNvPr>
          <p:cNvPicPr>
            <a:picLocks noChangeAspect="1"/>
          </p:cNvPicPr>
          <p:nvPr/>
        </p:nvPicPr>
        <p:blipFill>
          <a:blip r:embed="rId5"/>
          <a:stretch>
            <a:fillRect/>
          </a:stretch>
        </p:blipFill>
        <p:spPr>
          <a:xfrm>
            <a:off x="4813736" y="2063303"/>
            <a:ext cx="1157238" cy="1475898"/>
          </a:xfrm>
          <a:prstGeom prst="rect">
            <a:avLst/>
          </a:prstGeom>
          <a:ln w="12700">
            <a:solidFill>
              <a:schemeClr val="tx1"/>
            </a:solidFill>
          </a:ln>
        </p:spPr>
      </p:pic>
      <p:sp>
        <p:nvSpPr>
          <p:cNvPr id="80" name="Rectangle 79">
            <a:extLst>
              <a:ext uri="{FF2B5EF4-FFF2-40B4-BE49-F238E27FC236}">
                <a16:creationId xmlns:a16="http://schemas.microsoft.com/office/drawing/2014/main" id="{8CB6EF4C-1DDB-44C4-A98E-85D332613461}"/>
              </a:ext>
            </a:extLst>
          </p:cNvPr>
          <p:cNvSpPr/>
          <p:nvPr/>
        </p:nvSpPr>
        <p:spPr>
          <a:xfrm>
            <a:off x="5082539" y="2950369"/>
            <a:ext cx="382429" cy="3068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TextBox 87">
            <a:extLst>
              <a:ext uri="{FF2B5EF4-FFF2-40B4-BE49-F238E27FC236}">
                <a16:creationId xmlns:a16="http://schemas.microsoft.com/office/drawing/2014/main" id="{C0EEB0AE-2885-4999-ADAF-60F7CCA26620}"/>
              </a:ext>
            </a:extLst>
          </p:cNvPr>
          <p:cNvSpPr txBox="1"/>
          <p:nvPr/>
        </p:nvSpPr>
        <p:spPr>
          <a:xfrm>
            <a:off x="185092" y="411942"/>
            <a:ext cx="3169009" cy="600164"/>
          </a:xfrm>
          <a:prstGeom prst="rect">
            <a:avLst/>
          </a:prstGeom>
          <a:noFill/>
        </p:spPr>
        <p:txBody>
          <a:bodyPr wrap="none" rtlCol="0">
            <a:spAutoFit/>
          </a:bodyPr>
          <a:lstStyle/>
          <a:p>
            <a:r>
              <a:rPr lang="en-US" sz="3300" b="1" dirty="0"/>
              <a:t>Region Overview</a:t>
            </a:r>
            <a:endParaRPr lang="en-US" sz="2800" b="1" dirty="0"/>
          </a:p>
        </p:txBody>
      </p:sp>
      <p:sp>
        <p:nvSpPr>
          <p:cNvPr id="2" name="TextBox 1">
            <a:extLst>
              <a:ext uri="{FF2B5EF4-FFF2-40B4-BE49-F238E27FC236}">
                <a16:creationId xmlns:a16="http://schemas.microsoft.com/office/drawing/2014/main" id="{13E410C4-1CF9-ECD0-FE5C-6AE1BC01FE43}"/>
              </a:ext>
            </a:extLst>
          </p:cNvPr>
          <p:cNvSpPr txBox="1"/>
          <p:nvPr/>
        </p:nvSpPr>
        <p:spPr>
          <a:xfrm>
            <a:off x="10321962" y="4629440"/>
            <a:ext cx="534121" cy="200055"/>
          </a:xfrm>
          <a:prstGeom prst="rect">
            <a:avLst/>
          </a:prstGeom>
          <a:noFill/>
        </p:spPr>
        <p:txBody>
          <a:bodyPr wrap="none" rtlCol="0">
            <a:spAutoFit/>
          </a:bodyPr>
          <a:lstStyle/>
          <a:p>
            <a:r>
              <a:rPr lang="en-GB" sz="700" b="1" dirty="0" err="1">
                <a:effectLst>
                  <a:outerShdw blurRad="38100" dist="38100" dir="2700000" algn="tl">
                    <a:srgbClr val="000000">
                      <a:alpha val="43137"/>
                    </a:srgbClr>
                  </a:outerShdw>
                </a:effectLst>
              </a:rPr>
              <a:t>Ballywire</a:t>
            </a:r>
            <a:endParaRPr lang="en-GB" sz="700" b="1" dirty="0">
              <a:effectLst>
                <a:outerShdw blurRad="38100" dist="38100" dir="2700000" algn="tl">
                  <a:srgbClr val="000000">
                    <a:alpha val="43137"/>
                  </a:srgbClr>
                </a:outerShdw>
              </a:effectLst>
            </a:endParaRPr>
          </a:p>
        </p:txBody>
      </p:sp>
      <p:pic>
        <p:nvPicPr>
          <p:cNvPr id="41" name="Graphic 40" descr="Camera with solid fill">
            <a:extLst>
              <a:ext uri="{FF2B5EF4-FFF2-40B4-BE49-F238E27FC236}">
                <a16:creationId xmlns:a16="http://schemas.microsoft.com/office/drawing/2014/main" id="{396B9349-F4EF-2FC4-5987-5B8F00025E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806415" y="4397573"/>
            <a:ext cx="224794" cy="224794"/>
          </a:xfrm>
          <a:prstGeom prst="rect">
            <a:avLst/>
          </a:prstGeom>
        </p:spPr>
      </p:pic>
      <p:sp>
        <p:nvSpPr>
          <p:cNvPr id="89" name="TextBox 88">
            <a:extLst>
              <a:ext uri="{FF2B5EF4-FFF2-40B4-BE49-F238E27FC236}">
                <a16:creationId xmlns:a16="http://schemas.microsoft.com/office/drawing/2014/main" id="{6F1823BB-D523-F2BF-3934-602B4864356B}"/>
              </a:ext>
            </a:extLst>
          </p:cNvPr>
          <p:cNvSpPr txBox="1"/>
          <p:nvPr/>
        </p:nvSpPr>
        <p:spPr>
          <a:xfrm>
            <a:off x="185092" y="4412457"/>
            <a:ext cx="2614114" cy="307777"/>
          </a:xfrm>
          <a:prstGeom prst="rect">
            <a:avLst/>
          </a:prstGeom>
          <a:noFill/>
        </p:spPr>
        <p:txBody>
          <a:bodyPr wrap="none" rtlCol="0">
            <a:spAutoFit/>
          </a:bodyPr>
          <a:lstStyle/>
          <a:p>
            <a:r>
              <a:rPr lang="en-GB" sz="1400" b="1" i="1" dirty="0" err="1"/>
              <a:t>Knockfierna</a:t>
            </a:r>
            <a:r>
              <a:rPr lang="en-GB" sz="1400" b="1" i="1" dirty="0"/>
              <a:t> Inlier, looking north </a:t>
            </a:r>
            <a:endParaRPr lang="en-US" sz="1400" b="1" i="1" dirty="0"/>
          </a:p>
        </p:txBody>
      </p:sp>
      <p:sp>
        <p:nvSpPr>
          <p:cNvPr id="90" name="Freeform: Shape 89">
            <a:extLst>
              <a:ext uri="{FF2B5EF4-FFF2-40B4-BE49-F238E27FC236}">
                <a16:creationId xmlns:a16="http://schemas.microsoft.com/office/drawing/2014/main" id="{99AE4AA5-9167-F18E-BDE9-E50456047DB1}"/>
              </a:ext>
            </a:extLst>
          </p:cNvPr>
          <p:cNvSpPr/>
          <p:nvPr/>
        </p:nvSpPr>
        <p:spPr>
          <a:xfrm>
            <a:off x="224790" y="5581557"/>
            <a:ext cx="4381500" cy="448085"/>
          </a:xfrm>
          <a:custGeom>
            <a:avLst/>
            <a:gdLst>
              <a:gd name="connsiteX0" fmla="*/ 0 w 4381500"/>
              <a:gd name="connsiteY0" fmla="*/ 392523 h 448085"/>
              <a:gd name="connsiteX1" fmla="*/ 190500 w 4381500"/>
              <a:gd name="connsiteY1" fmla="*/ 438243 h 448085"/>
              <a:gd name="connsiteX2" fmla="*/ 308610 w 4381500"/>
              <a:gd name="connsiteY2" fmla="*/ 411573 h 448085"/>
              <a:gd name="connsiteX3" fmla="*/ 411480 w 4381500"/>
              <a:gd name="connsiteY3" fmla="*/ 346803 h 448085"/>
              <a:gd name="connsiteX4" fmla="*/ 617220 w 4381500"/>
              <a:gd name="connsiteY4" fmla="*/ 251553 h 448085"/>
              <a:gd name="connsiteX5" fmla="*/ 762000 w 4381500"/>
              <a:gd name="connsiteY5" fmla="*/ 190593 h 448085"/>
              <a:gd name="connsiteX6" fmla="*/ 1028700 w 4381500"/>
              <a:gd name="connsiteY6" fmla="*/ 152493 h 448085"/>
              <a:gd name="connsiteX7" fmla="*/ 1337310 w 4381500"/>
              <a:gd name="connsiteY7" fmla="*/ 83913 h 448085"/>
              <a:gd name="connsiteX8" fmla="*/ 1543050 w 4381500"/>
              <a:gd name="connsiteY8" fmla="*/ 11523 h 448085"/>
              <a:gd name="connsiteX9" fmla="*/ 1714500 w 4381500"/>
              <a:gd name="connsiteY9" fmla="*/ 3903 h 448085"/>
              <a:gd name="connsiteX10" fmla="*/ 2034540 w 4381500"/>
              <a:gd name="connsiteY10" fmla="*/ 49623 h 448085"/>
              <a:gd name="connsiteX11" fmla="*/ 2327910 w 4381500"/>
              <a:gd name="connsiteY11" fmla="*/ 38193 h 448085"/>
              <a:gd name="connsiteX12" fmla="*/ 2465070 w 4381500"/>
              <a:gd name="connsiteY12" fmla="*/ 76293 h 448085"/>
              <a:gd name="connsiteX13" fmla="*/ 2663190 w 4381500"/>
              <a:gd name="connsiteY13" fmla="*/ 106773 h 448085"/>
              <a:gd name="connsiteX14" fmla="*/ 2807970 w 4381500"/>
              <a:gd name="connsiteY14" fmla="*/ 202023 h 448085"/>
              <a:gd name="connsiteX15" fmla="*/ 2872740 w 4381500"/>
              <a:gd name="connsiteY15" fmla="*/ 274413 h 448085"/>
              <a:gd name="connsiteX16" fmla="*/ 3200400 w 4381500"/>
              <a:gd name="connsiteY16" fmla="*/ 312513 h 448085"/>
              <a:gd name="connsiteX17" fmla="*/ 3520440 w 4381500"/>
              <a:gd name="connsiteY17" fmla="*/ 312513 h 448085"/>
              <a:gd name="connsiteX18" fmla="*/ 3775710 w 4381500"/>
              <a:gd name="connsiteY18" fmla="*/ 381093 h 448085"/>
              <a:gd name="connsiteX19" fmla="*/ 4019550 w 4381500"/>
              <a:gd name="connsiteY19" fmla="*/ 442053 h 448085"/>
              <a:gd name="connsiteX20" fmla="*/ 4198620 w 4381500"/>
              <a:gd name="connsiteY20" fmla="*/ 445863 h 448085"/>
              <a:gd name="connsiteX21" fmla="*/ 4381500 w 4381500"/>
              <a:gd name="connsiteY21" fmla="*/ 442053 h 4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1500" h="448085">
                <a:moveTo>
                  <a:pt x="0" y="392523"/>
                </a:moveTo>
                <a:cubicBezTo>
                  <a:pt x="69532" y="413795"/>
                  <a:pt x="139065" y="435068"/>
                  <a:pt x="190500" y="438243"/>
                </a:cubicBezTo>
                <a:cubicBezTo>
                  <a:pt x="241935" y="441418"/>
                  <a:pt x="271780" y="426813"/>
                  <a:pt x="308610" y="411573"/>
                </a:cubicBezTo>
                <a:cubicBezTo>
                  <a:pt x="345440" y="396333"/>
                  <a:pt x="360045" y="373473"/>
                  <a:pt x="411480" y="346803"/>
                </a:cubicBezTo>
                <a:cubicBezTo>
                  <a:pt x="462915" y="320133"/>
                  <a:pt x="558800" y="277588"/>
                  <a:pt x="617220" y="251553"/>
                </a:cubicBezTo>
                <a:cubicBezTo>
                  <a:pt x="675640" y="225518"/>
                  <a:pt x="693420" y="207103"/>
                  <a:pt x="762000" y="190593"/>
                </a:cubicBezTo>
                <a:cubicBezTo>
                  <a:pt x="830580" y="174083"/>
                  <a:pt x="932815" y="170273"/>
                  <a:pt x="1028700" y="152493"/>
                </a:cubicBezTo>
                <a:cubicBezTo>
                  <a:pt x="1124585" y="134713"/>
                  <a:pt x="1251585" y="107408"/>
                  <a:pt x="1337310" y="83913"/>
                </a:cubicBezTo>
                <a:cubicBezTo>
                  <a:pt x="1423035" y="60418"/>
                  <a:pt x="1480185" y="24858"/>
                  <a:pt x="1543050" y="11523"/>
                </a:cubicBezTo>
                <a:cubicBezTo>
                  <a:pt x="1605915" y="-1812"/>
                  <a:pt x="1632585" y="-2447"/>
                  <a:pt x="1714500" y="3903"/>
                </a:cubicBezTo>
                <a:cubicBezTo>
                  <a:pt x="1796415" y="10253"/>
                  <a:pt x="1932305" y="43908"/>
                  <a:pt x="2034540" y="49623"/>
                </a:cubicBezTo>
                <a:cubicBezTo>
                  <a:pt x="2136775" y="55338"/>
                  <a:pt x="2256155" y="33748"/>
                  <a:pt x="2327910" y="38193"/>
                </a:cubicBezTo>
                <a:cubicBezTo>
                  <a:pt x="2399665" y="42638"/>
                  <a:pt x="2409190" y="64863"/>
                  <a:pt x="2465070" y="76293"/>
                </a:cubicBezTo>
                <a:cubicBezTo>
                  <a:pt x="2520950" y="87723"/>
                  <a:pt x="2606040" y="85818"/>
                  <a:pt x="2663190" y="106773"/>
                </a:cubicBezTo>
                <a:cubicBezTo>
                  <a:pt x="2720340" y="127728"/>
                  <a:pt x="2773045" y="174083"/>
                  <a:pt x="2807970" y="202023"/>
                </a:cubicBezTo>
                <a:cubicBezTo>
                  <a:pt x="2842895" y="229963"/>
                  <a:pt x="2807335" y="255998"/>
                  <a:pt x="2872740" y="274413"/>
                </a:cubicBezTo>
                <a:cubicBezTo>
                  <a:pt x="2938145" y="292828"/>
                  <a:pt x="3092450" y="306163"/>
                  <a:pt x="3200400" y="312513"/>
                </a:cubicBezTo>
                <a:cubicBezTo>
                  <a:pt x="3308350" y="318863"/>
                  <a:pt x="3424555" y="301083"/>
                  <a:pt x="3520440" y="312513"/>
                </a:cubicBezTo>
                <a:cubicBezTo>
                  <a:pt x="3616325" y="323943"/>
                  <a:pt x="3775710" y="381093"/>
                  <a:pt x="3775710" y="381093"/>
                </a:cubicBezTo>
                <a:cubicBezTo>
                  <a:pt x="3858895" y="402683"/>
                  <a:pt x="3949065" y="431258"/>
                  <a:pt x="4019550" y="442053"/>
                </a:cubicBezTo>
                <a:cubicBezTo>
                  <a:pt x="4090035" y="452848"/>
                  <a:pt x="4138295" y="445863"/>
                  <a:pt x="4198620" y="445863"/>
                </a:cubicBezTo>
                <a:cubicBezTo>
                  <a:pt x="4258945" y="445863"/>
                  <a:pt x="4320222" y="443958"/>
                  <a:pt x="4381500" y="442053"/>
                </a:cubicBezTo>
              </a:path>
            </a:pathLst>
          </a:custGeom>
          <a:noFill/>
          <a:ln w="762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AC3517D0-61F0-59FC-753A-013D8585CBCB}"/>
              </a:ext>
            </a:extLst>
          </p:cNvPr>
          <p:cNvSpPr txBox="1"/>
          <p:nvPr/>
        </p:nvSpPr>
        <p:spPr>
          <a:xfrm rot="20947017">
            <a:off x="641037" y="5707528"/>
            <a:ext cx="1702223" cy="307777"/>
          </a:xfrm>
          <a:prstGeom prst="rect">
            <a:avLst/>
          </a:prstGeom>
          <a:noFill/>
        </p:spPr>
        <p:txBody>
          <a:bodyPr wrap="square" rtlCol="0">
            <a:spAutoFit/>
          </a:bodyPr>
          <a:lstStyle/>
          <a:p>
            <a:r>
              <a:rPr lang="en-GB" sz="1400" dirty="0">
                <a:solidFill>
                  <a:schemeClr val="bg1"/>
                </a:solidFill>
                <a:effectLst>
                  <a:outerShdw blurRad="38100" dist="38100" dir="2700000" algn="tl">
                    <a:srgbClr val="000000">
                      <a:alpha val="43137"/>
                    </a:srgbClr>
                  </a:outerShdw>
                </a:effectLst>
              </a:rPr>
              <a:t>ORS + Volcanic rocks</a:t>
            </a:r>
            <a:endParaRPr lang="en-US" sz="1400" dirty="0">
              <a:solidFill>
                <a:schemeClr val="bg1"/>
              </a:solidFill>
              <a:effectLst>
                <a:outerShdw blurRad="38100" dist="38100" dir="2700000" algn="tl">
                  <a:srgbClr val="000000">
                    <a:alpha val="43137"/>
                  </a:srgbClr>
                </a:outerShdw>
              </a:effectLst>
            </a:endParaRPr>
          </a:p>
        </p:txBody>
      </p:sp>
      <p:sp>
        <p:nvSpPr>
          <p:cNvPr id="92" name="TextBox 91">
            <a:extLst>
              <a:ext uri="{FF2B5EF4-FFF2-40B4-BE49-F238E27FC236}">
                <a16:creationId xmlns:a16="http://schemas.microsoft.com/office/drawing/2014/main" id="{EC069DB1-37BC-AE07-5CE0-A0EB9211BE27}"/>
              </a:ext>
            </a:extLst>
          </p:cNvPr>
          <p:cNvSpPr txBox="1"/>
          <p:nvPr/>
        </p:nvSpPr>
        <p:spPr>
          <a:xfrm rot="20947017">
            <a:off x="321855" y="5335450"/>
            <a:ext cx="2340585" cy="307777"/>
          </a:xfrm>
          <a:prstGeom prst="rect">
            <a:avLst/>
          </a:prstGeom>
          <a:noFill/>
        </p:spPr>
        <p:txBody>
          <a:bodyPr wrap="square" rtlCol="0">
            <a:spAutoFit/>
          </a:bodyPr>
          <a:lstStyle/>
          <a:p>
            <a:r>
              <a:rPr lang="en-GB" sz="1400" dirty="0">
                <a:solidFill>
                  <a:schemeClr val="bg1"/>
                </a:solidFill>
                <a:effectLst>
                  <a:outerShdw blurRad="38100" dist="38100" dir="2700000" algn="tl">
                    <a:srgbClr val="000000">
                      <a:alpha val="43137"/>
                    </a:srgbClr>
                  </a:outerShdw>
                </a:effectLst>
              </a:rPr>
              <a:t>Lower Carboniferous Basin</a:t>
            </a:r>
            <a:endParaRPr lang="en-US" sz="1400" dirty="0">
              <a:solidFill>
                <a:schemeClr val="bg1"/>
              </a:solidFill>
              <a:effectLst>
                <a:outerShdw blurRad="38100" dist="38100" dir="2700000" algn="tl">
                  <a:srgbClr val="000000">
                    <a:alpha val="43137"/>
                  </a:srgbClr>
                </a:outerShdw>
              </a:effectLst>
            </a:endParaRPr>
          </a:p>
        </p:txBody>
      </p:sp>
      <p:sp>
        <p:nvSpPr>
          <p:cNvPr id="93" name="TextBox 92">
            <a:extLst>
              <a:ext uri="{FF2B5EF4-FFF2-40B4-BE49-F238E27FC236}">
                <a16:creationId xmlns:a16="http://schemas.microsoft.com/office/drawing/2014/main" id="{CFDFB5A5-267D-058D-E2E0-D934AE5DF4F7}"/>
              </a:ext>
            </a:extLst>
          </p:cNvPr>
          <p:cNvSpPr txBox="1"/>
          <p:nvPr/>
        </p:nvSpPr>
        <p:spPr>
          <a:xfrm>
            <a:off x="304946" y="4830146"/>
            <a:ext cx="1578137" cy="261610"/>
          </a:xfrm>
          <a:prstGeom prst="rect">
            <a:avLst/>
          </a:prstGeom>
          <a:noFill/>
        </p:spPr>
        <p:txBody>
          <a:bodyPr wrap="square" rtlCol="0">
            <a:spAutoFit/>
          </a:bodyPr>
          <a:lstStyle/>
          <a:p>
            <a:r>
              <a:rPr lang="en-GB" sz="1100" i="1" dirty="0">
                <a:effectLst>
                  <a:outerShdw blurRad="38100" dist="38100" dir="2700000" algn="tl">
                    <a:srgbClr val="000000">
                      <a:alpha val="43137"/>
                    </a:srgbClr>
                  </a:outerShdw>
                </a:effectLst>
              </a:rPr>
              <a:t>Shannon Estuary</a:t>
            </a:r>
            <a:endParaRPr lang="en-US" sz="11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3729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D106B-6FFE-4C40-8BC3-58FD1768100E}"/>
              </a:ext>
            </a:extLst>
          </p:cNvPr>
          <p:cNvPicPr>
            <a:picLocks noChangeAspect="1"/>
          </p:cNvPicPr>
          <p:nvPr/>
        </p:nvPicPr>
        <p:blipFill>
          <a:blip r:embed="rId3"/>
          <a:stretch>
            <a:fillRect/>
          </a:stretch>
        </p:blipFill>
        <p:spPr>
          <a:xfrm>
            <a:off x="13663" y="0"/>
            <a:ext cx="12164673" cy="6858000"/>
          </a:xfrm>
          <a:prstGeom prst="rect">
            <a:avLst/>
          </a:prstGeom>
        </p:spPr>
      </p:pic>
      <p:sp>
        <p:nvSpPr>
          <p:cNvPr id="5" name="TextBox 4">
            <a:extLst>
              <a:ext uri="{FF2B5EF4-FFF2-40B4-BE49-F238E27FC236}">
                <a16:creationId xmlns:a16="http://schemas.microsoft.com/office/drawing/2014/main" id="{93E0AD21-C64F-4281-B961-36B6A469885F}"/>
              </a:ext>
            </a:extLst>
          </p:cNvPr>
          <p:cNvSpPr txBox="1"/>
          <p:nvPr/>
        </p:nvSpPr>
        <p:spPr>
          <a:xfrm>
            <a:off x="9689040" y="5812503"/>
            <a:ext cx="2409825" cy="369332"/>
          </a:xfrm>
          <a:prstGeom prst="rect">
            <a:avLst/>
          </a:prstGeom>
          <a:noFill/>
        </p:spPr>
        <p:txBody>
          <a:bodyPr wrap="square" rtlCol="0">
            <a:spAutoFit/>
          </a:bodyPr>
          <a:lstStyle/>
          <a:p>
            <a:r>
              <a:rPr lang="en-GB" dirty="0"/>
              <a:t>Base of Reef Elevation</a:t>
            </a:r>
            <a:endParaRPr lang="en-IE" dirty="0"/>
          </a:p>
        </p:txBody>
      </p:sp>
      <p:sp>
        <p:nvSpPr>
          <p:cNvPr id="2" name="TextBox 1">
            <a:extLst>
              <a:ext uri="{FF2B5EF4-FFF2-40B4-BE49-F238E27FC236}">
                <a16:creationId xmlns:a16="http://schemas.microsoft.com/office/drawing/2014/main" id="{E7C0A745-F30C-832E-C397-73697EA88C87}"/>
              </a:ext>
            </a:extLst>
          </p:cNvPr>
          <p:cNvSpPr txBox="1"/>
          <p:nvPr/>
        </p:nvSpPr>
        <p:spPr>
          <a:xfrm>
            <a:off x="10051144" y="2682269"/>
            <a:ext cx="1236236" cy="307777"/>
          </a:xfrm>
          <a:prstGeom prst="rect">
            <a:avLst/>
          </a:prstGeom>
          <a:noFill/>
        </p:spPr>
        <p:txBody>
          <a:bodyPr wrap="none" rtlCol="0">
            <a:spAutoFit/>
          </a:bodyPr>
          <a:lstStyle/>
          <a:p>
            <a:r>
              <a:rPr lang="en-GB" sz="1400" i="1" dirty="0">
                <a:solidFill>
                  <a:schemeClr val="bg1"/>
                </a:solidFill>
                <a:effectLst>
                  <a:outerShdw blurRad="38100" dist="38100" dir="2700000" algn="tl">
                    <a:srgbClr val="000000">
                      <a:alpha val="43137"/>
                    </a:srgbClr>
                  </a:outerShdw>
                </a:effectLst>
              </a:rPr>
              <a:t>PL Boundaries</a:t>
            </a:r>
          </a:p>
        </p:txBody>
      </p:sp>
      <p:sp>
        <p:nvSpPr>
          <p:cNvPr id="4" name="TextBox 3">
            <a:extLst>
              <a:ext uri="{FF2B5EF4-FFF2-40B4-BE49-F238E27FC236}">
                <a16:creationId xmlns:a16="http://schemas.microsoft.com/office/drawing/2014/main" id="{D5D9D56B-4D3A-7AFA-48F6-F2F5002C6368}"/>
              </a:ext>
            </a:extLst>
          </p:cNvPr>
          <p:cNvSpPr txBox="1"/>
          <p:nvPr/>
        </p:nvSpPr>
        <p:spPr>
          <a:xfrm rot="19900433">
            <a:off x="4148863" y="4764163"/>
            <a:ext cx="1263487"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 “Ski Slope”</a:t>
            </a:r>
          </a:p>
        </p:txBody>
      </p:sp>
      <p:sp>
        <p:nvSpPr>
          <p:cNvPr id="8" name="TextBox 7">
            <a:extLst>
              <a:ext uri="{FF2B5EF4-FFF2-40B4-BE49-F238E27FC236}">
                <a16:creationId xmlns:a16="http://schemas.microsoft.com/office/drawing/2014/main" id="{F5100028-CD2D-D301-7EAA-0C50AD619554}"/>
              </a:ext>
            </a:extLst>
          </p:cNvPr>
          <p:cNvSpPr txBox="1"/>
          <p:nvPr/>
        </p:nvSpPr>
        <p:spPr>
          <a:xfrm>
            <a:off x="4510247" y="3594945"/>
            <a:ext cx="1141018"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rPr>
              <a:t>Stonepark</a:t>
            </a:r>
          </a:p>
        </p:txBody>
      </p:sp>
      <p:sp>
        <p:nvSpPr>
          <p:cNvPr id="9" name="TextBox 8">
            <a:extLst>
              <a:ext uri="{FF2B5EF4-FFF2-40B4-BE49-F238E27FC236}">
                <a16:creationId xmlns:a16="http://schemas.microsoft.com/office/drawing/2014/main" id="{BAFDD7D4-3FBE-6412-1D52-2D9DFC0E41A3}"/>
              </a:ext>
            </a:extLst>
          </p:cNvPr>
          <p:cNvSpPr txBox="1"/>
          <p:nvPr/>
        </p:nvSpPr>
        <p:spPr>
          <a:xfrm>
            <a:off x="6078170" y="2990046"/>
            <a:ext cx="1465629"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rPr>
              <a:t>Tobermallug</a:t>
            </a:r>
          </a:p>
        </p:txBody>
      </p:sp>
      <p:cxnSp>
        <p:nvCxnSpPr>
          <p:cNvPr id="10" name="Straight Connector 9">
            <a:extLst>
              <a:ext uri="{FF2B5EF4-FFF2-40B4-BE49-F238E27FC236}">
                <a16:creationId xmlns:a16="http://schemas.microsoft.com/office/drawing/2014/main" id="{EDF3D515-0EAB-D993-21DE-147170B865A8}"/>
              </a:ext>
            </a:extLst>
          </p:cNvPr>
          <p:cNvCxnSpPr/>
          <p:nvPr/>
        </p:nvCxnSpPr>
        <p:spPr>
          <a:xfrm>
            <a:off x="7442200" y="1600200"/>
            <a:ext cx="647700" cy="369570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2B5491A-F146-1253-F09A-FAC266A0DD6A}"/>
              </a:ext>
            </a:extLst>
          </p:cNvPr>
          <p:cNvGrpSpPr/>
          <p:nvPr/>
        </p:nvGrpSpPr>
        <p:grpSpPr>
          <a:xfrm>
            <a:off x="9729071" y="4426573"/>
            <a:ext cx="2120900" cy="1846736"/>
            <a:chOff x="-4518109" y="3378998"/>
            <a:chExt cx="2322751" cy="2022493"/>
          </a:xfrm>
        </p:grpSpPr>
        <p:pic>
          <p:nvPicPr>
            <p:cNvPr id="12" name="Picture 11">
              <a:extLst>
                <a:ext uri="{FF2B5EF4-FFF2-40B4-BE49-F238E27FC236}">
                  <a16:creationId xmlns:a16="http://schemas.microsoft.com/office/drawing/2014/main" id="{41930AF4-8B28-F987-6C36-2F539AE722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109" y="3378998"/>
              <a:ext cx="2322751" cy="2022493"/>
            </a:xfrm>
            <a:prstGeom prst="rect">
              <a:avLst/>
            </a:prstGeom>
            <a:ln w="19050">
              <a:solidFill>
                <a:schemeClr val="tx1"/>
              </a:solidFill>
            </a:ln>
          </p:spPr>
        </p:pic>
        <p:sp>
          <p:nvSpPr>
            <p:cNvPr id="13" name="Rectangle: Rounded Corners 12">
              <a:extLst>
                <a:ext uri="{FF2B5EF4-FFF2-40B4-BE49-F238E27FC236}">
                  <a16:creationId xmlns:a16="http://schemas.microsoft.com/office/drawing/2014/main" id="{ADD90DC1-9645-67DA-FB4E-A5A4B5F591BF}"/>
                </a:ext>
              </a:extLst>
            </p:cNvPr>
            <p:cNvSpPr/>
            <p:nvPr/>
          </p:nvSpPr>
          <p:spPr>
            <a:xfrm>
              <a:off x="-3964487" y="4049928"/>
              <a:ext cx="678290" cy="3403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5" name="TextBox 14">
            <a:extLst>
              <a:ext uri="{FF2B5EF4-FFF2-40B4-BE49-F238E27FC236}">
                <a16:creationId xmlns:a16="http://schemas.microsoft.com/office/drawing/2014/main" id="{82CC797B-FF51-01DF-EEAF-DDA29BC28BDB}"/>
              </a:ext>
            </a:extLst>
          </p:cNvPr>
          <p:cNvSpPr txBox="1"/>
          <p:nvPr/>
        </p:nvSpPr>
        <p:spPr>
          <a:xfrm>
            <a:off x="130173" y="1099579"/>
            <a:ext cx="3843096" cy="5355312"/>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GB" dirty="0"/>
              <a:t>Stonepark &amp; Pallas Green have a poorly defined structural model </a:t>
            </a:r>
          </a:p>
          <a:p>
            <a:endParaRPr lang="en-GB" dirty="0"/>
          </a:p>
          <a:p>
            <a:pPr marL="285750" indent="-285750">
              <a:buFont typeface="Arial" panose="020B0604020202020204" pitchFamily="34" charset="0"/>
              <a:buChar char="•"/>
            </a:pPr>
            <a:r>
              <a:rPr lang="en-GB" dirty="0"/>
              <a:t>How do we generate structural targets where structure is poorly defined?</a:t>
            </a:r>
          </a:p>
          <a:p>
            <a:endParaRPr lang="en-GB" dirty="0"/>
          </a:p>
          <a:p>
            <a:r>
              <a:rPr lang="en-GB" b="1" dirty="0"/>
              <a:t>Basic Base of reef model inputs</a:t>
            </a:r>
          </a:p>
          <a:p>
            <a:pPr marL="285750" indent="-285750">
              <a:buFont typeface="Arial" panose="020B0604020202020204" pitchFamily="34" charset="0"/>
              <a:buChar char="•"/>
            </a:pPr>
            <a:r>
              <a:rPr lang="en-GB" dirty="0"/>
              <a:t>Base of Reef DH intersections</a:t>
            </a:r>
          </a:p>
          <a:p>
            <a:pPr marL="285750" indent="-285750">
              <a:buFont typeface="Arial" panose="020B0604020202020204" pitchFamily="34" charset="0"/>
              <a:buChar char="•"/>
            </a:pPr>
            <a:r>
              <a:rPr lang="en-GB" dirty="0"/>
              <a:t>Base of reef sub-crop boundary</a:t>
            </a:r>
          </a:p>
          <a:p>
            <a:pPr marL="285750" indent="-285750">
              <a:buFont typeface="Arial" panose="020B0604020202020204" pitchFamily="34" charset="0"/>
              <a:buChar char="•"/>
            </a:pPr>
            <a:r>
              <a:rPr lang="en-GB" dirty="0"/>
              <a:t>No faults included in model </a:t>
            </a:r>
          </a:p>
          <a:p>
            <a:pPr marL="285750" indent="-285750">
              <a:buFont typeface="Arial" panose="020B0604020202020204" pitchFamily="34" charset="0"/>
              <a:buChar char="•"/>
            </a:pPr>
            <a:endParaRPr lang="en-GB" b="1" dirty="0"/>
          </a:p>
          <a:p>
            <a:r>
              <a:rPr lang="en-GB" b="1" dirty="0"/>
              <a:t>Main Observations</a:t>
            </a:r>
          </a:p>
          <a:p>
            <a:pPr marL="342900" indent="-342900">
              <a:buFont typeface="+mj-lt"/>
              <a:buAutoNum type="arabicPeriod"/>
            </a:pPr>
            <a:r>
              <a:rPr lang="en-GB" dirty="0"/>
              <a:t>Subtle right - stepping in base of reef</a:t>
            </a:r>
          </a:p>
          <a:p>
            <a:pPr marL="342900" indent="-342900">
              <a:buFont typeface="+mj-lt"/>
              <a:buAutoNum type="arabicPeriod"/>
            </a:pPr>
            <a:endParaRPr lang="en-GB" dirty="0"/>
          </a:p>
          <a:p>
            <a:pPr marL="342900" indent="-342900">
              <a:buFont typeface="+mj-lt"/>
              <a:buAutoNum type="arabicPeriod"/>
            </a:pPr>
            <a:r>
              <a:rPr lang="en-IE" dirty="0"/>
              <a:t>Large orebody sitting at intersection of ski slope and right stepping lineament</a:t>
            </a:r>
          </a:p>
        </p:txBody>
      </p:sp>
      <p:sp>
        <p:nvSpPr>
          <p:cNvPr id="16" name="TextBox 15">
            <a:extLst>
              <a:ext uri="{FF2B5EF4-FFF2-40B4-BE49-F238E27FC236}">
                <a16:creationId xmlns:a16="http://schemas.microsoft.com/office/drawing/2014/main" id="{F26C0EBD-26F9-DD25-5F8C-83EE89E50E06}"/>
              </a:ext>
            </a:extLst>
          </p:cNvPr>
          <p:cNvSpPr txBox="1"/>
          <p:nvPr/>
        </p:nvSpPr>
        <p:spPr>
          <a:xfrm>
            <a:off x="130173" y="34264"/>
            <a:ext cx="5880584" cy="1031051"/>
          </a:xfrm>
          <a:prstGeom prst="rect">
            <a:avLst/>
          </a:prstGeom>
          <a:solidFill>
            <a:schemeClr val="bg1"/>
          </a:solidFill>
          <a:ln>
            <a:solidFill>
              <a:schemeClr val="tx1"/>
            </a:solidFill>
          </a:ln>
        </p:spPr>
        <p:txBody>
          <a:bodyPr wrap="none" rtlCol="0">
            <a:spAutoFit/>
          </a:bodyPr>
          <a:lstStyle/>
          <a:p>
            <a:r>
              <a:rPr lang="en-GB" sz="3300" b="1" dirty="0"/>
              <a:t>Copper in the Limerick Syncline?</a:t>
            </a:r>
          </a:p>
          <a:p>
            <a:r>
              <a:rPr lang="en-GB" sz="2800" b="1" dirty="0"/>
              <a:t>Indicators of underlying structure</a:t>
            </a:r>
            <a:endParaRPr lang="en-GB" b="1" dirty="0"/>
          </a:p>
        </p:txBody>
      </p:sp>
    </p:spTree>
    <p:extLst>
      <p:ext uri="{BB962C8B-B14F-4D97-AF65-F5344CB8AC3E}">
        <p14:creationId xmlns:p14="http://schemas.microsoft.com/office/powerpoint/2010/main" val="305216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BE17C9E-B8DE-AF2A-3DF5-5E647A92FD8A}"/>
              </a:ext>
            </a:extLst>
          </p:cNvPr>
          <p:cNvSpPr txBox="1"/>
          <p:nvPr/>
        </p:nvSpPr>
        <p:spPr>
          <a:xfrm>
            <a:off x="84612" y="1522739"/>
            <a:ext cx="758777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Blue book synthesis suggests ±350 m from Base of Reef to top ORS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Copper Targets starting from ~650 m drillhole length </a:t>
            </a:r>
          </a:p>
          <a:p>
            <a:pPr marL="742950" lvl="1" indent="-285750">
              <a:buFont typeface="Wingdings" panose="05000000000000000000" pitchFamily="2" charset="2"/>
              <a:buChar char="Ø"/>
            </a:pPr>
            <a:r>
              <a:rPr lang="en-GB" dirty="0"/>
              <a:t>Glencore are already drilling +1400 m DHs</a:t>
            </a:r>
          </a:p>
        </p:txBody>
      </p:sp>
      <p:pic>
        <p:nvPicPr>
          <p:cNvPr id="3" name="Picture 2">
            <a:extLst>
              <a:ext uri="{FF2B5EF4-FFF2-40B4-BE49-F238E27FC236}">
                <a16:creationId xmlns:a16="http://schemas.microsoft.com/office/drawing/2014/main" id="{D222F1AD-FD0D-04CD-452B-D358C14DC350}"/>
              </a:ext>
            </a:extLst>
          </p:cNvPr>
          <p:cNvPicPr>
            <a:picLocks noChangeAspect="1"/>
          </p:cNvPicPr>
          <p:nvPr/>
        </p:nvPicPr>
        <p:blipFill>
          <a:blip r:embed="rId3"/>
          <a:stretch>
            <a:fillRect/>
          </a:stretch>
        </p:blipFill>
        <p:spPr>
          <a:xfrm>
            <a:off x="10434" y="2889022"/>
            <a:ext cx="12192000" cy="3577960"/>
          </a:xfrm>
          <a:prstGeom prst="rect">
            <a:avLst/>
          </a:prstGeom>
        </p:spPr>
      </p:pic>
      <p:sp>
        <p:nvSpPr>
          <p:cNvPr id="4" name="Freeform: Shape 3">
            <a:extLst>
              <a:ext uri="{FF2B5EF4-FFF2-40B4-BE49-F238E27FC236}">
                <a16:creationId xmlns:a16="http://schemas.microsoft.com/office/drawing/2014/main" id="{AC2BD385-5D4F-7427-F978-DC9B5B413AC2}"/>
              </a:ext>
            </a:extLst>
          </p:cNvPr>
          <p:cNvSpPr/>
          <p:nvPr/>
        </p:nvSpPr>
        <p:spPr>
          <a:xfrm>
            <a:off x="188008" y="2922825"/>
            <a:ext cx="999858" cy="3459667"/>
          </a:xfrm>
          <a:custGeom>
            <a:avLst/>
            <a:gdLst>
              <a:gd name="connsiteX0" fmla="*/ 0 w 999858"/>
              <a:gd name="connsiteY0" fmla="*/ 0 h 3716479"/>
              <a:gd name="connsiteX1" fmla="*/ 828942 w 999858"/>
              <a:gd name="connsiteY1" fmla="*/ 3153398 h 3716479"/>
              <a:gd name="connsiteX2" fmla="*/ 999858 w 999858"/>
              <a:gd name="connsiteY2" fmla="*/ 3700329 h 3716479"/>
            </a:gdLst>
            <a:ahLst/>
            <a:cxnLst>
              <a:cxn ang="0">
                <a:pos x="connsiteX0" y="connsiteY0"/>
              </a:cxn>
              <a:cxn ang="0">
                <a:pos x="connsiteX1" y="connsiteY1"/>
              </a:cxn>
              <a:cxn ang="0">
                <a:pos x="connsiteX2" y="connsiteY2"/>
              </a:cxn>
            </a:cxnLst>
            <a:rect l="l" t="t" r="r" b="b"/>
            <a:pathLst>
              <a:path w="999858" h="3716479">
                <a:moveTo>
                  <a:pt x="0" y="0"/>
                </a:moveTo>
                <a:cubicBezTo>
                  <a:pt x="331149" y="1268338"/>
                  <a:pt x="662299" y="2536676"/>
                  <a:pt x="828942" y="3153398"/>
                </a:cubicBezTo>
                <a:cubicBezTo>
                  <a:pt x="995585" y="3770120"/>
                  <a:pt x="997721" y="3735224"/>
                  <a:pt x="999858" y="370032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reeform: Shape 4">
            <a:extLst>
              <a:ext uri="{FF2B5EF4-FFF2-40B4-BE49-F238E27FC236}">
                <a16:creationId xmlns:a16="http://schemas.microsoft.com/office/drawing/2014/main" id="{D79BC651-BA43-F46B-3EEA-D1251A6B1EBD}"/>
              </a:ext>
            </a:extLst>
          </p:cNvPr>
          <p:cNvSpPr/>
          <p:nvPr/>
        </p:nvSpPr>
        <p:spPr>
          <a:xfrm>
            <a:off x="2050991" y="3623142"/>
            <a:ext cx="717846" cy="2632105"/>
          </a:xfrm>
          <a:custGeom>
            <a:avLst/>
            <a:gdLst>
              <a:gd name="connsiteX0" fmla="*/ 0 w 717846"/>
              <a:gd name="connsiteY0" fmla="*/ 0 h 2632105"/>
              <a:gd name="connsiteX1" fmla="*/ 401652 w 717846"/>
              <a:gd name="connsiteY1" fmla="*/ 1444239 h 2632105"/>
              <a:gd name="connsiteX2" fmla="*/ 717846 w 717846"/>
              <a:gd name="connsiteY2" fmla="*/ 2632105 h 2632105"/>
            </a:gdLst>
            <a:ahLst/>
            <a:cxnLst>
              <a:cxn ang="0">
                <a:pos x="connsiteX0" y="connsiteY0"/>
              </a:cxn>
              <a:cxn ang="0">
                <a:pos x="connsiteX1" y="connsiteY1"/>
              </a:cxn>
              <a:cxn ang="0">
                <a:pos x="connsiteX2" y="connsiteY2"/>
              </a:cxn>
            </a:cxnLst>
            <a:rect l="l" t="t" r="r" b="b"/>
            <a:pathLst>
              <a:path w="717846" h="2632105">
                <a:moveTo>
                  <a:pt x="0" y="0"/>
                </a:moveTo>
                <a:cubicBezTo>
                  <a:pt x="141005" y="502777"/>
                  <a:pt x="282011" y="1005555"/>
                  <a:pt x="401652" y="1444239"/>
                </a:cubicBezTo>
                <a:cubicBezTo>
                  <a:pt x="521293" y="1882923"/>
                  <a:pt x="619569" y="2257514"/>
                  <a:pt x="717846" y="2632105"/>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reeform: Shape 5">
            <a:extLst>
              <a:ext uri="{FF2B5EF4-FFF2-40B4-BE49-F238E27FC236}">
                <a16:creationId xmlns:a16="http://schemas.microsoft.com/office/drawing/2014/main" id="{34C63B9E-252E-FEE2-C9E3-8C09D268E1D4}"/>
              </a:ext>
            </a:extLst>
          </p:cNvPr>
          <p:cNvSpPr/>
          <p:nvPr/>
        </p:nvSpPr>
        <p:spPr>
          <a:xfrm>
            <a:off x="6095999" y="3833286"/>
            <a:ext cx="1099559" cy="2632105"/>
          </a:xfrm>
          <a:custGeom>
            <a:avLst/>
            <a:gdLst>
              <a:gd name="connsiteX0" fmla="*/ 0 w 717846"/>
              <a:gd name="connsiteY0" fmla="*/ 0 h 2632105"/>
              <a:gd name="connsiteX1" fmla="*/ 401652 w 717846"/>
              <a:gd name="connsiteY1" fmla="*/ 1444239 h 2632105"/>
              <a:gd name="connsiteX2" fmla="*/ 717846 w 717846"/>
              <a:gd name="connsiteY2" fmla="*/ 2632105 h 2632105"/>
            </a:gdLst>
            <a:ahLst/>
            <a:cxnLst>
              <a:cxn ang="0">
                <a:pos x="connsiteX0" y="connsiteY0"/>
              </a:cxn>
              <a:cxn ang="0">
                <a:pos x="connsiteX1" y="connsiteY1"/>
              </a:cxn>
              <a:cxn ang="0">
                <a:pos x="connsiteX2" y="connsiteY2"/>
              </a:cxn>
            </a:cxnLst>
            <a:rect l="l" t="t" r="r" b="b"/>
            <a:pathLst>
              <a:path w="717846" h="2632105">
                <a:moveTo>
                  <a:pt x="0" y="0"/>
                </a:moveTo>
                <a:cubicBezTo>
                  <a:pt x="141005" y="502777"/>
                  <a:pt x="282011" y="1005555"/>
                  <a:pt x="401652" y="1444239"/>
                </a:cubicBezTo>
                <a:cubicBezTo>
                  <a:pt x="521293" y="1882923"/>
                  <a:pt x="619569" y="2257514"/>
                  <a:pt x="717846" y="2632105"/>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4F6D3CF8-550F-AD3F-8A65-5D17211630DE}"/>
              </a:ext>
            </a:extLst>
          </p:cNvPr>
          <p:cNvSpPr txBox="1"/>
          <p:nvPr/>
        </p:nvSpPr>
        <p:spPr>
          <a:xfrm>
            <a:off x="0" y="2889022"/>
            <a:ext cx="411480" cy="369332"/>
          </a:xfrm>
          <a:prstGeom prst="rect">
            <a:avLst/>
          </a:prstGeom>
          <a:noFill/>
        </p:spPr>
        <p:txBody>
          <a:bodyPr wrap="square" rtlCol="0">
            <a:spAutoFit/>
          </a:bodyPr>
          <a:lstStyle/>
          <a:p>
            <a:r>
              <a:rPr lang="en-GB" dirty="0">
                <a:solidFill>
                  <a:schemeClr val="bg1"/>
                </a:solidFill>
              </a:rPr>
              <a:t>N</a:t>
            </a:r>
            <a:endParaRPr lang="en-IE" dirty="0">
              <a:solidFill>
                <a:schemeClr val="bg1"/>
              </a:solidFill>
            </a:endParaRPr>
          </a:p>
        </p:txBody>
      </p:sp>
      <p:sp>
        <p:nvSpPr>
          <p:cNvPr id="10" name="TextBox 9">
            <a:extLst>
              <a:ext uri="{FF2B5EF4-FFF2-40B4-BE49-F238E27FC236}">
                <a16:creationId xmlns:a16="http://schemas.microsoft.com/office/drawing/2014/main" id="{41A70C29-F380-7645-51EB-49DD3226476F}"/>
              </a:ext>
            </a:extLst>
          </p:cNvPr>
          <p:cNvSpPr txBox="1"/>
          <p:nvPr/>
        </p:nvSpPr>
        <p:spPr>
          <a:xfrm>
            <a:off x="11862275" y="2837640"/>
            <a:ext cx="329725" cy="369332"/>
          </a:xfrm>
          <a:prstGeom prst="rect">
            <a:avLst/>
          </a:prstGeom>
          <a:noFill/>
        </p:spPr>
        <p:txBody>
          <a:bodyPr wrap="square" rtlCol="0">
            <a:spAutoFit/>
          </a:bodyPr>
          <a:lstStyle/>
          <a:p>
            <a:r>
              <a:rPr lang="en-GB" dirty="0">
                <a:solidFill>
                  <a:schemeClr val="bg1"/>
                </a:solidFill>
              </a:rPr>
              <a:t>S</a:t>
            </a:r>
            <a:endParaRPr lang="en-IE" dirty="0">
              <a:solidFill>
                <a:schemeClr val="bg1"/>
              </a:solidFill>
            </a:endParaRPr>
          </a:p>
        </p:txBody>
      </p:sp>
      <p:sp>
        <p:nvSpPr>
          <p:cNvPr id="11" name="TextBox 10">
            <a:extLst>
              <a:ext uri="{FF2B5EF4-FFF2-40B4-BE49-F238E27FC236}">
                <a16:creationId xmlns:a16="http://schemas.microsoft.com/office/drawing/2014/main" id="{2D38B56C-1E81-A83A-C74E-16875EB073C6}"/>
              </a:ext>
            </a:extLst>
          </p:cNvPr>
          <p:cNvSpPr txBox="1"/>
          <p:nvPr/>
        </p:nvSpPr>
        <p:spPr>
          <a:xfrm rot="1127803">
            <a:off x="10192187" y="5799683"/>
            <a:ext cx="1300099" cy="369332"/>
          </a:xfrm>
          <a:prstGeom prst="rect">
            <a:avLst/>
          </a:prstGeom>
          <a:noFill/>
        </p:spPr>
        <p:txBody>
          <a:bodyPr wrap="none" rtlCol="0">
            <a:spAutoFit/>
          </a:bodyPr>
          <a:lstStyle/>
          <a:p>
            <a:r>
              <a:rPr lang="en-GB" dirty="0">
                <a:solidFill>
                  <a:srgbClr val="00B0F0"/>
                </a:solidFill>
              </a:rPr>
              <a:t>Base of reef</a:t>
            </a:r>
            <a:endParaRPr lang="en-IE" dirty="0">
              <a:solidFill>
                <a:srgbClr val="00B0F0"/>
              </a:solidFill>
            </a:endParaRPr>
          </a:p>
        </p:txBody>
      </p:sp>
      <p:sp>
        <p:nvSpPr>
          <p:cNvPr id="12" name="TextBox 11">
            <a:extLst>
              <a:ext uri="{FF2B5EF4-FFF2-40B4-BE49-F238E27FC236}">
                <a16:creationId xmlns:a16="http://schemas.microsoft.com/office/drawing/2014/main" id="{114874C9-9F44-D32C-D51D-85CC2CFE3E2D}"/>
              </a:ext>
            </a:extLst>
          </p:cNvPr>
          <p:cNvSpPr txBox="1"/>
          <p:nvPr/>
        </p:nvSpPr>
        <p:spPr>
          <a:xfrm rot="692552">
            <a:off x="10533963" y="5148968"/>
            <a:ext cx="1238481" cy="369332"/>
          </a:xfrm>
          <a:prstGeom prst="rect">
            <a:avLst/>
          </a:prstGeom>
          <a:noFill/>
        </p:spPr>
        <p:txBody>
          <a:bodyPr wrap="none" rtlCol="0">
            <a:spAutoFit/>
          </a:bodyPr>
          <a:lstStyle/>
          <a:p>
            <a:r>
              <a:rPr lang="en-GB" dirty="0">
                <a:solidFill>
                  <a:srgbClr val="00B0F0"/>
                </a:solidFill>
              </a:rPr>
              <a:t>Top of Reef</a:t>
            </a:r>
            <a:endParaRPr lang="en-IE" dirty="0">
              <a:solidFill>
                <a:srgbClr val="00B0F0"/>
              </a:solidFill>
            </a:endParaRPr>
          </a:p>
        </p:txBody>
      </p:sp>
      <p:sp>
        <p:nvSpPr>
          <p:cNvPr id="15" name="TextBox 14">
            <a:extLst>
              <a:ext uri="{FF2B5EF4-FFF2-40B4-BE49-F238E27FC236}">
                <a16:creationId xmlns:a16="http://schemas.microsoft.com/office/drawing/2014/main" id="{A4534CE3-A29A-00A8-EF28-F81369CD7430}"/>
              </a:ext>
            </a:extLst>
          </p:cNvPr>
          <p:cNvSpPr txBox="1"/>
          <p:nvPr/>
        </p:nvSpPr>
        <p:spPr>
          <a:xfrm>
            <a:off x="10072602" y="3597423"/>
            <a:ext cx="2187724" cy="923330"/>
          </a:xfrm>
          <a:prstGeom prst="rect">
            <a:avLst/>
          </a:prstGeom>
          <a:noFill/>
        </p:spPr>
        <p:txBody>
          <a:bodyPr wrap="square" rtlCol="0">
            <a:spAutoFit/>
          </a:bodyPr>
          <a:lstStyle/>
          <a:p>
            <a:r>
              <a:rPr lang="en-GB" dirty="0">
                <a:solidFill>
                  <a:schemeClr val="bg1"/>
                </a:solidFill>
              </a:rPr>
              <a:t>Reef thinned by explosive volcanism (Pyroclastic Infill)</a:t>
            </a:r>
            <a:endParaRPr lang="en-IE" dirty="0">
              <a:solidFill>
                <a:schemeClr val="bg1"/>
              </a:solidFill>
            </a:endParaRPr>
          </a:p>
        </p:txBody>
      </p:sp>
      <p:cxnSp>
        <p:nvCxnSpPr>
          <p:cNvPr id="16" name="Straight Arrow Connector 15">
            <a:extLst>
              <a:ext uri="{FF2B5EF4-FFF2-40B4-BE49-F238E27FC236}">
                <a16:creationId xmlns:a16="http://schemas.microsoft.com/office/drawing/2014/main" id="{6B927993-1D63-6239-4289-9037FAE28992}"/>
              </a:ext>
            </a:extLst>
          </p:cNvPr>
          <p:cNvCxnSpPr>
            <a:cxnSpLocks/>
            <a:stCxn id="15" idx="1"/>
          </p:cNvCxnSpPr>
          <p:nvPr/>
        </p:nvCxnSpPr>
        <p:spPr>
          <a:xfrm flipH="1">
            <a:off x="8041081" y="4059088"/>
            <a:ext cx="2031521" cy="5411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A4439F2-8592-90BC-E7C0-7AA329C322CB}"/>
              </a:ext>
            </a:extLst>
          </p:cNvPr>
          <p:cNvSpPr txBox="1"/>
          <p:nvPr/>
        </p:nvSpPr>
        <p:spPr>
          <a:xfrm>
            <a:off x="4048670" y="5527721"/>
            <a:ext cx="2043235" cy="923330"/>
          </a:xfrm>
          <a:prstGeom prst="rect">
            <a:avLst/>
          </a:prstGeom>
          <a:noFill/>
        </p:spPr>
        <p:txBody>
          <a:bodyPr wrap="square" rtlCol="0">
            <a:spAutoFit/>
          </a:bodyPr>
          <a:lstStyle/>
          <a:p>
            <a:r>
              <a:rPr lang="en-GB" dirty="0">
                <a:solidFill>
                  <a:schemeClr val="bg1"/>
                </a:solidFill>
              </a:rPr>
              <a:t>Faults expressed as subtle rollovers in Base of Waulsortian</a:t>
            </a:r>
            <a:endParaRPr lang="en-IE" dirty="0">
              <a:solidFill>
                <a:schemeClr val="bg1"/>
              </a:solidFill>
            </a:endParaRPr>
          </a:p>
        </p:txBody>
      </p:sp>
      <p:grpSp>
        <p:nvGrpSpPr>
          <p:cNvPr id="18" name="Group 17">
            <a:extLst>
              <a:ext uri="{FF2B5EF4-FFF2-40B4-BE49-F238E27FC236}">
                <a16:creationId xmlns:a16="http://schemas.microsoft.com/office/drawing/2014/main" id="{66648DFB-C595-BB50-EF93-B6AC157B0196}"/>
              </a:ext>
            </a:extLst>
          </p:cNvPr>
          <p:cNvGrpSpPr/>
          <p:nvPr/>
        </p:nvGrpSpPr>
        <p:grpSpPr>
          <a:xfrm>
            <a:off x="1128380" y="5336648"/>
            <a:ext cx="1055131" cy="1126987"/>
            <a:chOff x="737686" y="3014245"/>
            <a:chExt cx="1055131" cy="1126987"/>
          </a:xfrm>
        </p:grpSpPr>
        <p:grpSp>
          <p:nvGrpSpPr>
            <p:cNvPr id="19" name="Group 18">
              <a:extLst>
                <a:ext uri="{FF2B5EF4-FFF2-40B4-BE49-F238E27FC236}">
                  <a16:creationId xmlns:a16="http://schemas.microsoft.com/office/drawing/2014/main" id="{0B975A86-B9B3-9CE7-E1AE-170B647ADC3E}"/>
                </a:ext>
              </a:extLst>
            </p:cNvPr>
            <p:cNvGrpSpPr/>
            <p:nvPr/>
          </p:nvGrpSpPr>
          <p:grpSpPr>
            <a:xfrm rot="5400000">
              <a:off x="1107017" y="3086100"/>
              <a:ext cx="685800" cy="685800"/>
              <a:chOff x="10060517" y="2575983"/>
              <a:chExt cx="685800" cy="685800"/>
            </a:xfrm>
            <a:solidFill>
              <a:schemeClr val="bg1"/>
            </a:solidFill>
          </p:grpSpPr>
          <p:sp>
            <p:nvSpPr>
              <p:cNvPr id="22" name="Rectangle 21">
                <a:extLst>
                  <a:ext uri="{FF2B5EF4-FFF2-40B4-BE49-F238E27FC236}">
                    <a16:creationId xmlns:a16="http://schemas.microsoft.com/office/drawing/2014/main" id="{5CC9960F-09A7-EBAB-F6DD-F6B7CD804321}"/>
                  </a:ext>
                </a:extLst>
              </p:cNvPr>
              <p:cNvSpPr/>
              <p:nvPr/>
            </p:nvSpPr>
            <p:spPr>
              <a:xfrm>
                <a:off x="10060517" y="3115733"/>
                <a:ext cx="685800" cy="14605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5DCD80C8-FAA6-9E56-05A3-28418CD52FFE}"/>
                  </a:ext>
                </a:extLst>
              </p:cNvPr>
              <p:cNvSpPr/>
              <p:nvPr/>
            </p:nvSpPr>
            <p:spPr>
              <a:xfrm rot="16200000">
                <a:off x="10330392" y="2845858"/>
                <a:ext cx="685800" cy="14605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TextBox 19">
              <a:extLst>
                <a:ext uri="{FF2B5EF4-FFF2-40B4-BE49-F238E27FC236}">
                  <a16:creationId xmlns:a16="http://schemas.microsoft.com/office/drawing/2014/main" id="{E3B04C60-9C3A-8683-2D55-83BB72ECB0B4}"/>
                </a:ext>
              </a:extLst>
            </p:cNvPr>
            <p:cNvSpPr txBox="1"/>
            <p:nvPr/>
          </p:nvSpPr>
          <p:spPr>
            <a:xfrm>
              <a:off x="1072748" y="3771900"/>
              <a:ext cx="720069" cy="369332"/>
            </a:xfrm>
            <a:prstGeom prst="rect">
              <a:avLst/>
            </a:prstGeom>
            <a:noFill/>
          </p:spPr>
          <p:txBody>
            <a:bodyPr wrap="none" rtlCol="0">
              <a:spAutoFit/>
            </a:bodyPr>
            <a:lstStyle/>
            <a:p>
              <a:r>
                <a:rPr lang="en-GB" dirty="0">
                  <a:solidFill>
                    <a:schemeClr val="bg1"/>
                  </a:solidFill>
                </a:rPr>
                <a:t>300m</a:t>
              </a:r>
            </a:p>
          </p:txBody>
        </p:sp>
        <p:sp>
          <p:nvSpPr>
            <p:cNvPr id="21" name="TextBox 20">
              <a:extLst>
                <a:ext uri="{FF2B5EF4-FFF2-40B4-BE49-F238E27FC236}">
                  <a16:creationId xmlns:a16="http://schemas.microsoft.com/office/drawing/2014/main" id="{2BD6ECC9-66FF-573F-E91E-9397A9035E74}"/>
                </a:ext>
              </a:extLst>
            </p:cNvPr>
            <p:cNvSpPr txBox="1"/>
            <p:nvPr/>
          </p:nvSpPr>
          <p:spPr>
            <a:xfrm rot="16200000">
              <a:off x="562317" y="3189614"/>
              <a:ext cx="720069" cy="369332"/>
            </a:xfrm>
            <a:prstGeom prst="rect">
              <a:avLst/>
            </a:prstGeom>
            <a:noFill/>
          </p:spPr>
          <p:txBody>
            <a:bodyPr wrap="none" rtlCol="0">
              <a:spAutoFit/>
            </a:bodyPr>
            <a:lstStyle/>
            <a:p>
              <a:r>
                <a:rPr lang="en-GB" dirty="0">
                  <a:solidFill>
                    <a:schemeClr val="bg1"/>
                  </a:solidFill>
                </a:rPr>
                <a:t>300m</a:t>
              </a:r>
            </a:p>
          </p:txBody>
        </p:sp>
      </p:grpSp>
      <p:sp>
        <p:nvSpPr>
          <p:cNvPr id="25" name="TextBox 24">
            <a:extLst>
              <a:ext uri="{FF2B5EF4-FFF2-40B4-BE49-F238E27FC236}">
                <a16:creationId xmlns:a16="http://schemas.microsoft.com/office/drawing/2014/main" id="{4CD90A40-B00C-038C-02B2-5720A69F6272}"/>
              </a:ext>
            </a:extLst>
          </p:cNvPr>
          <p:cNvSpPr txBox="1"/>
          <p:nvPr/>
        </p:nvSpPr>
        <p:spPr>
          <a:xfrm>
            <a:off x="-68326" y="3424308"/>
            <a:ext cx="418704" cy="307777"/>
          </a:xfrm>
          <a:prstGeom prst="rect">
            <a:avLst/>
          </a:prstGeom>
          <a:noFill/>
        </p:spPr>
        <p:txBody>
          <a:bodyPr wrap="none" rtlCol="0">
            <a:spAutoFit/>
          </a:bodyPr>
          <a:lstStyle/>
          <a:p>
            <a:r>
              <a:rPr lang="en-GB" sz="1400" dirty="0">
                <a:solidFill>
                  <a:schemeClr val="bg1"/>
                </a:solidFill>
              </a:rPr>
              <a:t>0m</a:t>
            </a:r>
            <a:endParaRPr lang="en-US" sz="1400" dirty="0">
              <a:solidFill>
                <a:schemeClr val="bg1"/>
              </a:solidFill>
            </a:endParaRPr>
          </a:p>
        </p:txBody>
      </p:sp>
      <p:sp>
        <p:nvSpPr>
          <p:cNvPr id="26" name="TextBox 25">
            <a:extLst>
              <a:ext uri="{FF2B5EF4-FFF2-40B4-BE49-F238E27FC236}">
                <a16:creationId xmlns:a16="http://schemas.microsoft.com/office/drawing/2014/main" id="{F7F44274-8167-91D2-34DD-179C7E7B9377}"/>
              </a:ext>
            </a:extLst>
          </p:cNvPr>
          <p:cNvSpPr txBox="1"/>
          <p:nvPr/>
        </p:nvSpPr>
        <p:spPr>
          <a:xfrm>
            <a:off x="-68326" y="4094296"/>
            <a:ext cx="696024" cy="307777"/>
          </a:xfrm>
          <a:prstGeom prst="rect">
            <a:avLst/>
          </a:prstGeom>
          <a:noFill/>
        </p:spPr>
        <p:txBody>
          <a:bodyPr wrap="none" rtlCol="0">
            <a:spAutoFit/>
          </a:bodyPr>
          <a:lstStyle/>
          <a:p>
            <a:r>
              <a:rPr lang="en-GB" sz="1400" dirty="0">
                <a:solidFill>
                  <a:schemeClr val="bg1"/>
                </a:solidFill>
              </a:rPr>
              <a:t>-300 m</a:t>
            </a:r>
            <a:endParaRPr lang="en-US" sz="1400" dirty="0">
              <a:solidFill>
                <a:schemeClr val="bg1"/>
              </a:solidFill>
            </a:endParaRPr>
          </a:p>
        </p:txBody>
      </p:sp>
      <p:sp>
        <p:nvSpPr>
          <p:cNvPr id="27" name="TextBox 26">
            <a:extLst>
              <a:ext uri="{FF2B5EF4-FFF2-40B4-BE49-F238E27FC236}">
                <a16:creationId xmlns:a16="http://schemas.microsoft.com/office/drawing/2014/main" id="{D343C0A4-A2C9-BB91-3B49-E9C45307212C}"/>
              </a:ext>
            </a:extLst>
          </p:cNvPr>
          <p:cNvSpPr txBox="1"/>
          <p:nvPr/>
        </p:nvSpPr>
        <p:spPr>
          <a:xfrm>
            <a:off x="-68326" y="4785305"/>
            <a:ext cx="696024" cy="307777"/>
          </a:xfrm>
          <a:prstGeom prst="rect">
            <a:avLst/>
          </a:prstGeom>
          <a:noFill/>
        </p:spPr>
        <p:txBody>
          <a:bodyPr wrap="none" rtlCol="0">
            <a:spAutoFit/>
          </a:bodyPr>
          <a:lstStyle/>
          <a:p>
            <a:r>
              <a:rPr lang="en-GB" sz="1400" dirty="0">
                <a:solidFill>
                  <a:schemeClr val="bg1"/>
                </a:solidFill>
              </a:rPr>
              <a:t>-600 m</a:t>
            </a:r>
            <a:endParaRPr lang="en-US" sz="1400" dirty="0">
              <a:solidFill>
                <a:schemeClr val="bg1"/>
              </a:solidFill>
            </a:endParaRPr>
          </a:p>
        </p:txBody>
      </p:sp>
      <p:sp>
        <p:nvSpPr>
          <p:cNvPr id="28" name="TextBox 27">
            <a:extLst>
              <a:ext uri="{FF2B5EF4-FFF2-40B4-BE49-F238E27FC236}">
                <a16:creationId xmlns:a16="http://schemas.microsoft.com/office/drawing/2014/main" id="{D5DCECD8-2592-99C4-C8B9-65A3427230BB}"/>
              </a:ext>
            </a:extLst>
          </p:cNvPr>
          <p:cNvSpPr txBox="1"/>
          <p:nvPr/>
        </p:nvSpPr>
        <p:spPr>
          <a:xfrm>
            <a:off x="-13261" y="5433823"/>
            <a:ext cx="696024" cy="307777"/>
          </a:xfrm>
          <a:prstGeom prst="rect">
            <a:avLst/>
          </a:prstGeom>
          <a:noFill/>
        </p:spPr>
        <p:txBody>
          <a:bodyPr wrap="none" rtlCol="0">
            <a:spAutoFit/>
          </a:bodyPr>
          <a:lstStyle/>
          <a:p>
            <a:r>
              <a:rPr lang="en-GB" sz="1400" dirty="0">
                <a:solidFill>
                  <a:schemeClr val="bg1"/>
                </a:solidFill>
              </a:rPr>
              <a:t>-900 m</a:t>
            </a:r>
            <a:endParaRPr lang="en-US" sz="1400" dirty="0">
              <a:solidFill>
                <a:schemeClr val="bg1"/>
              </a:solidFill>
            </a:endParaRPr>
          </a:p>
        </p:txBody>
      </p:sp>
      <p:sp>
        <p:nvSpPr>
          <p:cNvPr id="29" name="TextBox 28">
            <a:extLst>
              <a:ext uri="{FF2B5EF4-FFF2-40B4-BE49-F238E27FC236}">
                <a16:creationId xmlns:a16="http://schemas.microsoft.com/office/drawing/2014/main" id="{B002E386-94D3-D92B-5DE0-A493FB18AE18}"/>
              </a:ext>
            </a:extLst>
          </p:cNvPr>
          <p:cNvSpPr txBox="1"/>
          <p:nvPr/>
        </p:nvSpPr>
        <p:spPr>
          <a:xfrm>
            <a:off x="9193" y="6104629"/>
            <a:ext cx="787395" cy="307777"/>
          </a:xfrm>
          <a:prstGeom prst="rect">
            <a:avLst/>
          </a:prstGeom>
          <a:noFill/>
        </p:spPr>
        <p:txBody>
          <a:bodyPr wrap="none" rtlCol="0">
            <a:spAutoFit/>
          </a:bodyPr>
          <a:lstStyle/>
          <a:p>
            <a:r>
              <a:rPr lang="en-GB" sz="1400" dirty="0">
                <a:solidFill>
                  <a:schemeClr val="bg1"/>
                </a:solidFill>
              </a:rPr>
              <a:t>-1200 m</a:t>
            </a:r>
            <a:endParaRPr lang="en-US" sz="1400" dirty="0">
              <a:solidFill>
                <a:schemeClr val="bg1"/>
              </a:solidFill>
            </a:endParaRPr>
          </a:p>
        </p:txBody>
      </p:sp>
      <p:sp>
        <p:nvSpPr>
          <p:cNvPr id="36" name="Freeform: Shape 35">
            <a:extLst>
              <a:ext uri="{FF2B5EF4-FFF2-40B4-BE49-F238E27FC236}">
                <a16:creationId xmlns:a16="http://schemas.microsoft.com/office/drawing/2014/main" id="{74D3CFE2-A4EE-2CDB-D8E1-F26589A369A6}"/>
              </a:ext>
            </a:extLst>
          </p:cNvPr>
          <p:cNvSpPr/>
          <p:nvPr/>
        </p:nvSpPr>
        <p:spPr>
          <a:xfrm>
            <a:off x="665480" y="4600211"/>
            <a:ext cx="1686560" cy="137160"/>
          </a:xfrm>
          <a:custGeom>
            <a:avLst/>
            <a:gdLst>
              <a:gd name="connsiteX0" fmla="*/ 0 w 1686560"/>
              <a:gd name="connsiteY0" fmla="*/ 0 h 137160"/>
              <a:gd name="connsiteX1" fmla="*/ 1686560 w 1686560"/>
              <a:gd name="connsiteY1" fmla="*/ 137160 h 137160"/>
            </a:gdLst>
            <a:ahLst/>
            <a:cxnLst>
              <a:cxn ang="0">
                <a:pos x="connsiteX0" y="connsiteY0"/>
              </a:cxn>
              <a:cxn ang="0">
                <a:pos x="connsiteX1" y="connsiteY1"/>
              </a:cxn>
            </a:cxnLst>
            <a:rect l="l" t="t" r="r" b="b"/>
            <a:pathLst>
              <a:path w="1686560" h="137160">
                <a:moveTo>
                  <a:pt x="0" y="0"/>
                </a:moveTo>
                <a:lnTo>
                  <a:pt x="1686560" y="137160"/>
                </a:lnTo>
              </a:path>
            </a:pathLst>
          </a:cu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55FE419-2CE9-04C5-82BB-7AD87C9CDB9E}"/>
              </a:ext>
            </a:extLst>
          </p:cNvPr>
          <p:cNvSpPr/>
          <p:nvPr/>
        </p:nvSpPr>
        <p:spPr>
          <a:xfrm>
            <a:off x="2402840" y="4828811"/>
            <a:ext cx="4251960" cy="386080"/>
          </a:xfrm>
          <a:custGeom>
            <a:avLst/>
            <a:gdLst>
              <a:gd name="connsiteX0" fmla="*/ 0 w 4251960"/>
              <a:gd name="connsiteY0" fmla="*/ 0 h 386080"/>
              <a:gd name="connsiteX1" fmla="*/ 1544320 w 4251960"/>
              <a:gd name="connsiteY1" fmla="*/ 198120 h 386080"/>
              <a:gd name="connsiteX2" fmla="*/ 4251960 w 4251960"/>
              <a:gd name="connsiteY2" fmla="*/ 386080 h 386080"/>
            </a:gdLst>
            <a:ahLst/>
            <a:cxnLst>
              <a:cxn ang="0">
                <a:pos x="connsiteX0" y="connsiteY0"/>
              </a:cxn>
              <a:cxn ang="0">
                <a:pos x="connsiteX1" y="connsiteY1"/>
              </a:cxn>
              <a:cxn ang="0">
                <a:pos x="connsiteX2" y="connsiteY2"/>
              </a:cxn>
            </a:cxnLst>
            <a:rect l="l" t="t" r="r" b="b"/>
            <a:pathLst>
              <a:path w="4251960" h="386080">
                <a:moveTo>
                  <a:pt x="0" y="0"/>
                </a:moveTo>
                <a:cubicBezTo>
                  <a:pt x="417830" y="66886"/>
                  <a:pt x="835660" y="133773"/>
                  <a:pt x="1544320" y="198120"/>
                </a:cubicBezTo>
                <a:cubicBezTo>
                  <a:pt x="2252980" y="262467"/>
                  <a:pt x="3252470" y="324273"/>
                  <a:pt x="4251960" y="386080"/>
                </a:cubicBezTo>
              </a:path>
            </a:pathLst>
          </a:cu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825847D-6486-9465-1002-D10A16C4BAEA}"/>
              </a:ext>
            </a:extLst>
          </p:cNvPr>
          <p:cNvSpPr/>
          <p:nvPr/>
        </p:nvSpPr>
        <p:spPr>
          <a:xfrm>
            <a:off x="6822440" y="5468891"/>
            <a:ext cx="2956560" cy="990600"/>
          </a:xfrm>
          <a:custGeom>
            <a:avLst/>
            <a:gdLst>
              <a:gd name="connsiteX0" fmla="*/ 0 w 2956560"/>
              <a:gd name="connsiteY0" fmla="*/ 0 h 990600"/>
              <a:gd name="connsiteX1" fmla="*/ 2956560 w 2956560"/>
              <a:gd name="connsiteY1" fmla="*/ 990600 h 990600"/>
            </a:gdLst>
            <a:ahLst/>
            <a:cxnLst>
              <a:cxn ang="0">
                <a:pos x="connsiteX0" y="connsiteY0"/>
              </a:cxn>
              <a:cxn ang="0">
                <a:pos x="connsiteX1" y="connsiteY1"/>
              </a:cxn>
            </a:cxnLst>
            <a:rect l="l" t="t" r="r" b="b"/>
            <a:pathLst>
              <a:path w="2956560" h="990600">
                <a:moveTo>
                  <a:pt x="0" y="0"/>
                </a:moveTo>
                <a:lnTo>
                  <a:pt x="2956560" y="990600"/>
                </a:lnTo>
              </a:path>
            </a:pathLst>
          </a:cu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4547D5B-B709-9851-6DD4-203827A08660}"/>
              </a:ext>
            </a:extLst>
          </p:cNvPr>
          <p:cNvSpPr txBox="1"/>
          <p:nvPr/>
        </p:nvSpPr>
        <p:spPr>
          <a:xfrm>
            <a:off x="10401121" y="2922825"/>
            <a:ext cx="1285160" cy="369332"/>
          </a:xfrm>
          <a:prstGeom prst="rect">
            <a:avLst/>
          </a:prstGeom>
          <a:noFill/>
        </p:spPr>
        <p:txBody>
          <a:bodyPr wrap="none" rtlCol="0">
            <a:spAutoFit/>
          </a:bodyPr>
          <a:lstStyle/>
          <a:p>
            <a:r>
              <a:rPr lang="en-GB" dirty="0">
                <a:solidFill>
                  <a:srgbClr val="00B0F0"/>
                </a:solidFill>
              </a:rPr>
              <a:t>Topography</a:t>
            </a:r>
            <a:endParaRPr lang="en-IE" dirty="0">
              <a:solidFill>
                <a:srgbClr val="00B0F0"/>
              </a:solidFill>
            </a:endParaRPr>
          </a:p>
        </p:txBody>
      </p:sp>
      <p:sp>
        <p:nvSpPr>
          <p:cNvPr id="40" name="TextBox 39">
            <a:extLst>
              <a:ext uri="{FF2B5EF4-FFF2-40B4-BE49-F238E27FC236}">
                <a16:creationId xmlns:a16="http://schemas.microsoft.com/office/drawing/2014/main" id="{F5E93E98-0DE3-1B96-1028-578547DD2C09}"/>
              </a:ext>
            </a:extLst>
          </p:cNvPr>
          <p:cNvSpPr txBox="1"/>
          <p:nvPr/>
        </p:nvSpPr>
        <p:spPr>
          <a:xfrm rot="1127803">
            <a:off x="6987071" y="5881977"/>
            <a:ext cx="1902187" cy="369332"/>
          </a:xfrm>
          <a:prstGeom prst="rect">
            <a:avLst/>
          </a:prstGeom>
          <a:noFill/>
        </p:spPr>
        <p:txBody>
          <a:bodyPr wrap="none" rtlCol="0">
            <a:spAutoFit/>
          </a:bodyPr>
          <a:lstStyle/>
          <a:p>
            <a:r>
              <a:rPr lang="en-GB" dirty="0">
                <a:solidFill>
                  <a:srgbClr val="FFC000"/>
                </a:solidFill>
              </a:rPr>
              <a:t>Projected Top ORS</a:t>
            </a:r>
            <a:endParaRPr lang="en-IE" dirty="0">
              <a:solidFill>
                <a:srgbClr val="FFC000"/>
              </a:solidFill>
            </a:endParaRPr>
          </a:p>
        </p:txBody>
      </p:sp>
      <p:sp>
        <p:nvSpPr>
          <p:cNvPr id="45" name="Oval 44">
            <a:extLst>
              <a:ext uri="{FF2B5EF4-FFF2-40B4-BE49-F238E27FC236}">
                <a16:creationId xmlns:a16="http://schemas.microsoft.com/office/drawing/2014/main" id="{9521543F-9AB1-ABC3-47AA-0242581CF078}"/>
              </a:ext>
            </a:extLst>
          </p:cNvPr>
          <p:cNvSpPr/>
          <p:nvPr/>
        </p:nvSpPr>
        <p:spPr>
          <a:xfrm>
            <a:off x="2430077" y="4575316"/>
            <a:ext cx="358924"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b="1" dirty="0"/>
          </a:p>
        </p:txBody>
      </p:sp>
      <p:cxnSp>
        <p:nvCxnSpPr>
          <p:cNvPr id="49" name="Straight Arrow Connector 48">
            <a:extLst>
              <a:ext uri="{FF2B5EF4-FFF2-40B4-BE49-F238E27FC236}">
                <a16:creationId xmlns:a16="http://schemas.microsoft.com/office/drawing/2014/main" id="{2F8BB004-4D36-4F7D-6765-B06015053132}"/>
              </a:ext>
            </a:extLst>
          </p:cNvPr>
          <p:cNvCxnSpPr/>
          <p:nvPr/>
        </p:nvCxnSpPr>
        <p:spPr>
          <a:xfrm>
            <a:off x="5997356" y="5998138"/>
            <a:ext cx="8809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77AA102-F9B1-332D-B8FF-CC76FBAEAC46}"/>
              </a:ext>
            </a:extLst>
          </p:cNvPr>
          <p:cNvCxnSpPr>
            <a:cxnSpLocks/>
          </p:cNvCxnSpPr>
          <p:nvPr/>
        </p:nvCxnSpPr>
        <p:spPr>
          <a:xfrm flipH="1">
            <a:off x="2762467" y="5978224"/>
            <a:ext cx="1283447" cy="223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27BE5F63-2910-73EA-681D-A3E683239359}"/>
              </a:ext>
            </a:extLst>
          </p:cNvPr>
          <p:cNvSpPr/>
          <p:nvPr/>
        </p:nvSpPr>
        <p:spPr>
          <a:xfrm>
            <a:off x="6827187" y="5240291"/>
            <a:ext cx="358924"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b="1" dirty="0"/>
          </a:p>
        </p:txBody>
      </p:sp>
      <p:sp>
        <p:nvSpPr>
          <p:cNvPr id="54" name="TextBox 53">
            <a:extLst>
              <a:ext uri="{FF2B5EF4-FFF2-40B4-BE49-F238E27FC236}">
                <a16:creationId xmlns:a16="http://schemas.microsoft.com/office/drawing/2014/main" id="{3E926279-CC2B-2FBD-5CBB-00BAD19D99CE}"/>
              </a:ext>
            </a:extLst>
          </p:cNvPr>
          <p:cNvSpPr txBox="1"/>
          <p:nvPr/>
        </p:nvSpPr>
        <p:spPr>
          <a:xfrm>
            <a:off x="2426392" y="4522522"/>
            <a:ext cx="375424" cy="307777"/>
          </a:xfrm>
          <a:prstGeom prst="rect">
            <a:avLst/>
          </a:prstGeom>
          <a:noFill/>
        </p:spPr>
        <p:txBody>
          <a:bodyPr wrap="none" rtlCol="0">
            <a:spAutoFit/>
          </a:bodyPr>
          <a:lstStyle/>
          <a:p>
            <a:r>
              <a:rPr lang="en-GB" sz="1400" b="1" dirty="0">
                <a:solidFill>
                  <a:schemeClr val="bg1"/>
                </a:solidFill>
              </a:rPr>
              <a:t>Cu</a:t>
            </a:r>
            <a:endParaRPr lang="en-US" sz="1400" b="1" dirty="0">
              <a:solidFill>
                <a:schemeClr val="bg1"/>
              </a:solidFill>
            </a:endParaRPr>
          </a:p>
        </p:txBody>
      </p:sp>
      <p:sp>
        <p:nvSpPr>
          <p:cNvPr id="55" name="TextBox 54">
            <a:extLst>
              <a:ext uri="{FF2B5EF4-FFF2-40B4-BE49-F238E27FC236}">
                <a16:creationId xmlns:a16="http://schemas.microsoft.com/office/drawing/2014/main" id="{0946CA1A-F703-9A0F-6663-7CF8BE59BD02}"/>
              </a:ext>
            </a:extLst>
          </p:cNvPr>
          <p:cNvSpPr txBox="1"/>
          <p:nvPr/>
        </p:nvSpPr>
        <p:spPr>
          <a:xfrm>
            <a:off x="6815047" y="5195072"/>
            <a:ext cx="375424" cy="307777"/>
          </a:xfrm>
          <a:prstGeom prst="rect">
            <a:avLst/>
          </a:prstGeom>
          <a:noFill/>
        </p:spPr>
        <p:txBody>
          <a:bodyPr wrap="none" rtlCol="0">
            <a:spAutoFit/>
          </a:bodyPr>
          <a:lstStyle/>
          <a:p>
            <a:r>
              <a:rPr lang="en-GB" sz="1400" b="1" dirty="0">
                <a:solidFill>
                  <a:schemeClr val="bg1"/>
                </a:solidFill>
              </a:rPr>
              <a:t>Cu</a:t>
            </a:r>
            <a:endParaRPr lang="en-US" sz="1400" b="1" dirty="0">
              <a:solidFill>
                <a:schemeClr val="bg1"/>
              </a:solidFill>
            </a:endParaRPr>
          </a:p>
        </p:txBody>
      </p:sp>
      <p:grpSp>
        <p:nvGrpSpPr>
          <p:cNvPr id="61" name="Group 60">
            <a:extLst>
              <a:ext uri="{FF2B5EF4-FFF2-40B4-BE49-F238E27FC236}">
                <a16:creationId xmlns:a16="http://schemas.microsoft.com/office/drawing/2014/main" id="{8E55FA51-B044-B3C3-2865-684F030991C2}"/>
              </a:ext>
            </a:extLst>
          </p:cNvPr>
          <p:cNvGrpSpPr/>
          <p:nvPr/>
        </p:nvGrpSpPr>
        <p:grpSpPr>
          <a:xfrm>
            <a:off x="8416851" y="682843"/>
            <a:ext cx="3690537" cy="2080591"/>
            <a:chOff x="7879179" y="-188864"/>
            <a:chExt cx="3980088" cy="2243829"/>
          </a:xfrm>
        </p:grpSpPr>
        <p:pic>
          <p:nvPicPr>
            <p:cNvPr id="58" name="Picture 57">
              <a:extLst>
                <a:ext uri="{FF2B5EF4-FFF2-40B4-BE49-F238E27FC236}">
                  <a16:creationId xmlns:a16="http://schemas.microsoft.com/office/drawing/2014/main" id="{3BDF004F-5F96-4D09-4D87-1CF8F40718CA}"/>
                </a:ext>
              </a:extLst>
            </p:cNvPr>
            <p:cNvPicPr>
              <a:picLocks noChangeAspect="1"/>
            </p:cNvPicPr>
            <p:nvPr/>
          </p:nvPicPr>
          <p:blipFill>
            <a:blip r:embed="rId4"/>
            <a:stretch>
              <a:fillRect/>
            </a:stretch>
          </p:blipFill>
          <p:spPr>
            <a:xfrm>
              <a:off x="7879179" y="-188864"/>
              <a:ext cx="3980088" cy="2243829"/>
            </a:xfrm>
            <a:prstGeom prst="rect">
              <a:avLst/>
            </a:prstGeom>
            <a:ln>
              <a:solidFill>
                <a:schemeClr val="tx1"/>
              </a:solidFill>
            </a:ln>
          </p:spPr>
        </p:pic>
        <p:cxnSp>
          <p:nvCxnSpPr>
            <p:cNvPr id="59" name="Straight Connector 58">
              <a:extLst>
                <a:ext uri="{FF2B5EF4-FFF2-40B4-BE49-F238E27FC236}">
                  <a16:creationId xmlns:a16="http://schemas.microsoft.com/office/drawing/2014/main" id="{EA0285F0-D6F0-9582-ABBF-E7C0793FE57C}"/>
                </a:ext>
              </a:extLst>
            </p:cNvPr>
            <p:cNvCxnSpPr>
              <a:cxnSpLocks/>
            </p:cNvCxnSpPr>
            <p:nvPr/>
          </p:nvCxnSpPr>
          <p:spPr>
            <a:xfrm>
              <a:off x="10335201" y="314394"/>
              <a:ext cx="231489" cy="1320854"/>
            </a:xfrm>
            <a:prstGeom prst="line">
              <a:avLst/>
            </a:prstGeom>
            <a:ln w="762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a:extLst>
              <a:ext uri="{FF2B5EF4-FFF2-40B4-BE49-F238E27FC236}">
                <a16:creationId xmlns:a16="http://schemas.microsoft.com/office/drawing/2014/main" id="{C65F5D89-9384-138A-DAA1-1F4380D45E74}"/>
              </a:ext>
            </a:extLst>
          </p:cNvPr>
          <p:cNvCxnSpPr>
            <a:cxnSpLocks/>
          </p:cNvCxnSpPr>
          <p:nvPr/>
        </p:nvCxnSpPr>
        <p:spPr>
          <a:xfrm>
            <a:off x="2789843" y="3420619"/>
            <a:ext cx="31173" cy="1417301"/>
          </a:xfrm>
          <a:prstGeom prst="straightConnector1">
            <a:avLst/>
          </a:prstGeom>
          <a:ln w="38100">
            <a:solidFill>
              <a:schemeClr val="bg1"/>
            </a:solidFill>
            <a:headEnd type="triangle"/>
            <a:tailEnd type="triangle"/>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E70CEE7-4D7F-6814-A813-35B290C138AF}"/>
              </a:ext>
            </a:extLst>
          </p:cNvPr>
          <p:cNvCxnSpPr>
            <a:cxnSpLocks/>
          </p:cNvCxnSpPr>
          <p:nvPr/>
        </p:nvCxnSpPr>
        <p:spPr>
          <a:xfrm flipH="1">
            <a:off x="7208819" y="3292157"/>
            <a:ext cx="39478" cy="2210692"/>
          </a:xfrm>
          <a:prstGeom prst="straightConnector1">
            <a:avLst/>
          </a:prstGeom>
          <a:ln w="38100">
            <a:solidFill>
              <a:schemeClr val="bg1"/>
            </a:solidFill>
            <a:headEnd type="triangle"/>
            <a:tailEnd type="triangle"/>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7AAF100-ADF8-44E4-B705-DFE0097AC949}"/>
              </a:ext>
            </a:extLst>
          </p:cNvPr>
          <p:cNvSpPr txBox="1"/>
          <p:nvPr/>
        </p:nvSpPr>
        <p:spPr>
          <a:xfrm>
            <a:off x="2779271" y="4464778"/>
            <a:ext cx="1735757" cy="307777"/>
          </a:xfrm>
          <a:prstGeom prst="rect">
            <a:avLst/>
          </a:prstGeom>
          <a:noFill/>
        </p:spPr>
        <p:txBody>
          <a:bodyPr wrap="square" rtlCol="0">
            <a:spAutoFit/>
          </a:bodyPr>
          <a:lstStyle/>
          <a:p>
            <a:r>
              <a:rPr lang="en-GB" sz="1400" b="1" dirty="0">
                <a:solidFill>
                  <a:schemeClr val="bg1"/>
                </a:solidFill>
              </a:rPr>
              <a:t>650 – 700 m Target</a:t>
            </a:r>
            <a:endParaRPr lang="en-US" sz="1400" b="1" dirty="0">
              <a:solidFill>
                <a:schemeClr val="bg1"/>
              </a:solidFill>
            </a:endParaRPr>
          </a:p>
        </p:txBody>
      </p:sp>
      <p:sp>
        <p:nvSpPr>
          <p:cNvPr id="73" name="TextBox 72">
            <a:extLst>
              <a:ext uri="{FF2B5EF4-FFF2-40B4-BE49-F238E27FC236}">
                <a16:creationId xmlns:a16="http://schemas.microsoft.com/office/drawing/2014/main" id="{48AA7DE7-4A64-B636-C9A2-DFD7FD933246}"/>
              </a:ext>
            </a:extLst>
          </p:cNvPr>
          <p:cNvSpPr txBox="1"/>
          <p:nvPr/>
        </p:nvSpPr>
        <p:spPr>
          <a:xfrm>
            <a:off x="7259445" y="5100703"/>
            <a:ext cx="1360929" cy="523220"/>
          </a:xfrm>
          <a:prstGeom prst="rect">
            <a:avLst/>
          </a:prstGeom>
          <a:noFill/>
        </p:spPr>
        <p:txBody>
          <a:bodyPr wrap="square" rtlCol="0">
            <a:spAutoFit/>
          </a:bodyPr>
          <a:lstStyle/>
          <a:p>
            <a:r>
              <a:rPr lang="en-GB" sz="1400" b="1" dirty="0">
                <a:solidFill>
                  <a:schemeClr val="bg1"/>
                </a:solidFill>
              </a:rPr>
              <a:t>900 - 1000m </a:t>
            </a:r>
          </a:p>
          <a:p>
            <a:r>
              <a:rPr lang="en-GB" sz="1400" b="1" dirty="0">
                <a:solidFill>
                  <a:schemeClr val="bg1"/>
                </a:solidFill>
              </a:rPr>
              <a:t>Target</a:t>
            </a:r>
            <a:endParaRPr lang="en-US" sz="1400" b="1" dirty="0">
              <a:solidFill>
                <a:schemeClr val="bg1"/>
              </a:solidFill>
            </a:endParaRPr>
          </a:p>
        </p:txBody>
      </p:sp>
      <p:sp>
        <p:nvSpPr>
          <p:cNvPr id="75" name="TextBox 74">
            <a:extLst>
              <a:ext uri="{FF2B5EF4-FFF2-40B4-BE49-F238E27FC236}">
                <a16:creationId xmlns:a16="http://schemas.microsoft.com/office/drawing/2014/main" id="{74A73684-FB96-0449-A033-3DB989009045}"/>
              </a:ext>
            </a:extLst>
          </p:cNvPr>
          <p:cNvSpPr txBox="1"/>
          <p:nvPr/>
        </p:nvSpPr>
        <p:spPr>
          <a:xfrm>
            <a:off x="141026" y="444104"/>
            <a:ext cx="5685018" cy="1031051"/>
          </a:xfrm>
          <a:prstGeom prst="rect">
            <a:avLst/>
          </a:prstGeom>
          <a:noFill/>
          <a:ln>
            <a:noFill/>
          </a:ln>
        </p:spPr>
        <p:txBody>
          <a:bodyPr wrap="none" rtlCol="0">
            <a:spAutoFit/>
          </a:bodyPr>
          <a:lstStyle/>
          <a:p>
            <a:r>
              <a:rPr lang="en-GB" sz="3300" b="1" dirty="0"/>
              <a:t>Copper in the Limerick Syncline</a:t>
            </a:r>
          </a:p>
          <a:p>
            <a:r>
              <a:rPr lang="en-GB" sz="2800" b="1" dirty="0"/>
              <a:t>What could a target look like?</a:t>
            </a:r>
            <a:endParaRPr lang="en-GB" b="1" dirty="0"/>
          </a:p>
        </p:txBody>
      </p:sp>
    </p:spTree>
    <p:extLst>
      <p:ext uri="{BB962C8B-B14F-4D97-AF65-F5344CB8AC3E}">
        <p14:creationId xmlns:p14="http://schemas.microsoft.com/office/powerpoint/2010/main" val="7747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550B0E1D-8779-5952-B573-DC67ED6412B5}"/>
              </a:ext>
            </a:extLst>
          </p:cNvPr>
          <p:cNvSpPr txBox="1"/>
          <p:nvPr/>
        </p:nvSpPr>
        <p:spPr>
          <a:xfrm>
            <a:off x="141026" y="444104"/>
            <a:ext cx="2364750" cy="600164"/>
          </a:xfrm>
          <a:prstGeom prst="rect">
            <a:avLst/>
          </a:prstGeom>
          <a:noFill/>
          <a:ln>
            <a:noFill/>
          </a:ln>
        </p:spPr>
        <p:txBody>
          <a:bodyPr wrap="none" rtlCol="0">
            <a:spAutoFit/>
          </a:bodyPr>
          <a:lstStyle/>
          <a:p>
            <a:r>
              <a:rPr lang="en-GB" sz="3300" b="1" dirty="0"/>
              <a:t>Conclusions </a:t>
            </a:r>
            <a:endParaRPr lang="en-GB" b="1" dirty="0"/>
          </a:p>
        </p:txBody>
      </p:sp>
      <p:pic>
        <p:nvPicPr>
          <p:cNvPr id="50" name="Picture 49">
            <a:extLst>
              <a:ext uri="{FF2B5EF4-FFF2-40B4-BE49-F238E27FC236}">
                <a16:creationId xmlns:a16="http://schemas.microsoft.com/office/drawing/2014/main" id="{DAD69909-FC8C-CCBF-EFE2-0DF782B386DA}"/>
              </a:ext>
            </a:extLst>
          </p:cNvPr>
          <p:cNvPicPr>
            <a:picLocks noChangeAspect="1"/>
          </p:cNvPicPr>
          <p:nvPr/>
        </p:nvPicPr>
        <p:blipFill>
          <a:blip r:embed="rId2"/>
          <a:stretch>
            <a:fillRect/>
          </a:stretch>
        </p:blipFill>
        <p:spPr>
          <a:xfrm>
            <a:off x="5369263" y="4365524"/>
            <a:ext cx="6695737" cy="1964902"/>
          </a:xfrm>
          <a:prstGeom prst="rect">
            <a:avLst/>
          </a:prstGeom>
        </p:spPr>
      </p:pic>
      <p:pic>
        <p:nvPicPr>
          <p:cNvPr id="52" name="Picture 51">
            <a:extLst>
              <a:ext uri="{FF2B5EF4-FFF2-40B4-BE49-F238E27FC236}">
                <a16:creationId xmlns:a16="http://schemas.microsoft.com/office/drawing/2014/main" id="{C7E81D22-D91C-BDDF-FB8F-E38FF8210776}"/>
              </a:ext>
            </a:extLst>
          </p:cNvPr>
          <p:cNvPicPr>
            <a:picLocks noChangeAspect="1"/>
          </p:cNvPicPr>
          <p:nvPr/>
        </p:nvPicPr>
        <p:blipFill>
          <a:blip r:embed="rId3"/>
          <a:stretch>
            <a:fillRect/>
          </a:stretch>
        </p:blipFill>
        <p:spPr>
          <a:xfrm>
            <a:off x="8182293" y="444104"/>
            <a:ext cx="3882708" cy="3515838"/>
          </a:xfrm>
          <a:prstGeom prst="rect">
            <a:avLst/>
          </a:prstGeom>
        </p:spPr>
      </p:pic>
      <p:cxnSp>
        <p:nvCxnSpPr>
          <p:cNvPr id="56" name="Straight Connector 55">
            <a:extLst>
              <a:ext uri="{FF2B5EF4-FFF2-40B4-BE49-F238E27FC236}">
                <a16:creationId xmlns:a16="http://schemas.microsoft.com/office/drawing/2014/main" id="{67C80390-2FD8-F583-8FEC-CAF06A4E6370}"/>
              </a:ext>
            </a:extLst>
          </p:cNvPr>
          <p:cNvCxnSpPr/>
          <p:nvPr/>
        </p:nvCxnSpPr>
        <p:spPr>
          <a:xfrm flipH="1">
            <a:off x="5369263" y="3959942"/>
            <a:ext cx="2813030" cy="40558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577F6A2-1E6E-C5B9-8CD3-E1F9F99B22AE}"/>
              </a:ext>
            </a:extLst>
          </p:cNvPr>
          <p:cNvCxnSpPr/>
          <p:nvPr/>
        </p:nvCxnSpPr>
        <p:spPr>
          <a:xfrm>
            <a:off x="12065000" y="3959942"/>
            <a:ext cx="0" cy="40558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E5CA9F7-B638-D71F-148A-5965D08E9873}"/>
              </a:ext>
            </a:extLst>
          </p:cNvPr>
          <p:cNvSpPr txBox="1"/>
          <p:nvPr/>
        </p:nvSpPr>
        <p:spPr>
          <a:xfrm>
            <a:off x="84612" y="1522739"/>
            <a:ext cx="8038852" cy="3554819"/>
          </a:xfrm>
          <a:prstGeom prst="rect">
            <a:avLst/>
          </a:prstGeom>
          <a:noFill/>
        </p:spPr>
        <p:txBody>
          <a:bodyPr wrap="square" rtlCol="0">
            <a:spAutoFit/>
          </a:bodyPr>
          <a:lstStyle/>
          <a:p>
            <a:pPr marL="285750" indent="-285750">
              <a:buFont typeface="Arial" panose="020B0604020202020204" pitchFamily="34" charset="0"/>
              <a:buChar char="•"/>
            </a:pPr>
            <a:r>
              <a:rPr lang="en-GB" sz="2500" dirty="0"/>
              <a:t>Blue book synthesis highlights main growth centres and lithological variation in the lower Carboniferous stratigraphy</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Gortdrum was likely a segmented normal fault system</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Copper Targets starting from</a:t>
            </a:r>
          </a:p>
          <a:p>
            <a:r>
              <a:rPr lang="en-GB" sz="2500" dirty="0"/>
              <a:t>    ~650 m below surface in the</a:t>
            </a:r>
          </a:p>
          <a:p>
            <a:r>
              <a:rPr lang="en-GB" sz="2500" dirty="0"/>
              <a:t>     Limerick Syncline</a:t>
            </a:r>
          </a:p>
        </p:txBody>
      </p:sp>
    </p:spTree>
    <p:extLst>
      <p:ext uri="{BB962C8B-B14F-4D97-AF65-F5344CB8AC3E}">
        <p14:creationId xmlns:p14="http://schemas.microsoft.com/office/powerpoint/2010/main" val="161361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 descr="Image result for seequent"/>
          <p:cNvPicPr preferRelativeResize="0"/>
          <p:nvPr/>
        </p:nvPicPr>
        <p:blipFill rotWithShape="1">
          <a:blip r:embed="rId3">
            <a:alphaModFix/>
          </a:blip>
          <a:srcRect/>
          <a:stretch/>
        </p:blipFill>
        <p:spPr>
          <a:xfrm>
            <a:off x="8967575" y="5119510"/>
            <a:ext cx="2266327" cy="360211"/>
          </a:xfrm>
          <a:prstGeom prst="rect">
            <a:avLst/>
          </a:prstGeom>
          <a:noFill/>
          <a:ln>
            <a:noFill/>
          </a:ln>
        </p:spPr>
      </p:pic>
      <p:sp>
        <p:nvSpPr>
          <p:cNvPr id="132" name="Google Shape;132;p2"/>
          <p:cNvSpPr txBox="1"/>
          <p:nvPr/>
        </p:nvSpPr>
        <p:spPr>
          <a:xfrm>
            <a:off x="158714" y="388621"/>
            <a:ext cx="61926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2800" dirty="0">
                <a:solidFill>
                  <a:schemeClr val="dk1"/>
                </a:solidFill>
                <a:latin typeface="Calibri"/>
                <a:ea typeface="Calibri"/>
                <a:cs typeface="Calibri"/>
                <a:sym typeface="Calibri"/>
              </a:rPr>
              <a:t>With support from:</a:t>
            </a:r>
            <a:endParaRPr dirty="0"/>
          </a:p>
        </p:txBody>
      </p:sp>
      <p:pic>
        <p:nvPicPr>
          <p:cNvPr id="134" name="Google Shape;134;p2" descr="Image result for geological survey of ireland"/>
          <p:cNvPicPr preferRelativeResize="0"/>
          <p:nvPr/>
        </p:nvPicPr>
        <p:blipFill rotWithShape="1">
          <a:blip r:embed="rId4">
            <a:alphaModFix/>
          </a:blip>
          <a:srcRect l="3198" t="12188" r="3197" b="7700"/>
          <a:stretch/>
        </p:blipFill>
        <p:spPr>
          <a:xfrm>
            <a:off x="9274904" y="1334285"/>
            <a:ext cx="2257563" cy="833814"/>
          </a:xfrm>
          <a:prstGeom prst="rect">
            <a:avLst/>
          </a:prstGeom>
          <a:noFill/>
          <a:ln>
            <a:noFill/>
          </a:ln>
        </p:spPr>
      </p:pic>
      <p:cxnSp>
        <p:nvCxnSpPr>
          <p:cNvPr id="138" name="Google Shape;138;p2"/>
          <p:cNvCxnSpPr/>
          <p:nvPr/>
        </p:nvCxnSpPr>
        <p:spPr>
          <a:xfrm>
            <a:off x="108678" y="2332832"/>
            <a:ext cx="11698095" cy="0"/>
          </a:xfrm>
          <a:prstGeom prst="straightConnector1">
            <a:avLst/>
          </a:prstGeom>
          <a:noFill/>
          <a:ln w="9525" cap="flat" cmpd="sng">
            <a:solidFill>
              <a:schemeClr val="dk1"/>
            </a:solidFill>
            <a:prstDash val="solid"/>
            <a:miter lim="800000"/>
            <a:headEnd type="none" w="sm" len="sm"/>
            <a:tailEnd type="none" w="sm" len="sm"/>
          </a:ln>
        </p:spPr>
      </p:cxnSp>
      <p:sp>
        <p:nvSpPr>
          <p:cNvPr id="140" name="Google Shape;140;p2"/>
          <p:cNvSpPr txBox="1"/>
          <p:nvPr/>
        </p:nvSpPr>
        <p:spPr>
          <a:xfrm>
            <a:off x="59785" y="2614729"/>
            <a:ext cx="6990415" cy="1415732"/>
          </a:xfrm>
          <a:prstGeom prst="rect">
            <a:avLst/>
          </a:prstGeom>
          <a:solidFill>
            <a:schemeClr val="lt1"/>
          </a:solidFill>
          <a:ln>
            <a:noFill/>
          </a:ln>
        </p:spPr>
        <p:txBody>
          <a:bodyPr spcFirstLastPara="1" wrap="square" lIns="91425" tIns="45700" rIns="91425" bIns="45700" anchor="t" anchorCtr="0">
            <a:spAutoFit/>
          </a:bodyPr>
          <a:lstStyle/>
          <a:p>
            <a:pPr marL="171450" lvl="0" indent="-107950">
              <a:buClr>
                <a:schemeClr val="dk1"/>
              </a:buClr>
              <a:buSzPts val="1000"/>
            </a:pPr>
            <a:r>
              <a:rPr lang="en-US" sz="1000" dirty="0">
                <a:solidFill>
                  <a:schemeClr val="dk2"/>
                </a:solidFill>
                <a:latin typeface="Arial"/>
                <a:ea typeface="Arial"/>
                <a:cs typeface="Arial"/>
                <a:sym typeface="Arial"/>
              </a:rPr>
              <a:t>This </a:t>
            </a:r>
            <a:r>
              <a:rPr lang="en-IE" sz="1000" dirty="0">
                <a:solidFill>
                  <a:schemeClr val="dk2"/>
                </a:solidFill>
                <a:latin typeface="Arial"/>
                <a:ea typeface="Arial"/>
                <a:cs typeface="Arial"/>
                <a:sym typeface="Arial"/>
              </a:rPr>
              <a:t>presentation</a:t>
            </a:r>
            <a:r>
              <a:rPr lang="en-US" sz="1000" dirty="0">
                <a:solidFill>
                  <a:schemeClr val="dk2"/>
                </a:solidFill>
                <a:latin typeface="Arial"/>
                <a:ea typeface="Arial"/>
                <a:cs typeface="Arial"/>
                <a:sym typeface="Arial"/>
              </a:rPr>
              <a:t> has emanated from research supported in part by a research grant from Science Foundation Ireland (SFI) under Grant Number 16/RP/3849 &amp; 13/RC/2092_P2.</a:t>
            </a:r>
          </a:p>
          <a:p>
            <a:pPr marL="171450" lvl="0" indent="-107950">
              <a:buClr>
                <a:schemeClr val="dk1"/>
              </a:buClr>
              <a:buSzPts val="1000"/>
            </a:pPr>
            <a:endParaRPr sz="1000" dirty="0">
              <a:solidFill>
                <a:schemeClr val="dk2"/>
              </a:solidFill>
              <a:latin typeface="Arial"/>
              <a:ea typeface="Arial"/>
              <a:cs typeface="Arial"/>
              <a:sym typeface="Arial"/>
            </a:endParaRPr>
          </a:p>
          <a:p>
            <a:pPr marL="0" marR="0" lvl="0" indent="0" algn="l" rtl="0">
              <a:spcBef>
                <a:spcPts val="0"/>
              </a:spcBef>
              <a:spcAft>
                <a:spcPts val="0"/>
              </a:spcAft>
              <a:buNone/>
            </a:pPr>
            <a:r>
              <a:rPr lang="en-IE" sz="1000" dirty="0">
                <a:solidFill>
                  <a:schemeClr val="dk2"/>
                </a:solidFill>
                <a:latin typeface="Arial"/>
                <a:ea typeface="Arial"/>
                <a:cs typeface="Arial"/>
                <a:sym typeface="Arial"/>
              </a:rPr>
              <a:t>The authors would like to thank the Geological Survey Ireland (GSI), Geoscience Regulation Office (GSRO) of the Department of the Environment, Climate and Communications (DECC), Ireland, for providing access to released well, seismic and potential field datasets.</a:t>
            </a:r>
            <a:endParaRPr dirty="0"/>
          </a:p>
          <a:p>
            <a:pPr marL="0" marR="0" lvl="0" indent="0" algn="l" rtl="0">
              <a:spcBef>
                <a:spcPts val="0"/>
              </a:spcBef>
              <a:spcAft>
                <a:spcPts val="0"/>
              </a:spcAft>
              <a:buNone/>
            </a:pPr>
            <a:endParaRPr sz="1000" dirty="0">
              <a:solidFill>
                <a:schemeClr val="dk2"/>
              </a:solidFill>
              <a:latin typeface="Arial"/>
              <a:ea typeface="Arial"/>
              <a:cs typeface="Arial"/>
              <a:sym typeface="Arial"/>
            </a:endParaRPr>
          </a:p>
          <a:p>
            <a:pPr marL="0" marR="0" lvl="0" indent="0" algn="ctr" rtl="0">
              <a:spcBef>
                <a:spcPts val="0"/>
              </a:spcBef>
              <a:spcAft>
                <a:spcPts val="0"/>
              </a:spcAft>
              <a:buNone/>
            </a:pPr>
            <a:r>
              <a:rPr lang="en-IE" sz="1600" i="1" dirty="0">
                <a:solidFill>
                  <a:schemeClr val="dk2"/>
                </a:solidFill>
                <a:latin typeface="Arial"/>
                <a:ea typeface="Arial"/>
                <a:cs typeface="Arial"/>
                <a:sym typeface="Arial"/>
              </a:rPr>
              <a:t>All rights reserved on the content, images and data within this presentation.</a:t>
            </a:r>
            <a:endParaRPr sz="1100" i="1" dirty="0">
              <a:solidFill>
                <a:schemeClr val="dk2"/>
              </a:solidFill>
              <a:latin typeface="Arial"/>
              <a:ea typeface="Arial"/>
              <a:cs typeface="Arial"/>
              <a:sym typeface="Arial"/>
            </a:endParaRPr>
          </a:p>
        </p:txBody>
      </p:sp>
      <p:pic>
        <p:nvPicPr>
          <p:cNvPr id="144" name="Google Shape;144;p2"/>
          <p:cNvPicPr preferRelativeResize="0"/>
          <p:nvPr/>
        </p:nvPicPr>
        <p:blipFill rotWithShape="1">
          <a:blip r:embed="rId5">
            <a:alphaModFix/>
          </a:blip>
          <a:srcRect/>
          <a:stretch/>
        </p:blipFill>
        <p:spPr>
          <a:xfrm>
            <a:off x="572514" y="1408906"/>
            <a:ext cx="2902449" cy="757147"/>
          </a:xfrm>
          <a:prstGeom prst="rect">
            <a:avLst/>
          </a:prstGeom>
          <a:noFill/>
          <a:ln>
            <a:noFill/>
          </a:ln>
        </p:spPr>
      </p:pic>
      <p:sp>
        <p:nvSpPr>
          <p:cNvPr id="148" name="Google Shape;148;p2"/>
          <p:cNvSpPr txBox="1">
            <a:spLocks noGrp="1"/>
          </p:cNvSpPr>
          <p:nvPr>
            <p:ph type="body" idx="1"/>
          </p:nvPr>
        </p:nvSpPr>
        <p:spPr>
          <a:xfrm>
            <a:off x="4271798" y="1491"/>
            <a:ext cx="7920567" cy="40496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2F2F2"/>
              </a:buClr>
              <a:buSzPts val="2400"/>
              <a:buNone/>
            </a:pPr>
            <a:r>
              <a:rPr lang="en-IE" dirty="0"/>
              <a:t>Acknowledgments</a:t>
            </a:r>
            <a:endParaRPr dirty="0"/>
          </a:p>
        </p:txBody>
      </p:sp>
      <p:sp>
        <p:nvSpPr>
          <p:cNvPr id="151" name="Google Shape;151;p2"/>
          <p:cNvSpPr txBox="1"/>
          <p:nvPr/>
        </p:nvSpPr>
        <p:spPr>
          <a:xfrm>
            <a:off x="7916332" y="2499612"/>
            <a:ext cx="4544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2800" dirty="0">
                <a:solidFill>
                  <a:schemeClr val="dk1"/>
                </a:solidFill>
                <a:latin typeface="Calibri"/>
                <a:ea typeface="Calibri"/>
                <a:cs typeface="Calibri"/>
                <a:sym typeface="Calibri"/>
              </a:rPr>
              <a:t>Academic Software licences</a:t>
            </a:r>
            <a:endParaRPr dirty="0"/>
          </a:p>
        </p:txBody>
      </p:sp>
      <p:pic>
        <p:nvPicPr>
          <p:cNvPr id="153" name="Google Shape;153;p2"/>
          <p:cNvPicPr preferRelativeResize="0"/>
          <p:nvPr/>
        </p:nvPicPr>
        <p:blipFill rotWithShape="1">
          <a:blip r:embed="rId6">
            <a:alphaModFix/>
          </a:blip>
          <a:srcRect/>
          <a:stretch/>
        </p:blipFill>
        <p:spPr>
          <a:xfrm>
            <a:off x="8232081" y="4135577"/>
            <a:ext cx="1470988" cy="656697"/>
          </a:xfrm>
          <a:prstGeom prst="rect">
            <a:avLst/>
          </a:prstGeom>
          <a:noFill/>
          <a:ln>
            <a:noFill/>
          </a:ln>
        </p:spPr>
      </p:pic>
      <p:pic>
        <p:nvPicPr>
          <p:cNvPr id="155" name="Google Shape;155;p2" descr="Image result for emerson"/>
          <p:cNvPicPr preferRelativeResize="0"/>
          <p:nvPr/>
        </p:nvPicPr>
        <p:blipFill rotWithShape="1">
          <a:blip r:embed="rId7">
            <a:alphaModFix/>
          </a:blip>
          <a:srcRect/>
          <a:stretch/>
        </p:blipFill>
        <p:spPr>
          <a:xfrm>
            <a:off x="10263684" y="3746967"/>
            <a:ext cx="1599378" cy="995641"/>
          </a:xfrm>
          <a:prstGeom prst="rect">
            <a:avLst/>
          </a:prstGeom>
          <a:noFill/>
          <a:ln>
            <a:noFill/>
          </a:ln>
        </p:spPr>
      </p:pic>
      <p:pic>
        <p:nvPicPr>
          <p:cNvPr id="156" name="Google Shape;156;p2" descr="A close up of a logo&#10;&#10;Description automatically generated"/>
          <p:cNvPicPr preferRelativeResize="0"/>
          <p:nvPr/>
        </p:nvPicPr>
        <p:blipFill rotWithShape="1">
          <a:blip r:embed="rId8">
            <a:alphaModFix/>
          </a:blip>
          <a:srcRect/>
          <a:stretch/>
        </p:blipFill>
        <p:spPr>
          <a:xfrm>
            <a:off x="10335340" y="3048633"/>
            <a:ext cx="1456066" cy="617952"/>
          </a:xfrm>
          <a:prstGeom prst="rect">
            <a:avLst/>
          </a:prstGeom>
          <a:noFill/>
          <a:ln>
            <a:noFill/>
          </a:ln>
        </p:spPr>
      </p:pic>
      <p:pic>
        <p:nvPicPr>
          <p:cNvPr id="4" name="Picture 3">
            <a:extLst>
              <a:ext uri="{FF2B5EF4-FFF2-40B4-BE49-F238E27FC236}">
                <a16:creationId xmlns:a16="http://schemas.microsoft.com/office/drawing/2014/main" id="{B2C3E1E2-B678-9840-C383-5A8A119CC2DC}"/>
              </a:ext>
            </a:extLst>
          </p:cNvPr>
          <p:cNvPicPr>
            <a:picLocks noChangeAspect="1"/>
          </p:cNvPicPr>
          <p:nvPr/>
        </p:nvPicPr>
        <p:blipFill>
          <a:blip r:embed="rId9"/>
          <a:stretch>
            <a:fillRect/>
          </a:stretch>
        </p:blipFill>
        <p:spPr>
          <a:xfrm>
            <a:off x="4249680" y="1556974"/>
            <a:ext cx="2157029" cy="483948"/>
          </a:xfrm>
          <a:prstGeom prst="rect">
            <a:avLst/>
          </a:prstGeom>
        </p:spPr>
      </p:pic>
      <p:pic>
        <p:nvPicPr>
          <p:cNvPr id="1026" name="Picture 2">
            <a:extLst>
              <a:ext uri="{FF2B5EF4-FFF2-40B4-BE49-F238E27FC236}">
                <a16:creationId xmlns:a16="http://schemas.microsoft.com/office/drawing/2014/main" id="{402063E4-735E-D57A-9656-FCC1ACC757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2081" y="3129836"/>
            <a:ext cx="11334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Science Foundation Ireland - For What's Next">
            <a:extLst>
              <a:ext uri="{FF2B5EF4-FFF2-40B4-BE49-F238E27FC236}">
                <a16:creationId xmlns:a16="http://schemas.microsoft.com/office/drawing/2014/main" id="{F462ED96-CE1B-DF2D-DEFA-344D9D030CB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072" t="27000" r="23270" b="25720"/>
          <a:stretch/>
        </p:blipFill>
        <p:spPr bwMode="auto">
          <a:xfrm>
            <a:off x="6863806" y="1100535"/>
            <a:ext cx="2105051" cy="97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8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61591-FF5C-4146-8961-BEC3AED3A59B}"/>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269D7271-85DE-6D34-2EC4-3C1E520BA0F0}"/>
              </a:ext>
            </a:extLst>
          </p:cNvPr>
          <p:cNvPicPr>
            <a:picLocks noChangeAspect="1"/>
          </p:cNvPicPr>
          <p:nvPr/>
        </p:nvPicPr>
        <p:blipFill>
          <a:blip r:embed="rId2"/>
          <a:stretch>
            <a:fillRect/>
          </a:stretch>
        </p:blipFill>
        <p:spPr>
          <a:xfrm>
            <a:off x="683093" y="3037625"/>
            <a:ext cx="5505358" cy="3272535"/>
          </a:xfrm>
          <a:prstGeom prst="rect">
            <a:avLst/>
          </a:prstGeom>
        </p:spPr>
      </p:pic>
      <p:sp>
        <p:nvSpPr>
          <p:cNvPr id="5" name="Oval 4">
            <a:extLst>
              <a:ext uri="{FF2B5EF4-FFF2-40B4-BE49-F238E27FC236}">
                <a16:creationId xmlns:a16="http://schemas.microsoft.com/office/drawing/2014/main" id="{9F840D72-BD7A-65F4-8E9D-0817AB926694}"/>
              </a:ext>
            </a:extLst>
          </p:cNvPr>
          <p:cNvSpPr/>
          <p:nvPr/>
        </p:nvSpPr>
        <p:spPr>
          <a:xfrm>
            <a:off x="1639739" y="4376659"/>
            <a:ext cx="215314" cy="2148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67FABD98-1210-D3DA-DA8D-5323333FE91E}"/>
              </a:ext>
            </a:extLst>
          </p:cNvPr>
          <p:cNvSpPr/>
          <p:nvPr/>
        </p:nvSpPr>
        <p:spPr>
          <a:xfrm>
            <a:off x="2450675" y="4099234"/>
            <a:ext cx="215314" cy="2148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CD319031-805F-206B-2A89-7D2D50A90EC3}"/>
              </a:ext>
            </a:extLst>
          </p:cNvPr>
          <p:cNvSpPr/>
          <p:nvPr/>
        </p:nvSpPr>
        <p:spPr>
          <a:xfrm>
            <a:off x="3622636" y="4218015"/>
            <a:ext cx="215314" cy="2148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3367FBA9-017C-22B3-26E6-9A1950D155D7}"/>
              </a:ext>
            </a:extLst>
          </p:cNvPr>
          <p:cNvSpPr/>
          <p:nvPr/>
        </p:nvSpPr>
        <p:spPr>
          <a:xfrm>
            <a:off x="5537938" y="4751526"/>
            <a:ext cx="215314" cy="2148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FFBBB714-4CE3-0EDB-9BF4-8BED9D704F8B}"/>
              </a:ext>
            </a:extLst>
          </p:cNvPr>
          <p:cNvSpPr/>
          <p:nvPr/>
        </p:nvSpPr>
        <p:spPr>
          <a:xfrm>
            <a:off x="1556666" y="4198075"/>
            <a:ext cx="4182721" cy="711409"/>
          </a:xfrm>
          <a:custGeom>
            <a:avLst/>
            <a:gdLst>
              <a:gd name="connsiteX0" fmla="*/ 0 w 3733800"/>
              <a:gd name="connsiteY0" fmla="*/ 273105 h 635055"/>
              <a:gd name="connsiteX1" fmla="*/ 981075 w 3733800"/>
              <a:gd name="connsiteY1" fmla="*/ 6405 h 635055"/>
              <a:gd name="connsiteX2" fmla="*/ 1981200 w 3733800"/>
              <a:gd name="connsiteY2" fmla="*/ 130230 h 635055"/>
              <a:gd name="connsiteX3" fmla="*/ 3733800 w 3733800"/>
              <a:gd name="connsiteY3" fmla="*/ 635055 h 635055"/>
            </a:gdLst>
            <a:ahLst/>
            <a:cxnLst>
              <a:cxn ang="0">
                <a:pos x="connsiteX0" y="connsiteY0"/>
              </a:cxn>
              <a:cxn ang="0">
                <a:pos x="connsiteX1" y="connsiteY1"/>
              </a:cxn>
              <a:cxn ang="0">
                <a:pos x="connsiteX2" y="connsiteY2"/>
              </a:cxn>
              <a:cxn ang="0">
                <a:pos x="connsiteX3" y="connsiteY3"/>
              </a:cxn>
            </a:cxnLst>
            <a:rect l="l" t="t" r="r" b="b"/>
            <a:pathLst>
              <a:path w="3733800" h="635055">
                <a:moveTo>
                  <a:pt x="0" y="273105"/>
                </a:moveTo>
                <a:cubicBezTo>
                  <a:pt x="325437" y="151661"/>
                  <a:pt x="650875" y="30217"/>
                  <a:pt x="981075" y="6405"/>
                </a:cubicBezTo>
                <a:cubicBezTo>
                  <a:pt x="1311275" y="-17407"/>
                  <a:pt x="1522413" y="25455"/>
                  <a:pt x="1981200" y="130230"/>
                </a:cubicBezTo>
                <a:cubicBezTo>
                  <a:pt x="2439987" y="235005"/>
                  <a:pt x="3086893" y="435030"/>
                  <a:pt x="3733800" y="635055"/>
                </a:cubicBezTo>
              </a:path>
            </a:pathLst>
          </a:cu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2D394B0-545A-BFF0-B923-A5AE78C14530}"/>
              </a:ext>
            </a:extLst>
          </p:cNvPr>
          <p:cNvSpPr txBox="1"/>
          <p:nvPr/>
        </p:nvSpPr>
        <p:spPr>
          <a:xfrm>
            <a:off x="941794" y="4079550"/>
            <a:ext cx="817592" cy="276999"/>
          </a:xfrm>
          <a:prstGeom prst="rect">
            <a:avLst/>
          </a:prstGeom>
          <a:solidFill>
            <a:schemeClr val="bg1"/>
          </a:solidFill>
          <a:ln>
            <a:solidFill>
              <a:schemeClr val="tx1"/>
            </a:solidFill>
          </a:ln>
        </p:spPr>
        <p:txBody>
          <a:bodyPr wrap="square" rtlCol="0">
            <a:spAutoFit/>
          </a:bodyPr>
          <a:lstStyle/>
          <a:p>
            <a:pPr algn="ctr"/>
            <a:r>
              <a:rPr lang="en-GB" sz="1200" b="1" dirty="0">
                <a:effectLst>
                  <a:outerShdw blurRad="38100" dist="38100" dir="2700000" algn="tl">
                    <a:srgbClr val="000000">
                      <a:alpha val="43137"/>
                    </a:srgbClr>
                  </a:outerShdw>
                </a:effectLst>
              </a:rPr>
              <a:t>Rathkeale</a:t>
            </a:r>
          </a:p>
        </p:txBody>
      </p:sp>
      <p:sp>
        <p:nvSpPr>
          <p:cNvPr id="11" name="TextBox 10">
            <a:extLst>
              <a:ext uri="{FF2B5EF4-FFF2-40B4-BE49-F238E27FC236}">
                <a16:creationId xmlns:a16="http://schemas.microsoft.com/office/drawing/2014/main" id="{DCBE39A9-A1C4-C37A-DEDB-C7DCA5685915}"/>
              </a:ext>
            </a:extLst>
          </p:cNvPr>
          <p:cNvSpPr txBox="1"/>
          <p:nvPr/>
        </p:nvSpPr>
        <p:spPr>
          <a:xfrm>
            <a:off x="2299930" y="3618418"/>
            <a:ext cx="1022390" cy="461665"/>
          </a:xfrm>
          <a:prstGeom prst="rect">
            <a:avLst/>
          </a:prstGeom>
          <a:solidFill>
            <a:schemeClr val="bg1"/>
          </a:solidFill>
          <a:ln>
            <a:solidFill>
              <a:schemeClr val="tx1"/>
            </a:solidFill>
          </a:ln>
        </p:spPr>
        <p:txBody>
          <a:bodyPr wrap="square" rtlCol="0">
            <a:spAutoFit/>
          </a:bodyPr>
          <a:lstStyle/>
          <a:p>
            <a:pPr algn="ctr"/>
            <a:r>
              <a:rPr lang="en-GB" sz="1200" b="1" dirty="0">
                <a:effectLst>
                  <a:outerShdw blurRad="38100" dist="38100" dir="2700000" algn="tl">
                    <a:srgbClr val="000000">
                      <a:alpha val="43137"/>
                    </a:srgbClr>
                  </a:outerShdw>
                </a:effectLst>
              </a:rPr>
              <a:t>Castleconnel Syncline</a:t>
            </a:r>
          </a:p>
        </p:txBody>
      </p:sp>
      <p:sp>
        <p:nvSpPr>
          <p:cNvPr id="12" name="TextBox 11">
            <a:extLst>
              <a:ext uri="{FF2B5EF4-FFF2-40B4-BE49-F238E27FC236}">
                <a16:creationId xmlns:a16="http://schemas.microsoft.com/office/drawing/2014/main" id="{80058B60-D482-EDD4-63D7-6E84669CE074}"/>
              </a:ext>
            </a:extLst>
          </p:cNvPr>
          <p:cNvSpPr txBox="1"/>
          <p:nvPr/>
        </p:nvSpPr>
        <p:spPr>
          <a:xfrm>
            <a:off x="3435772" y="3719648"/>
            <a:ext cx="715604" cy="461665"/>
          </a:xfrm>
          <a:prstGeom prst="rect">
            <a:avLst/>
          </a:prstGeom>
          <a:solidFill>
            <a:schemeClr val="bg1"/>
          </a:solidFill>
          <a:ln>
            <a:solidFill>
              <a:schemeClr val="tx1"/>
            </a:solidFill>
          </a:ln>
        </p:spPr>
        <p:txBody>
          <a:bodyPr wrap="square" rtlCol="0">
            <a:spAutoFit/>
          </a:bodyPr>
          <a:lstStyle/>
          <a:p>
            <a:pPr algn="ctr"/>
            <a:r>
              <a:rPr lang="en-GB" sz="1200" b="1" dirty="0">
                <a:effectLst>
                  <a:outerShdw blurRad="38100" dist="38100" dir="2700000" algn="tl">
                    <a:srgbClr val="000000">
                      <a:alpha val="43137"/>
                    </a:srgbClr>
                  </a:outerShdw>
                </a:effectLst>
              </a:rPr>
              <a:t>Limerick Syncline</a:t>
            </a:r>
          </a:p>
        </p:txBody>
      </p:sp>
      <p:sp>
        <p:nvSpPr>
          <p:cNvPr id="13" name="TextBox 12">
            <a:extLst>
              <a:ext uri="{FF2B5EF4-FFF2-40B4-BE49-F238E27FC236}">
                <a16:creationId xmlns:a16="http://schemas.microsoft.com/office/drawing/2014/main" id="{B0D87282-B245-5CBF-04F2-6BCD1349C700}"/>
              </a:ext>
            </a:extLst>
          </p:cNvPr>
          <p:cNvSpPr txBox="1"/>
          <p:nvPr/>
        </p:nvSpPr>
        <p:spPr>
          <a:xfrm>
            <a:off x="5458306" y="4930618"/>
            <a:ext cx="666945" cy="461665"/>
          </a:xfrm>
          <a:prstGeom prst="rect">
            <a:avLst/>
          </a:prstGeom>
          <a:solidFill>
            <a:schemeClr val="bg1"/>
          </a:solidFill>
          <a:ln>
            <a:solidFill>
              <a:schemeClr val="tx1"/>
            </a:solidFill>
          </a:ln>
        </p:spPr>
        <p:txBody>
          <a:bodyPr wrap="square" rtlCol="0">
            <a:spAutoFit/>
          </a:bodyPr>
          <a:lstStyle/>
          <a:p>
            <a:pPr algn="ctr"/>
            <a:r>
              <a:rPr lang="en-GB" sz="1200" b="1" dirty="0">
                <a:effectLst>
                  <a:outerShdw blurRad="38100" dist="38100" dir="2700000" algn="tl">
                    <a:srgbClr val="000000">
                      <a:alpha val="43137"/>
                    </a:srgbClr>
                  </a:outerShdw>
                </a:effectLst>
              </a:rPr>
              <a:t>Golden </a:t>
            </a:r>
          </a:p>
          <a:p>
            <a:pPr algn="ctr"/>
            <a:r>
              <a:rPr lang="en-GB" sz="1200" b="1" dirty="0">
                <a:effectLst>
                  <a:outerShdw blurRad="38100" dist="38100" dir="2700000" algn="tl">
                    <a:srgbClr val="000000">
                      <a:alpha val="43137"/>
                    </a:srgbClr>
                  </a:outerShdw>
                </a:effectLst>
              </a:rPr>
              <a:t>Gulf</a:t>
            </a:r>
          </a:p>
        </p:txBody>
      </p:sp>
      <p:grpSp>
        <p:nvGrpSpPr>
          <p:cNvPr id="14" name="Group 13">
            <a:extLst>
              <a:ext uri="{FF2B5EF4-FFF2-40B4-BE49-F238E27FC236}">
                <a16:creationId xmlns:a16="http://schemas.microsoft.com/office/drawing/2014/main" id="{DD802D3D-B15E-4A7B-B4CD-F88DD82B8A1C}"/>
              </a:ext>
            </a:extLst>
          </p:cNvPr>
          <p:cNvGrpSpPr/>
          <p:nvPr/>
        </p:nvGrpSpPr>
        <p:grpSpPr>
          <a:xfrm>
            <a:off x="6427045" y="521272"/>
            <a:ext cx="5666089" cy="5788888"/>
            <a:chOff x="-170804" y="101908"/>
            <a:chExt cx="6473463" cy="6613761"/>
          </a:xfrm>
        </p:grpSpPr>
        <p:pic>
          <p:nvPicPr>
            <p:cNvPr id="15" name="Picture 14" descr="Diagram, timeline&#10;&#10;Description automatically generated">
              <a:extLst>
                <a:ext uri="{FF2B5EF4-FFF2-40B4-BE49-F238E27FC236}">
                  <a16:creationId xmlns:a16="http://schemas.microsoft.com/office/drawing/2014/main" id="{5CC63E2E-196A-0A1C-E977-E949D9668CC5}"/>
                </a:ext>
              </a:extLst>
            </p:cNvPr>
            <p:cNvPicPr>
              <a:picLocks noChangeAspect="1"/>
            </p:cNvPicPr>
            <p:nvPr/>
          </p:nvPicPr>
          <p:blipFill rotWithShape="1">
            <a:blip r:embed="rId3"/>
            <a:srcRect l="35224"/>
            <a:stretch/>
          </p:blipFill>
          <p:spPr>
            <a:xfrm>
              <a:off x="174171" y="142330"/>
              <a:ext cx="6128488" cy="6573339"/>
            </a:xfrm>
            <a:prstGeom prst="rect">
              <a:avLst/>
            </a:prstGeom>
          </p:spPr>
        </p:pic>
        <p:sp>
          <p:nvSpPr>
            <p:cNvPr id="16" name="TextBox 15">
              <a:extLst>
                <a:ext uri="{FF2B5EF4-FFF2-40B4-BE49-F238E27FC236}">
                  <a16:creationId xmlns:a16="http://schemas.microsoft.com/office/drawing/2014/main" id="{EEFEBE01-DB18-FCB2-18D1-7C3BFF422E65}"/>
                </a:ext>
              </a:extLst>
            </p:cNvPr>
            <p:cNvSpPr txBox="1"/>
            <p:nvPr/>
          </p:nvSpPr>
          <p:spPr>
            <a:xfrm>
              <a:off x="-170804" y="101908"/>
              <a:ext cx="419101" cy="369332"/>
            </a:xfrm>
            <a:prstGeom prst="rect">
              <a:avLst/>
            </a:prstGeom>
            <a:noFill/>
          </p:spPr>
          <p:txBody>
            <a:bodyPr wrap="square" rtlCol="0">
              <a:spAutoFit/>
            </a:bodyPr>
            <a:lstStyle/>
            <a:p>
              <a:r>
                <a:rPr lang="en-GB" dirty="0"/>
                <a:t>W</a:t>
              </a:r>
            </a:p>
          </p:txBody>
        </p:sp>
      </p:grpSp>
      <p:sp>
        <p:nvSpPr>
          <p:cNvPr id="18" name="Star: 5 Points 17">
            <a:extLst>
              <a:ext uri="{FF2B5EF4-FFF2-40B4-BE49-F238E27FC236}">
                <a16:creationId xmlns:a16="http://schemas.microsoft.com/office/drawing/2014/main" id="{58987968-2B08-6A72-9B44-8513BC1D801A}"/>
              </a:ext>
            </a:extLst>
          </p:cNvPr>
          <p:cNvSpPr/>
          <p:nvPr/>
        </p:nvSpPr>
        <p:spPr>
          <a:xfrm>
            <a:off x="4852416" y="4468686"/>
            <a:ext cx="385574" cy="356583"/>
          </a:xfrm>
          <a:prstGeom prst="star5">
            <a:avLst/>
          </a:prstGeom>
          <a:solidFill>
            <a:srgbClr val="FF0000"/>
          </a:solidFill>
          <a:ln>
            <a:solidFill>
              <a:schemeClr val="tx1">
                <a:lumMod val="95000"/>
                <a:lumOff val="5000"/>
              </a:schemeClr>
            </a:solidFill>
          </a:ln>
          <a:effectLst>
            <a:glow rad="101600">
              <a:srgbClr val="00206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E0D5FA-2D64-ED9B-3BED-D77F432B6EB8}"/>
              </a:ext>
            </a:extLst>
          </p:cNvPr>
          <p:cNvSpPr txBox="1"/>
          <p:nvPr/>
        </p:nvSpPr>
        <p:spPr>
          <a:xfrm>
            <a:off x="5057572" y="4376659"/>
            <a:ext cx="758541" cy="261610"/>
          </a:xfrm>
          <a:prstGeom prst="rect">
            <a:avLst/>
          </a:prstGeom>
          <a:noFill/>
        </p:spPr>
        <p:txBody>
          <a:bodyPr wrap="none" rtlCol="0">
            <a:spAutoFit/>
          </a:bodyPr>
          <a:lstStyle/>
          <a:p>
            <a:r>
              <a:rPr lang="en-GB" sz="1050" b="1" i="1" dirty="0">
                <a:effectLst>
                  <a:outerShdw blurRad="38100" dist="38100" dir="2700000" algn="tl">
                    <a:srgbClr val="000000">
                      <a:alpha val="43137"/>
                    </a:srgbClr>
                  </a:outerShdw>
                </a:effectLst>
              </a:rPr>
              <a:t>Gortdrum</a:t>
            </a:r>
            <a:endParaRPr lang="en-US" sz="1050" b="1" i="1" dirty="0">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625EBBEC-2B18-327C-AB80-CB8B28D64964}"/>
              </a:ext>
            </a:extLst>
          </p:cNvPr>
          <p:cNvSpPr txBox="1"/>
          <p:nvPr/>
        </p:nvSpPr>
        <p:spPr>
          <a:xfrm>
            <a:off x="122612" y="500140"/>
            <a:ext cx="3274038" cy="600164"/>
          </a:xfrm>
          <a:prstGeom prst="rect">
            <a:avLst/>
          </a:prstGeom>
          <a:noFill/>
        </p:spPr>
        <p:txBody>
          <a:bodyPr wrap="none" rtlCol="0">
            <a:spAutoFit/>
          </a:bodyPr>
          <a:lstStyle/>
          <a:p>
            <a:r>
              <a:rPr lang="en-GB" sz="3300" b="1" dirty="0"/>
              <a:t>L</a:t>
            </a:r>
            <a:r>
              <a:rPr lang="en-US" sz="3300" b="1" dirty="0" err="1"/>
              <a:t>ithostratigraphy</a:t>
            </a:r>
            <a:r>
              <a:rPr lang="en-US" sz="3300" b="1" dirty="0"/>
              <a:t> </a:t>
            </a:r>
            <a:endParaRPr lang="en-US" sz="2800" b="1" dirty="0"/>
          </a:p>
        </p:txBody>
      </p:sp>
      <p:sp>
        <p:nvSpPr>
          <p:cNvPr id="23" name="TextBox 22">
            <a:extLst>
              <a:ext uri="{FF2B5EF4-FFF2-40B4-BE49-F238E27FC236}">
                <a16:creationId xmlns:a16="http://schemas.microsoft.com/office/drawing/2014/main" id="{8D0F8C77-FB2F-0669-89D6-B175BD827825}"/>
              </a:ext>
            </a:extLst>
          </p:cNvPr>
          <p:cNvSpPr txBox="1"/>
          <p:nvPr/>
        </p:nvSpPr>
        <p:spPr>
          <a:xfrm>
            <a:off x="182879" y="1207008"/>
            <a:ext cx="6546115" cy="1692771"/>
          </a:xfrm>
          <a:prstGeom prst="rect">
            <a:avLst/>
          </a:prstGeom>
          <a:noFill/>
        </p:spPr>
        <p:txBody>
          <a:bodyPr wrap="square" rtlCol="0">
            <a:spAutoFit/>
          </a:bodyPr>
          <a:lstStyle/>
          <a:p>
            <a:pPr marL="285750" indent="-285750">
              <a:buFont typeface="Arial" panose="020B0604020202020204" pitchFamily="34" charset="0"/>
              <a:buChar char="•"/>
            </a:pPr>
            <a:r>
              <a:rPr lang="en-GB" dirty="0"/>
              <a:t>Lithofacies variations mapped in 54 boreholes in Limerick Region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4 stratigraphic domains defined across the Limerick region</a:t>
            </a:r>
          </a:p>
          <a:p>
            <a:pPr marL="742950" lvl="1" indent="-285750">
              <a:buFont typeface="Wingdings" panose="05000000000000000000" pitchFamily="2" charset="2"/>
              <a:buChar char="Ø"/>
            </a:pPr>
            <a:r>
              <a:rPr lang="en-US" sz="1600" dirty="0"/>
              <a:t>Differentiation apparent from Waulsortian onward</a:t>
            </a:r>
          </a:p>
          <a:p>
            <a:pPr marL="742950" lvl="1" indent="-285750">
              <a:buFont typeface="Wingdings" panose="05000000000000000000" pitchFamily="2" charset="2"/>
              <a:buChar char="Ø"/>
            </a:pPr>
            <a:endParaRPr lang="en-US" sz="1600" dirty="0"/>
          </a:p>
          <a:p>
            <a:pPr marL="285750" indent="-285750">
              <a:buFont typeface="Arial" panose="020B0604020202020204" pitchFamily="34" charset="0"/>
              <a:buChar char="•"/>
            </a:pPr>
            <a:r>
              <a:rPr lang="en-GB" dirty="0"/>
              <a:t>Intra-formational lithology variations mapped in each formation</a:t>
            </a:r>
          </a:p>
        </p:txBody>
      </p:sp>
      <p:sp>
        <p:nvSpPr>
          <p:cNvPr id="3" name="TextBox 2">
            <a:extLst>
              <a:ext uri="{FF2B5EF4-FFF2-40B4-BE49-F238E27FC236}">
                <a16:creationId xmlns:a16="http://schemas.microsoft.com/office/drawing/2014/main" id="{3B8C6739-7F40-23A4-A313-FB7DF426E3C2}"/>
              </a:ext>
            </a:extLst>
          </p:cNvPr>
          <p:cNvSpPr txBox="1"/>
          <p:nvPr/>
        </p:nvSpPr>
        <p:spPr>
          <a:xfrm>
            <a:off x="6845300" y="418141"/>
            <a:ext cx="1101725" cy="307777"/>
          </a:xfrm>
          <a:prstGeom prst="rect">
            <a:avLst/>
          </a:prstGeom>
          <a:solidFill>
            <a:schemeClr val="bg1"/>
          </a:solidFill>
          <a:ln>
            <a:noFill/>
          </a:ln>
        </p:spPr>
        <p:txBody>
          <a:bodyPr wrap="square" rtlCol="0">
            <a:spAutoFit/>
          </a:bodyPr>
          <a:lstStyle/>
          <a:p>
            <a:pPr algn="ctr"/>
            <a:r>
              <a:rPr lang="en-GB" sz="1400" b="1" i="1" dirty="0"/>
              <a:t>Rathkeale</a:t>
            </a:r>
          </a:p>
        </p:txBody>
      </p:sp>
      <p:sp>
        <p:nvSpPr>
          <p:cNvPr id="20" name="TextBox 19">
            <a:extLst>
              <a:ext uri="{FF2B5EF4-FFF2-40B4-BE49-F238E27FC236}">
                <a16:creationId xmlns:a16="http://schemas.microsoft.com/office/drawing/2014/main" id="{D4B8C1ED-E067-681F-F82A-45F65C1F5AF6}"/>
              </a:ext>
            </a:extLst>
          </p:cNvPr>
          <p:cNvSpPr txBox="1"/>
          <p:nvPr/>
        </p:nvSpPr>
        <p:spPr>
          <a:xfrm>
            <a:off x="8159614" y="484515"/>
            <a:ext cx="1181236" cy="523220"/>
          </a:xfrm>
          <a:prstGeom prst="rect">
            <a:avLst/>
          </a:prstGeom>
          <a:solidFill>
            <a:schemeClr val="bg1"/>
          </a:solidFill>
          <a:ln>
            <a:noFill/>
          </a:ln>
        </p:spPr>
        <p:txBody>
          <a:bodyPr wrap="square" rtlCol="0">
            <a:spAutoFit/>
          </a:bodyPr>
          <a:lstStyle/>
          <a:p>
            <a:pPr algn="ctr"/>
            <a:r>
              <a:rPr lang="en-GB" sz="1400" b="1" i="1" dirty="0" err="1"/>
              <a:t>Castleconnel</a:t>
            </a:r>
            <a:endParaRPr lang="en-GB" sz="1400" b="1" i="1" dirty="0"/>
          </a:p>
          <a:p>
            <a:pPr algn="ctr"/>
            <a:r>
              <a:rPr lang="en-GB" sz="1400" b="1" i="1" dirty="0"/>
              <a:t>Syncline</a:t>
            </a:r>
          </a:p>
        </p:txBody>
      </p:sp>
      <p:sp>
        <p:nvSpPr>
          <p:cNvPr id="22" name="TextBox 21">
            <a:extLst>
              <a:ext uri="{FF2B5EF4-FFF2-40B4-BE49-F238E27FC236}">
                <a16:creationId xmlns:a16="http://schemas.microsoft.com/office/drawing/2014/main" id="{EAD8AE4C-237D-03F3-FBBB-5C9AEF080EDD}"/>
              </a:ext>
            </a:extLst>
          </p:cNvPr>
          <p:cNvSpPr txBox="1"/>
          <p:nvPr/>
        </p:nvSpPr>
        <p:spPr>
          <a:xfrm>
            <a:off x="9456739" y="405473"/>
            <a:ext cx="1271586" cy="523220"/>
          </a:xfrm>
          <a:prstGeom prst="rect">
            <a:avLst/>
          </a:prstGeom>
          <a:solidFill>
            <a:schemeClr val="bg1"/>
          </a:solidFill>
          <a:ln>
            <a:noFill/>
          </a:ln>
        </p:spPr>
        <p:txBody>
          <a:bodyPr wrap="square" rtlCol="0">
            <a:spAutoFit/>
          </a:bodyPr>
          <a:lstStyle/>
          <a:p>
            <a:pPr algn="ctr"/>
            <a:r>
              <a:rPr lang="en-GB" sz="1400" b="1" i="1" dirty="0"/>
              <a:t>Limerick Syncline</a:t>
            </a:r>
          </a:p>
        </p:txBody>
      </p:sp>
      <p:sp>
        <p:nvSpPr>
          <p:cNvPr id="24" name="TextBox 23">
            <a:extLst>
              <a:ext uri="{FF2B5EF4-FFF2-40B4-BE49-F238E27FC236}">
                <a16:creationId xmlns:a16="http://schemas.microsoft.com/office/drawing/2014/main" id="{E2DC9A9C-4722-3107-118D-C2B2C7FE2351}"/>
              </a:ext>
            </a:extLst>
          </p:cNvPr>
          <p:cNvSpPr txBox="1"/>
          <p:nvPr/>
        </p:nvSpPr>
        <p:spPr>
          <a:xfrm>
            <a:off x="10890249" y="464308"/>
            <a:ext cx="1152525" cy="523220"/>
          </a:xfrm>
          <a:prstGeom prst="rect">
            <a:avLst/>
          </a:prstGeom>
          <a:solidFill>
            <a:schemeClr val="bg1"/>
          </a:solidFill>
          <a:ln>
            <a:noFill/>
          </a:ln>
        </p:spPr>
        <p:txBody>
          <a:bodyPr wrap="square" rtlCol="0">
            <a:spAutoFit/>
          </a:bodyPr>
          <a:lstStyle/>
          <a:p>
            <a:pPr algn="ctr"/>
            <a:r>
              <a:rPr lang="en-GB" sz="1400" b="1" i="1" dirty="0"/>
              <a:t>Golden </a:t>
            </a:r>
          </a:p>
          <a:p>
            <a:pPr algn="ctr"/>
            <a:r>
              <a:rPr lang="en-GB" sz="1400" b="1" i="1" dirty="0"/>
              <a:t>Gulf</a:t>
            </a:r>
          </a:p>
        </p:txBody>
      </p:sp>
      <p:sp>
        <p:nvSpPr>
          <p:cNvPr id="25" name="TextBox 24">
            <a:extLst>
              <a:ext uri="{FF2B5EF4-FFF2-40B4-BE49-F238E27FC236}">
                <a16:creationId xmlns:a16="http://schemas.microsoft.com/office/drawing/2014/main" id="{D972812C-2BA4-90DE-5A48-7CF059C590C9}"/>
              </a:ext>
            </a:extLst>
          </p:cNvPr>
          <p:cNvSpPr txBox="1"/>
          <p:nvPr/>
        </p:nvSpPr>
        <p:spPr>
          <a:xfrm>
            <a:off x="11934897" y="464308"/>
            <a:ext cx="303142" cy="369332"/>
          </a:xfrm>
          <a:prstGeom prst="rect">
            <a:avLst/>
          </a:prstGeom>
          <a:noFill/>
        </p:spPr>
        <p:txBody>
          <a:bodyPr wrap="square" rtlCol="0">
            <a:spAutoFit/>
          </a:bodyPr>
          <a:lstStyle/>
          <a:p>
            <a:r>
              <a:rPr lang="en-GB" dirty="0"/>
              <a:t>E</a:t>
            </a:r>
          </a:p>
        </p:txBody>
      </p:sp>
    </p:spTree>
    <p:extLst>
      <p:ext uri="{BB962C8B-B14F-4D97-AF65-F5344CB8AC3E}">
        <p14:creationId xmlns:p14="http://schemas.microsoft.com/office/powerpoint/2010/main" val="288389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CC6D9-79CA-46B3-A222-8BF4F532F74F}"/>
              </a:ext>
            </a:extLst>
          </p:cNvPr>
          <p:cNvPicPr>
            <a:picLocks noChangeAspect="1"/>
          </p:cNvPicPr>
          <p:nvPr/>
        </p:nvPicPr>
        <p:blipFill>
          <a:blip r:embed="rId2"/>
          <a:stretch>
            <a:fillRect/>
          </a:stretch>
        </p:blipFill>
        <p:spPr>
          <a:xfrm>
            <a:off x="625487" y="377577"/>
            <a:ext cx="10285934" cy="6114239"/>
          </a:xfrm>
          <a:prstGeom prst="rect">
            <a:avLst/>
          </a:prstGeom>
        </p:spPr>
      </p:pic>
      <p:sp>
        <p:nvSpPr>
          <p:cNvPr id="5" name="TextBox 4">
            <a:extLst>
              <a:ext uri="{FF2B5EF4-FFF2-40B4-BE49-F238E27FC236}">
                <a16:creationId xmlns:a16="http://schemas.microsoft.com/office/drawing/2014/main" id="{D4A4DEE7-14B2-4F9B-BCCF-BB003AE8E386}"/>
              </a:ext>
            </a:extLst>
          </p:cNvPr>
          <p:cNvSpPr txBox="1"/>
          <p:nvPr/>
        </p:nvSpPr>
        <p:spPr>
          <a:xfrm>
            <a:off x="989554" y="76200"/>
            <a:ext cx="3424592" cy="1107996"/>
          </a:xfrm>
          <a:prstGeom prst="rect">
            <a:avLst/>
          </a:prstGeom>
          <a:solidFill>
            <a:schemeClr val="bg1"/>
          </a:solidFill>
          <a:ln>
            <a:solidFill>
              <a:schemeClr val="tx1"/>
            </a:solidFill>
          </a:ln>
        </p:spPr>
        <p:txBody>
          <a:bodyPr wrap="none" rtlCol="0">
            <a:spAutoFit/>
          </a:bodyPr>
          <a:lstStyle/>
          <a:p>
            <a:r>
              <a:rPr lang="en-US" sz="3300" b="1" dirty="0"/>
              <a:t>Blue Book </a:t>
            </a:r>
          </a:p>
          <a:p>
            <a:r>
              <a:rPr lang="en-US" sz="3300" b="1" dirty="0"/>
              <a:t>Summary Sections</a:t>
            </a:r>
          </a:p>
        </p:txBody>
      </p:sp>
      <p:cxnSp>
        <p:nvCxnSpPr>
          <p:cNvPr id="6" name="Straight Connector 5">
            <a:extLst>
              <a:ext uri="{FF2B5EF4-FFF2-40B4-BE49-F238E27FC236}">
                <a16:creationId xmlns:a16="http://schemas.microsoft.com/office/drawing/2014/main" id="{41BC159E-E6B7-C695-3F03-DB5FA43C727B}"/>
              </a:ext>
            </a:extLst>
          </p:cNvPr>
          <p:cNvCxnSpPr/>
          <p:nvPr/>
        </p:nvCxnSpPr>
        <p:spPr>
          <a:xfrm flipV="1">
            <a:off x="1075267" y="377577"/>
            <a:ext cx="5689600" cy="3618690"/>
          </a:xfrm>
          <a:prstGeom prst="line">
            <a:avLst/>
          </a:prstGeom>
          <a:ln w="76200">
            <a:solidFill>
              <a:schemeClr val="tx1"/>
            </a:solidFill>
            <a:prstDash val="sysDash"/>
          </a:ln>
          <a:effectLst>
            <a:glow rad="101600">
              <a:schemeClr val="accent4">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D4391-DEBB-4729-9626-4781082EB5E1}"/>
              </a:ext>
            </a:extLst>
          </p:cNvPr>
          <p:cNvPicPr>
            <a:picLocks noChangeAspect="1"/>
          </p:cNvPicPr>
          <p:nvPr/>
        </p:nvPicPr>
        <p:blipFill>
          <a:blip r:embed="rId3"/>
          <a:stretch>
            <a:fillRect/>
          </a:stretch>
        </p:blipFill>
        <p:spPr>
          <a:xfrm>
            <a:off x="0" y="366192"/>
            <a:ext cx="12192000" cy="6125616"/>
          </a:xfrm>
          <a:prstGeom prst="rect">
            <a:avLst/>
          </a:prstGeom>
        </p:spPr>
      </p:pic>
      <p:sp>
        <p:nvSpPr>
          <p:cNvPr id="4" name="TextBox 3">
            <a:extLst>
              <a:ext uri="{FF2B5EF4-FFF2-40B4-BE49-F238E27FC236}">
                <a16:creationId xmlns:a16="http://schemas.microsoft.com/office/drawing/2014/main" id="{D9445716-E68E-46B0-93FF-97AD1555B5EC}"/>
              </a:ext>
            </a:extLst>
          </p:cNvPr>
          <p:cNvSpPr txBox="1"/>
          <p:nvPr/>
        </p:nvSpPr>
        <p:spPr>
          <a:xfrm>
            <a:off x="11515725" y="581025"/>
            <a:ext cx="457200" cy="369332"/>
          </a:xfrm>
          <a:prstGeom prst="rect">
            <a:avLst/>
          </a:prstGeom>
          <a:noFill/>
        </p:spPr>
        <p:txBody>
          <a:bodyPr wrap="square" rtlCol="0">
            <a:spAutoFit/>
          </a:bodyPr>
          <a:lstStyle/>
          <a:p>
            <a:r>
              <a:rPr lang="en-GB" dirty="0"/>
              <a:t>NE</a:t>
            </a:r>
            <a:endParaRPr lang="en-IE" dirty="0"/>
          </a:p>
        </p:txBody>
      </p:sp>
      <p:sp>
        <p:nvSpPr>
          <p:cNvPr id="5" name="TextBox 4">
            <a:extLst>
              <a:ext uri="{FF2B5EF4-FFF2-40B4-BE49-F238E27FC236}">
                <a16:creationId xmlns:a16="http://schemas.microsoft.com/office/drawing/2014/main" id="{4493B490-972E-4367-8256-5B1850259FC2}"/>
              </a:ext>
            </a:extLst>
          </p:cNvPr>
          <p:cNvSpPr txBox="1"/>
          <p:nvPr/>
        </p:nvSpPr>
        <p:spPr>
          <a:xfrm>
            <a:off x="66674" y="556141"/>
            <a:ext cx="600075" cy="369332"/>
          </a:xfrm>
          <a:prstGeom prst="rect">
            <a:avLst/>
          </a:prstGeom>
          <a:noFill/>
        </p:spPr>
        <p:txBody>
          <a:bodyPr wrap="square" rtlCol="0">
            <a:spAutoFit/>
          </a:bodyPr>
          <a:lstStyle/>
          <a:p>
            <a:r>
              <a:rPr lang="en-GB" dirty="0"/>
              <a:t>SW</a:t>
            </a:r>
            <a:endParaRPr lang="en-IE" dirty="0"/>
          </a:p>
        </p:txBody>
      </p:sp>
      <p:sp>
        <p:nvSpPr>
          <p:cNvPr id="6" name="TextBox 5">
            <a:extLst>
              <a:ext uri="{FF2B5EF4-FFF2-40B4-BE49-F238E27FC236}">
                <a16:creationId xmlns:a16="http://schemas.microsoft.com/office/drawing/2014/main" id="{B0406D52-2902-48B0-9169-8EB7B5BF4F76}"/>
              </a:ext>
            </a:extLst>
          </p:cNvPr>
          <p:cNvSpPr txBox="1"/>
          <p:nvPr/>
        </p:nvSpPr>
        <p:spPr>
          <a:xfrm>
            <a:off x="10648950" y="2998113"/>
            <a:ext cx="1457325" cy="430887"/>
          </a:xfrm>
          <a:prstGeom prst="rect">
            <a:avLst/>
          </a:prstGeom>
          <a:solidFill>
            <a:schemeClr val="bg1"/>
          </a:solidFill>
          <a:ln>
            <a:solidFill>
              <a:schemeClr val="tx1"/>
            </a:solidFill>
          </a:ln>
        </p:spPr>
        <p:txBody>
          <a:bodyPr wrap="square" rtlCol="0">
            <a:spAutoFit/>
          </a:bodyPr>
          <a:lstStyle/>
          <a:p>
            <a:pPr algn="ctr"/>
            <a:r>
              <a:rPr lang="en-GB" sz="1100" b="1" dirty="0"/>
              <a:t>Formations thin onto Silvermines High</a:t>
            </a:r>
            <a:endParaRPr lang="en-IE" sz="1100" b="1" dirty="0"/>
          </a:p>
        </p:txBody>
      </p:sp>
      <p:sp>
        <p:nvSpPr>
          <p:cNvPr id="7" name="TextBox 6">
            <a:extLst>
              <a:ext uri="{FF2B5EF4-FFF2-40B4-BE49-F238E27FC236}">
                <a16:creationId xmlns:a16="http://schemas.microsoft.com/office/drawing/2014/main" id="{FA6C4FC0-589F-49C2-9EEC-D6C2E2DF8D9D}"/>
              </a:ext>
            </a:extLst>
          </p:cNvPr>
          <p:cNvSpPr txBox="1"/>
          <p:nvPr/>
        </p:nvSpPr>
        <p:spPr>
          <a:xfrm>
            <a:off x="2331043" y="3202328"/>
            <a:ext cx="1457325" cy="600164"/>
          </a:xfrm>
          <a:prstGeom prst="rect">
            <a:avLst/>
          </a:prstGeom>
          <a:solidFill>
            <a:schemeClr val="bg1"/>
          </a:solidFill>
          <a:ln>
            <a:solidFill>
              <a:schemeClr val="tx1"/>
            </a:solidFill>
          </a:ln>
        </p:spPr>
        <p:txBody>
          <a:bodyPr wrap="square" rtlCol="0">
            <a:spAutoFit/>
          </a:bodyPr>
          <a:lstStyle/>
          <a:p>
            <a:pPr algn="ctr"/>
            <a:r>
              <a:rPr lang="en-GB" sz="1100" b="1" dirty="0"/>
              <a:t>Expanded Waulsortian section in Rathkeale/Adare</a:t>
            </a:r>
            <a:endParaRPr lang="en-IE" sz="1100" b="1" dirty="0"/>
          </a:p>
        </p:txBody>
      </p:sp>
      <p:sp>
        <p:nvSpPr>
          <p:cNvPr id="9" name="TextBox 8">
            <a:extLst>
              <a:ext uri="{FF2B5EF4-FFF2-40B4-BE49-F238E27FC236}">
                <a16:creationId xmlns:a16="http://schemas.microsoft.com/office/drawing/2014/main" id="{27266164-F961-41BC-AE0D-167510D6CC4C}"/>
              </a:ext>
            </a:extLst>
          </p:cNvPr>
          <p:cNvSpPr txBox="1"/>
          <p:nvPr/>
        </p:nvSpPr>
        <p:spPr>
          <a:xfrm>
            <a:off x="575319" y="205762"/>
            <a:ext cx="4524572" cy="600164"/>
          </a:xfrm>
          <a:prstGeom prst="rect">
            <a:avLst/>
          </a:prstGeom>
          <a:solidFill>
            <a:schemeClr val="bg1"/>
          </a:solidFill>
          <a:ln>
            <a:solidFill>
              <a:schemeClr val="tx1"/>
            </a:solidFill>
          </a:ln>
        </p:spPr>
        <p:txBody>
          <a:bodyPr wrap="none" rtlCol="0">
            <a:spAutoFit/>
          </a:bodyPr>
          <a:lstStyle/>
          <a:p>
            <a:r>
              <a:rPr lang="en-US" sz="3300" b="1" dirty="0"/>
              <a:t>Rathkeale to Silvermines</a:t>
            </a:r>
          </a:p>
        </p:txBody>
      </p:sp>
      <p:cxnSp>
        <p:nvCxnSpPr>
          <p:cNvPr id="8" name="Straight Arrow Connector 7">
            <a:extLst>
              <a:ext uri="{FF2B5EF4-FFF2-40B4-BE49-F238E27FC236}">
                <a16:creationId xmlns:a16="http://schemas.microsoft.com/office/drawing/2014/main" id="{A31F6A3D-B408-3A8A-89F0-AA0A90FA4814}"/>
              </a:ext>
            </a:extLst>
          </p:cNvPr>
          <p:cNvCxnSpPr/>
          <p:nvPr/>
        </p:nvCxnSpPr>
        <p:spPr>
          <a:xfrm>
            <a:off x="4395216" y="2651760"/>
            <a:ext cx="0" cy="182270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47AC1D6-30BE-CDCD-24D1-027EAA2952E6}"/>
              </a:ext>
            </a:extLst>
          </p:cNvPr>
          <p:cNvCxnSpPr>
            <a:cxnSpLocks/>
          </p:cNvCxnSpPr>
          <p:nvPr/>
        </p:nvCxnSpPr>
        <p:spPr>
          <a:xfrm>
            <a:off x="7936992" y="2651760"/>
            <a:ext cx="0" cy="86563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FCB84F-6C55-62AA-716E-CB325FC2E13D}"/>
              </a:ext>
            </a:extLst>
          </p:cNvPr>
          <p:cNvCxnSpPr>
            <a:cxnSpLocks/>
          </p:cNvCxnSpPr>
          <p:nvPr/>
        </p:nvCxnSpPr>
        <p:spPr>
          <a:xfrm>
            <a:off x="2133600" y="5522976"/>
            <a:ext cx="0" cy="36220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23B27D-F5DC-F5EC-22C4-8202A6A12AE0}"/>
              </a:ext>
            </a:extLst>
          </p:cNvPr>
          <p:cNvCxnSpPr>
            <a:cxnSpLocks/>
          </p:cNvCxnSpPr>
          <p:nvPr/>
        </p:nvCxnSpPr>
        <p:spPr>
          <a:xfrm>
            <a:off x="9400311" y="4119880"/>
            <a:ext cx="0" cy="1905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97DF4F-E289-9451-BDEE-AD451F885D46}"/>
              </a:ext>
            </a:extLst>
          </p:cNvPr>
          <p:cNvSpPr txBox="1"/>
          <p:nvPr/>
        </p:nvSpPr>
        <p:spPr>
          <a:xfrm>
            <a:off x="1673168" y="5573273"/>
            <a:ext cx="545342" cy="261610"/>
          </a:xfrm>
          <a:prstGeom prst="rect">
            <a:avLst/>
          </a:prstGeom>
          <a:noFill/>
        </p:spPr>
        <p:txBody>
          <a:bodyPr wrap="none" rtlCol="0">
            <a:spAutoFit/>
          </a:bodyPr>
          <a:lstStyle/>
          <a:p>
            <a:r>
              <a:rPr lang="en-GB" sz="1050" b="1" dirty="0">
                <a:solidFill>
                  <a:srgbClr val="FF0000"/>
                </a:solidFill>
                <a:effectLst>
                  <a:outerShdw blurRad="38100" dist="38100" dir="2700000" algn="tl">
                    <a:srgbClr val="000000">
                      <a:alpha val="43137"/>
                    </a:srgbClr>
                  </a:outerShdw>
                </a:effectLst>
              </a:rPr>
              <a:t>107 m</a:t>
            </a:r>
            <a:endParaRPr lang="en-US" sz="1050" b="1" dirty="0">
              <a:solidFill>
                <a:srgbClr val="FF000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42B66535-CB11-9901-B0E8-681361354A65}"/>
              </a:ext>
            </a:extLst>
          </p:cNvPr>
          <p:cNvSpPr txBox="1"/>
          <p:nvPr/>
        </p:nvSpPr>
        <p:spPr>
          <a:xfrm>
            <a:off x="8915216" y="4088172"/>
            <a:ext cx="461986" cy="253916"/>
          </a:xfrm>
          <a:prstGeom prst="rect">
            <a:avLst/>
          </a:prstGeom>
          <a:noFill/>
        </p:spPr>
        <p:txBody>
          <a:bodyPr wrap="none" rtlCol="0">
            <a:spAutoFit/>
          </a:bodyPr>
          <a:lstStyle/>
          <a:p>
            <a:r>
              <a:rPr lang="en-GB" sz="1050" b="1" dirty="0">
                <a:solidFill>
                  <a:srgbClr val="FF0000"/>
                </a:solidFill>
                <a:effectLst>
                  <a:outerShdw blurRad="38100" dist="38100" dir="2700000" algn="tl">
                    <a:srgbClr val="000000">
                      <a:alpha val="43137"/>
                    </a:srgbClr>
                  </a:outerShdw>
                </a:effectLst>
              </a:rPr>
              <a:t>27 m</a:t>
            </a:r>
            <a:endParaRPr lang="en-US" sz="1050" b="1" dirty="0">
              <a:solidFill>
                <a:srgbClr val="FF00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78A81BC1-7918-28A8-9A83-71B516B1BCB8}"/>
              </a:ext>
            </a:extLst>
          </p:cNvPr>
          <p:cNvSpPr txBox="1"/>
          <p:nvPr/>
        </p:nvSpPr>
        <p:spPr>
          <a:xfrm>
            <a:off x="7475006" y="2959640"/>
            <a:ext cx="530915" cy="253916"/>
          </a:xfrm>
          <a:prstGeom prst="rect">
            <a:avLst/>
          </a:prstGeom>
          <a:noFill/>
        </p:spPr>
        <p:txBody>
          <a:bodyPr wrap="none" rtlCol="0">
            <a:spAutoFit/>
          </a:bodyPr>
          <a:lstStyle/>
          <a:p>
            <a:r>
              <a:rPr lang="en-GB" sz="1050" b="1" dirty="0">
                <a:solidFill>
                  <a:srgbClr val="FF0000"/>
                </a:solidFill>
                <a:effectLst>
                  <a:outerShdw blurRad="38100" dist="38100" dir="2700000" algn="tl">
                    <a:srgbClr val="000000">
                      <a:alpha val="43137"/>
                    </a:srgbClr>
                  </a:outerShdw>
                </a:effectLst>
              </a:rPr>
              <a:t>258 m</a:t>
            </a:r>
            <a:endParaRPr lang="en-US" sz="1050" b="1" dirty="0">
              <a:solidFill>
                <a:srgbClr val="FF0000"/>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7E48D4A6-A272-C181-E8CC-7276D4E7A49D}"/>
              </a:ext>
            </a:extLst>
          </p:cNvPr>
          <p:cNvSpPr txBox="1"/>
          <p:nvPr/>
        </p:nvSpPr>
        <p:spPr>
          <a:xfrm>
            <a:off x="3913541" y="3436154"/>
            <a:ext cx="530915" cy="253916"/>
          </a:xfrm>
          <a:prstGeom prst="rect">
            <a:avLst/>
          </a:prstGeom>
          <a:noFill/>
        </p:spPr>
        <p:txBody>
          <a:bodyPr wrap="none" rtlCol="0">
            <a:spAutoFit/>
          </a:bodyPr>
          <a:lstStyle/>
          <a:p>
            <a:r>
              <a:rPr lang="en-GB" sz="1050" b="1" dirty="0">
                <a:solidFill>
                  <a:srgbClr val="FF0000"/>
                </a:solidFill>
                <a:effectLst>
                  <a:outerShdw blurRad="38100" dist="38100" dir="2700000" algn="tl">
                    <a:srgbClr val="000000">
                      <a:alpha val="43137"/>
                    </a:srgbClr>
                  </a:outerShdw>
                </a:effectLst>
              </a:rPr>
              <a:t>530 m</a:t>
            </a:r>
            <a:endParaRPr lang="en-US" sz="1050" b="1" dirty="0">
              <a:solidFill>
                <a:srgbClr val="FF00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93B0D94E-BC04-7C96-010D-E6A170E33992}"/>
              </a:ext>
            </a:extLst>
          </p:cNvPr>
          <p:cNvSpPr txBox="1"/>
          <p:nvPr/>
        </p:nvSpPr>
        <p:spPr>
          <a:xfrm>
            <a:off x="10441068" y="2374761"/>
            <a:ext cx="1775551" cy="276999"/>
          </a:xfrm>
          <a:prstGeom prst="rect">
            <a:avLst/>
          </a:prstGeom>
          <a:noFill/>
        </p:spPr>
        <p:txBody>
          <a:bodyPr wrap="none" rtlCol="0">
            <a:spAutoFit/>
          </a:bodyPr>
          <a:lstStyle/>
          <a:p>
            <a:r>
              <a:rPr lang="en-GB" sz="1200" b="1" dirty="0">
                <a:solidFill>
                  <a:srgbClr val="C00000"/>
                </a:solidFill>
              </a:rPr>
              <a:t>Flattened to Waulsortian</a:t>
            </a:r>
          </a:p>
        </p:txBody>
      </p:sp>
    </p:spTree>
    <p:extLst>
      <p:ext uri="{BB962C8B-B14F-4D97-AF65-F5344CB8AC3E}">
        <p14:creationId xmlns:p14="http://schemas.microsoft.com/office/powerpoint/2010/main" val="337211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CC6D9-79CA-46B3-A222-8BF4F532F74F}"/>
              </a:ext>
            </a:extLst>
          </p:cNvPr>
          <p:cNvPicPr>
            <a:picLocks noChangeAspect="1"/>
          </p:cNvPicPr>
          <p:nvPr/>
        </p:nvPicPr>
        <p:blipFill>
          <a:blip r:embed="rId2"/>
          <a:stretch>
            <a:fillRect/>
          </a:stretch>
        </p:blipFill>
        <p:spPr>
          <a:xfrm>
            <a:off x="625487" y="377577"/>
            <a:ext cx="10285934" cy="6114239"/>
          </a:xfrm>
          <a:prstGeom prst="rect">
            <a:avLst/>
          </a:prstGeom>
        </p:spPr>
      </p:pic>
      <p:sp>
        <p:nvSpPr>
          <p:cNvPr id="2" name="TextBox 1">
            <a:extLst>
              <a:ext uri="{FF2B5EF4-FFF2-40B4-BE49-F238E27FC236}">
                <a16:creationId xmlns:a16="http://schemas.microsoft.com/office/drawing/2014/main" id="{C86C4320-82CC-ACF1-7481-28F18075692F}"/>
              </a:ext>
            </a:extLst>
          </p:cNvPr>
          <p:cNvSpPr txBox="1"/>
          <p:nvPr/>
        </p:nvSpPr>
        <p:spPr>
          <a:xfrm>
            <a:off x="989554" y="76200"/>
            <a:ext cx="3424592" cy="1107996"/>
          </a:xfrm>
          <a:prstGeom prst="rect">
            <a:avLst/>
          </a:prstGeom>
          <a:solidFill>
            <a:schemeClr val="bg1"/>
          </a:solidFill>
          <a:ln>
            <a:solidFill>
              <a:schemeClr val="tx1"/>
            </a:solidFill>
          </a:ln>
        </p:spPr>
        <p:txBody>
          <a:bodyPr wrap="none" rtlCol="0">
            <a:spAutoFit/>
          </a:bodyPr>
          <a:lstStyle/>
          <a:p>
            <a:r>
              <a:rPr lang="en-US" sz="3300" b="1" dirty="0"/>
              <a:t>Blue Book </a:t>
            </a:r>
          </a:p>
          <a:p>
            <a:r>
              <a:rPr lang="en-US" sz="3300" b="1" dirty="0"/>
              <a:t>Summary Sections</a:t>
            </a:r>
          </a:p>
        </p:txBody>
      </p:sp>
      <p:cxnSp>
        <p:nvCxnSpPr>
          <p:cNvPr id="3" name="Straight Connector 2">
            <a:extLst>
              <a:ext uri="{FF2B5EF4-FFF2-40B4-BE49-F238E27FC236}">
                <a16:creationId xmlns:a16="http://schemas.microsoft.com/office/drawing/2014/main" id="{E9F534B6-DF7A-8BFE-312B-43ED348AA578}"/>
              </a:ext>
            </a:extLst>
          </p:cNvPr>
          <p:cNvCxnSpPr>
            <a:cxnSpLocks/>
          </p:cNvCxnSpPr>
          <p:nvPr/>
        </p:nvCxnSpPr>
        <p:spPr>
          <a:xfrm>
            <a:off x="1524000" y="1778000"/>
            <a:ext cx="8356600" cy="1998133"/>
          </a:xfrm>
          <a:prstGeom prst="line">
            <a:avLst/>
          </a:prstGeom>
          <a:ln w="76200">
            <a:solidFill>
              <a:schemeClr val="tx1"/>
            </a:solidFill>
            <a:prstDash val="sysDash"/>
          </a:ln>
          <a:effectLst>
            <a:glow rad="101600">
              <a:schemeClr val="accent4">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27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D980F77-E198-B5DC-9D08-71E3466C57E0}"/>
              </a:ext>
            </a:extLst>
          </p:cNvPr>
          <p:cNvGrpSpPr/>
          <p:nvPr/>
        </p:nvGrpSpPr>
        <p:grpSpPr>
          <a:xfrm>
            <a:off x="1155343" y="563880"/>
            <a:ext cx="9820296" cy="5900541"/>
            <a:chOff x="352136" y="0"/>
            <a:chExt cx="11487727" cy="6902420"/>
          </a:xfrm>
        </p:grpSpPr>
        <p:pic>
          <p:nvPicPr>
            <p:cNvPr id="3" name="Picture 2">
              <a:extLst>
                <a:ext uri="{FF2B5EF4-FFF2-40B4-BE49-F238E27FC236}">
                  <a16:creationId xmlns:a16="http://schemas.microsoft.com/office/drawing/2014/main" id="{7E06992C-9504-4A2A-8995-ECD63C3400E7}"/>
                </a:ext>
              </a:extLst>
            </p:cNvPr>
            <p:cNvPicPr>
              <a:picLocks noChangeAspect="1"/>
            </p:cNvPicPr>
            <p:nvPr/>
          </p:nvPicPr>
          <p:blipFill>
            <a:blip r:embed="rId2"/>
            <a:stretch>
              <a:fillRect/>
            </a:stretch>
          </p:blipFill>
          <p:spPr>
            <a:xfrm>
              <a:off x="352136" y="0"/>
              <a:ext cx="11487727" cy="6858000"/>
            </a:xfrm>
            <a:prstGeom prst="rect">
              <a:avLst/>
            </a:prstGeom>
          </p:spPr>
        </p:pic>
        <p:sp>
          <p:nvSpPr>
            <p:cNvPr id="4" name="TextBox 3">
              <a:extLst>
                <a:ext uri="{FF2B5EF4-FFF2-40B4-BE49-F238E27FC236}">
                  <a16:creationId xmlns:a16="http://schemas.microsoft.com/office/drawing/2014/main" id="{FEAFD1B7-57F0-42EA-8781-1E0E50B669D3}"/>
                </a:ext>
              </a:extLst>
            </p:cNvPr>
            <p:cNvSpPr txBox="1"/>
            <p:nvPr/>
          </p:nvSpPr>
          <p:spPr>
            <a:xfrm>
              <a:off x="11369174" y="1270038"/>
              <a:ext cx="470689" cy="432042"/>
            </a:xfrm>
            <a:prstGeom prst="rect">
              <a:avLst/>
            </a:prstGeom>
            <a:noFill/>
          </p:spPr>
          <p:txBody>
            <a:bodyPr wrap="square" rtlCol="0">
              <a:spAutoFit/>
            </a:bodyPr>
            <a:lstStyle/>
            <a:p>
              <a:pPr algn="ctr"/>
              <a:r>
                <a:rPr lang="en-GB" b="1" dirty="0"/>
                <a:t>SE</a:t>
              </a:r>
              <a:endParaRPr lang="en-IE" b="1" dirty="0"/>
            </a:p>
          </p:txBody>
        </p:sp>
        <p:sp>
          <p:nvSpPr>
            <p:cNvPr id="5" name="TextBox 4">
              <a:extLst>
                <a:ext uri="{FF2B5EF4-FFF2-40B4-BE49-F238E27FC236}">
                  <a16:creationId xmlns:a16="http://schemas.microsoft.com/office/drawing/2014/main" id="{AABE9665-779A-40B6-BF44-EA8EA3B1C539}"/>
                </a:ext>
              </a:extLst>
            </p:cNvPr>
            <p:cNvSpPr txBox="1"/>
            <p:nvPr/>
          </p:nvSpPr>
          <p:spPr>
            <a:xfrm>
              <a:off x="352136" y="1085371"/>
              <a:ext cx="662506" cy="369332"/>
            </a:xfrm>
            <a:prstGeom prst="rect">
              <a:avLst/>
            </a:prstGeom>
            <a:noFill/>
          </p:spPr>
          <p:txBody>
            <a:bodyPr wrap="square" rtlCol="0">
              <a:spAutoFit/>
            </a:bodyPr>
            <a:lstStyle/>
            <a:p>
              <a:r>
                <a:rPr lang="en-GB" b="1" dirty="0"/>
                <a:t>NW</a:t>
              </a:r>
              <a:endParaRPr lang="en-IE" b="1" dirty="0"/>
            </a:p>
          </p:txBody>
        </p:sp>
        <p:sp>
          <p:nvSpPr>
            <p:cNvPr id="6" name="TextBox 5">
              <a:extLst>
                <a:ext uri="{FF2B5EF4-FFF2-40B4-BE49-F238E27FC236}">
                  <a16:creationId xmlns:a16="http://schemas.microsoft.com/office/drawing/2014/main" id="{9A5AA8A8-870D-47D1-8269-BC3540291FD3}"/>
                </a:ext>
              </a:extLst>
            </p:cNvPr>
            <p:cNvSpPr txBox="1"/>
            <p:nvPr/>
          </p:nvSpPr>
          <p:spPr>
            <a:xfrm>
              <a:off x="6243955" y="4106823"/>
              <a:ext cx="1457325" cy="415498"/>
            </a:xfrm>
            <a:prstGeom prst="rect">
              <a:avLst/>
            </a:prstGeom>
            <a:solidFill>
              <a:schemeClr val="bg1"/>
            </a:solidFill>
            <a:ln>
              <a:solidFill>
                <a:schemeClr val="tx1"/>
              </a:solidFill>
            </a:ln>
          </p:spPr>
          <p:txBody>
            <a:bodyPr wrap="square" rtlCol="0">
              <a:spAutoFit/>
            </a:bodyPr>
            <a:lstStyle/>
            <a:p>
              <a:pPr algn="ctr"/>
              <a:r>
                <a:rPr lang="en-GB" sz="1050" b="1" dirty="0"/>
                <a:t>Growth into the Limerick Syncline</a:t>
              </a:r>
              <a:endParaRPr lang="en-IE" sz="1050" b="1" dirty="0"/>
            </a:p>
          </p:txBody>
        </p:sp>
        <p:sp>
          <p:nvSpPr>
            <p:cNvPr id="7" name="TextBox 6">
              <a:extLst>
                <a:ext uri="{FF2B5EF4-FFF2-40B4-BE49-F238E27FC236}">
                  <a16:creationId xmlns:a16="http://schemas.microsoft.com/office/drawing/2014/main" id="{E04D7B77-871B-4640-BE43-50222E9FE779}"/>
                </a:ext>
              </a:extLst>
            </p:cNvPr>
            <p:cNvSpPr txBox="1"/>
            <p:nvPr/>
          </p:nvSpPr>
          <p:spPr>
            <a:xfrm>
              <a:off x="6170930" y="6596390"/>
              <a:ext cx="1457325" cy="261610"/>
            </a:xfrm>
            <a:prstGeom prst="rect">
              <a:avLst/>
            </a:prstGeom>
            <a:solidFill>
              <a:schemeClr val="bg1"/>
            </a:solidFill>
            <a:ln>
              <a:solidFill>
                <a:schemeClr val="tx1"/>
              </a:solidFill>
            </a:ln>
          </p:spPr>
          <p:txBody>
            <a:bodyPr wrap="square" rtlCol="0">
              <a:spAutoFit/>
            </a:bodyPr>
            <a:lstStyle/>
            <a:p>
              <a:pPr algn="ctr"/>
              <a:r>
                <a:rPr lang="en-GB" sz="1100" b="1" dirty="0"/>
                <a:t>Limerick Syncline</a:t>
              </a:r>
              <a:endParaRPr lang="en-IE" sz="1100" b="1" dirty="0"/>
            </a:p>
          </p:txBody>
        </p:sp>
        <p:cxnSp>
          <p:nvCxnSpPr>
            <p:cNvPr id="9" name="Straight Arrow Connector 8">
              <a:extLst>
                <a:ext uri="{FF2B5EF4-FFF2-40B4-BE49-F238E27FC236}">
                  <a16:creationId xmlns:a16="http://schemas.microsoft.com/office/drawing/2014/main" id="{4B5AB334-8580-40CF-86AE-EDC5A55AA38B}"/>
                </a:ext>
              </a:extLst>
            </p:cNvPr>
            <p:cNvCxnSpPr>
              <a:cxnSpLocks/>
            </p:cNvCxnSpPr>
            <p:nvPr/>
          </p:nvCxnSpPr>
          <p:spPr>
            <a:xfrm>
              <a:off x="7628255" y="6727195"/>
              <a:ext cx="2012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2BDBEB-B937-4153-9E0E-75C2492B9FC5}"/>
                </a:ext>
              </a:extLst>
            </p:cNvPr>
            <p:cNvCxnSpPr>
              <a:cxnSpLocks/>
            </p:cNvCxnSpPr>
            <p:nvPr/>
          </p:nvCxnSpPr>
          <p:spPr>
            <a:xfrm flipH="1">
              <a:off x="5988050" y="6746409"/>
              <a:ext cx="1828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8BF598-E5E2-4034-833C-2A8DC705F5E5}"/>
                </a:ext>
              </a:extLst>
            </p:cNvPr>
            <p:cNvSpPr txBox="1"/>
            <p:nvPr/>
          </p:nvSpPr>
          <p:spPr>
            <a:xfrm>
              <a:off x="10909289" y="6353951"/>
              <a:ext cx="919770" cy="504049"/>
            </a:xfrm>
            <a:prstGeom prst="rect">
              <a:avLst/>
            </a:prstGeom>
            <a:solidFill>
              <a:schemeClr val="bg1"/>
            </a:solidFill>
            <a:ln>
              <a:solidFill>
                <a:schemeClr val="tx1"/>
              </a:solidFill>
            </a:ln>
          </p:spPr>
          <p:txBody>
            <a:bodyPr wrap="square" rtlCol="0">
              <a:spAutoFit/>
            </a:bodyPr>
            <a:lstStyle/>
            <a:p>
              <a:pPr algn="ctr"/>
              <a:r>
                <a:rPr lang="en-GB" sz="1100" b="1" dirty="0"/>
                <a:t>Golden Gulf</a:t>
              </a:r>
              <a:endParaRPr lang="en-IE" sz="1100" b="1" dirty="0"/>
            </a:p>
          </p:txBody>
        </p:sp>
        <p:sp>
          <p:nvSpPr>
            <p:cNvPr id="15" name="TextBox 14">
              <a:extLst>
                <a:ext uri="{FF2B5EF4-FFF2-40B4-BE49-F238E27FC236}">
                  <a16:creationId xmlns:a16="http://schemas.microsoft.com/office/drawing/2014/main" id="{C06615EF-E66C-4B44-B99C-2765AF39010A}"/>
                </a:ext>
              </a:extLst>
            </p:cNvPr>
            <p:cNvSpPr txBox="1"/>
            <p:nvPr/>
          </p:nvSpPr>
          <p:spPr>
            <a:xfrm>
              <a:off x="395228" y="6596390"/>
              <a:ext cx="1079875" cy="306030"/>
            </a:xfrm>
            <a:prstGeom prst="rect">
              <a:avLst/>
            </a:prstGeom>
            <a:solidFill>
              <a:schemeClr val="bg1"/>
            </a:solidFill>
            <a:ln>
              <a:solidFill>
                <a:schemeClr val="tx1"/>
              </a:solidFill>
            </a:ln>
          </p:spPr>
          <p:txBody>
            <a:bodyPr wrap="square" rtlCol="0">
              <a:spAutoFit/>
            </a:bodyPr>
            <a:lstStyle/>
            <a:p>
              <a:pPr algn="ctr"/>
              <a:r>
                <a:rPr lang="en-GB" sz="1100" b="1" dirty="0"/>
                <a:t>Courtbrown</a:t>
              </a:r>
              <a:endParaRPr lang="en-IE" sz="1100" b="1" dirty="0"/>
            </a:p>
          </p:txBody>
        </p:sp>
        <p:sp>
          <p:nvSpPr>
            <p:cNvPr id="16" name="TextBox 15">
              <a:extLst>
                <a:ext uri="{FF2B5EF4-FFF2-40B4-BE49-F238E27FC236}">
                  <a16:creationId xmlns:a16="http://schemas.microsoft.com/office/drawing/2014/main" id="{B676A5DD-B5F8-4794-931B-ABA1077D369B}"/>
                </a:ext>
              </a:extLst>
            </p:cNvPr>
            <p:cNvSpPr txBox="1"/>
            <p:nvPr/>
          </p:nvSpPr>
          <p:spPr>
            <a:xfrm>
              <a:off x="2990855" y="6605975"/>
              <a:ext cx="1457325" cy="261610"/>
            </a:xfrm>
            <a:prstGeom prst="rect">
              <a:avLst/>
            </a:prstGeom>
            <a:solidFill>
              <a:schemeClr val="bg1"/>
            </a:solidFill>
            <a:ln>
              <a:solidFill>
                <a:schemeClr val="tx1"/>
              </a:solidFill>
            </a:ln>
          </p:spPr>
          <p:txBody>
            <a:bodyPr wrap="square" rtlCol="0">
              <a:spAutoFit/>
            </a:bodyPr>
            <a:lstStyle/>
            <a:p>
              <a:pPr algn="ctr"/>
              <a:r>
                <a:rPr lang="en-GB" sz="1100" b="1" dirty="0"/>
                <a:t>Rathkeale / Adare</a:t>
              </a:r>
              <a:endParaRPr lang="en-IE" sz="1100" b="1" dirty="0"/>
            </a:p>
          </p:txBody>
        </p:sp>
        <p:sp>
          <p:nvSpPr>
            <p:cNvPr id="2" name="Star: 5 Points 1">
              <a:extLst>
                <a:ext uri="{FF2B5EF4-FFF2-40B4-BE49-F238E27FC236}">
                  <a16:creationId xmlns:a16="http://schemas.microsoft.com/office/drawing/2014/main" id="{ECE6D49C-CA48-3107-2368-4F0710C73F63}"/>
                </a:ext>
              </a:extLst>
            </p:cNvPr>
            <p:cNvSpPr/>
            <p:nvPr/>
          </p:nvSpPr>
          <p:spPr>
            <a:xfrm>
              <a:off x="6133534" y="5164454"/>
              <a:ext cx="248215" cy="24821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2C9C577-7228-6638-C582-AFF8C724F761}"/>
                </a:ext>
              </a:extLst>
            </p:cNvPr>
            <p:cNvSpPr/>
            <p:nvPr/>
          </p:nvSpPr>
          <p:spPr>
            <a:xfrm>
              <a:off x="6156394" y="4719563"/>
              <a:ext cx="248215" cy="24821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DB41649E-2A47-BDCA-B26B-D4232E6522CC}"/>
                </a:ext>
              </a:extLst>
            </p:cNvPr>
            <p:cNvSpPr/>
            <p:nvPr/>
          </p:nvSpPr>
          <p:spPr>
            <a:xfrm>
              <a:off x="8011196" y="4429629"/>
              <a:ext cx="185383" cy="18538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AF9014AB-A80C-B95E-1202-2A8843E003D8}"/>
                </a:ext>
              </a:extLst>
            </p:cNvPr>
            <p:cNvSpPr/>
            <p:nvPr/>
          </p:nvSpPr>
          <p:spPr>
            <a:xfrm>
              <a:off x="8435340" y="5082285"/>
              <a:ext cx="164337" cy="16433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4C6F5BF-DAAD-38A1-8368-1C9D650985DE}"/>
                </a:ext>
              </a:extLst>
            </p:cNvPr>
            <p:cNvSpPr/>
            <p:nvPr/>
          </p:nvSpPr>
          <p:spPr>
            <a:xfrm>
              <a:off x="8407374" y="5460420"/>
              <a:ext cx="164337" cy="16433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1B96CE2-B394-1177-63C3-27D7CC48AC38}"/>
                </a:ext>
              </a:extLst>
            </p:cNvPr>
            <p:cNvSpPr txBox="1"/>
            <p:nvPr/>
          </p:nvSpPr>
          <p:spPr>
            <a:xfrm>
              <a:off x="6243955" y="4898738"/>
              <a:ext cx="912429" cy="430887"/>
            </a:xfrm>
            <a:prstGeom prst="rect">
              <a:avLst/>
            </a:prstGeom>
            <a:noFill/>
          </p:spPr>
          <p:txBody>
            <a:bodyPr wrap="none" rtlCol="0">
              <a:spAutoFit/>
            </a:bodyPr>
            <a:lstStyle/>
            <a:p>
              <a:r>
                <a:rPr lang="en-GB" sz="1050" b="1" i="1" dirty="0"/>
                <a:t>Stonepark &amp;</a:t>
              </a:r>
            </a:p>
            <a:p>
              <a:r>
                <a:rPr lang="en-GB" sz="1050" b="1" i="1" dirty="0"/>
                <a:t>Pallas Green</a:t>
              </a:r>
              <a:endParaRPr lang="en-US" sz="1050" b="1" i="1" dirty="0"/>
            </a:p>
          </p:txBody>
        </p:sp>
        <p:sp>
          <p:nvSpPr>
            <p:cNvPr id="21" name="TextBox 20">
              <a:extLst>
                <a:ext uri="{FF2B5EF4-FFF2-40B4-BE49-F238E27FC236}">
                  <a16:creationId xmlns:a16="http://schemas.microsoft.com/office/drawing/2014/main" id="{1AE62F69-7786-8368-3A36-B365EB7D5DC0}"/>
                </a:ext>
              </a:extLst>
            </p:cNvPr>
            <p:cNvSpPr txBox="1"/>
            <p:nvPr/>
          </p:nvSpPr>
          <p:spPr>
            <a:xfrm>
              <a:off x="7755046" y="5415630"/>
              <a:ext cx="734496" cy="253916"/>
            </a:xfrm>
            <a:prstGeom prst="rect">
              <a:avLst/>
            </a:prstGeom>
            <a:noFill/>
          </p:spPr>
          <p:txBody>
            <a:bodyPr wrap="none" rtlCol="0">
              <a:spAutoFit/>
            </a:bodyPr>
            <a:lstStyle/>
            <a:p>
              <a:r>
                <a:rPr lang="en-GB" sz="1050" b="1" i="1" dirty="0"/>
                <a:t>Gortdrum</a:t>
              </a:r>
              <a:endParaRPr lang="en-US" sz="1050" b="1" i="1" dirty="0"/>
            </a:p>
          </p:txBody>
        </p:sp>
        <p:sp>
          <p:nvSpPr>
            <p:cNvPr id="22" name="TextBox 21">
              <a:extLst>
                <a:ext uri="{FF2B5EF4-FFF2-40B4-BE49-F238E27FC236}">
                  <a16:creationId xmlns:a16="http://schemas.microsoft.com/office/drawing/2014/main" id="{7A966A50-312E-8055-7891-F5C107CEB61B}"/>
                </a:ext>
              </a:extLst>
            </p:cNvPr>
            <p:cNvSpPr txBox="1"/>
            <p:nvPr/>
          </p:nvSpPr>
          <p:spPr>
            <a:xfrm>
              <a:off x="8068346" y="5057151"/>
              <a:ext cx="449162" cy="253916"/>
            </a:xfrm>
            <a:prstGeom prst="rect">
              <a:avLst/>
            </a:prstGeom>
            <a:noFill/>
          </p:spPr>
          <p:txBody>
            <a:bodyPr wrap="none" rtlCol="0">
              <a:spAutoFit/>
            </a:bodyPr>
            <a:lstStyle/>
            <a:p>
              <a:r>
                <a:rPr lang="en-GB" sz="1050" b="1" i="1" dirty="0"/>
                <a:t>Oola</a:t>
              </a:r>
              <a:endParaRPr lang="en-US" sz="1050" b="1" i="1" dirty="0"/>
            </a:p>
          </p:txBody>
        </p:sp>
        <p:sp>
          <p:nvSpPr>
            <p:cNvPr id="23" name="Star: 5 Points 22">
              <a:extLst>
                <a:ext uri="{FF2B5EF4-FFF2-40B4-BE49-F238E27FC236}">
                  <a16:creationId xmlns:a16="http://schemas.microsoft.com/office/drawing/2014/main" id="{A50B1884-F52D-B0F7-BB6E-6DAE8577E813}"/>
                </a:ext>
              </a:extLst>
            </p:cNvPr>
            <p:cNvSpPr/>
            <p:nvPr/>
          </p:nvSpPr>
          <p:spPr>
            <a:xfrm>
              <a:off x="9406293" y="4273454"/>
              <a:ext cx="164337" cy="16433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F068E2-55EF-2A07-3673-7FFD16F06167}"/>
                </a:ext>
              </a:extLst>
            </p:cNvPr>
            <p:cNvSpPr txBox="1"/>
            <p:nvPr/>
          </p:nvSpPr>
          <p:spPr>
            <a:xfrm>
              <a:off x="9443338" y="4211331"/>
              <a:ext cx="708848" cy="253916"/>
            </a:xfrm>
            <a:prstGeom prst="rect">
              <a:avLst/>
            </a:prstGeom>
            <a:noFill/>
          </p:spPr>
          <p:txBody>
            <a:bodyPr wrap="none" rtlCol="0">
              <a:spAutoFit/>
            </a:bodyPr>
            <a:lstStyle/>
            <a:p>
              <a:r>
                <a:rPr lang="en-GB" sz="1050" b="1" i="1" dirty="0" err="1"/>
                <a:t>Ballywire</a:t>
              </a:r>
              <a:endParaRPr lang="en-US" sz="1050" b="1" i="1" dirty="0"/>
            </a:p>
          </p:txBody>
        </p:sp>
        <p:sp>
          <p:nvSpPr>
            <p:cNvPr id="25" name="Star: 5 Points 24">
              <a:extLst>
                <a:ext uri="{FF2B5EF4-FFF2-40B4-BE49-F238E27FC236}">
                  <a16:creationId xmlns:a16="http://schemas.microsoft.com/office/drawing/2014/main" id="{D22A3A38-B64C-17FE-27A4-04A677B8D1DF}"/>
                </a:ext>
              </a:extLst>
            </p:cNvPr>
            <p:cNvSpPr/>
            <p:nvPr/>
          </p:nvSpPr>
          <p:spPr>
            <a:xfrm>
              <a:off x="4154874" y="4970174"/>
              <a:ext cx="248215" cy="24821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11DBD83-5CB9-09EC-EC17-9CC7F5071478}"/>
                </a:ext>
              </a:extLst>
            </p:cNvPr>
            <p:cNvSpPr txBox="1"/>
            <p:nvPr/>
          </p:nvSpPr>
          <p:spPr>
            <a:xfrm>
              <a:off x="4278981" y="4831124"/>
              <a:ext cx="747320" cy="415498"/>
            </a:xfrm>
            <a:prstGeom prst="rect">
              <a:avLst/>
            </a:prstGeom>
            <a:noFill/>
          </p:spPr>
          <p:txBody>
            <a:bodyPr wrap="none" rtlCol="0">
              <a:spAutoFit/>
            </a:bodyPr>
            <a:lstStyle/>
            <a:p>
              <a:r>
                <a:rPr lang="en-GB" sz="1050" b="1" i="1" dirty="0"/>
                <a:t>Rathkeale</a:t>
              </a:r>
            </a:p>
            <a:p>
              <a:r>
                <a:rPr lang="en-GB" sz="1050" b="1" i="1" dirty="0"/>
                <a:t> / Killeen</a:t>
              </a:r>
              <a:endParaRPr lang="en-US" sz="1050" b="1" i="1" dirty="0"/>
            </a:p>
          </p:txBody>
        </p:sp>
        <p:sp>
          <p:nvSpPr>
            <p:cNvPr id="27" name="TextBox 26">
              <a:extLst>
                <a:ext uri="{FF2B5EF4-FFF2-40B4-BE49-F238E27FC236}">
                  <a16:creationId xmlns:a16="http://schemas.microsoft.com/office/drawing/2014/main" id="{6A92AE83-5F42-1B06-20DD-5D21E129DBB2}"/>
                </a:ext>
              </a:extLst>
            </p:cNvPr>
            <p:cNvSpPr txBox="1"/>
            <p:nvPr/>
          </p:nvSpPr>
          <p:spPr>
            <a:xfrm>
              <a:off x="976233" y="5173234"/>
              <a:ext cx="851515" cy="253916"/>
            </a:xfrm>
            <a:prstGeom prst="rect">
              <a:avLst/>
            </a:prstGeom>
            <a:noFill/>
          </p:spPr>
          <p:txBody>
            <a:bodyPr wrap="none" rtlCol="0">
              <a:spAutoFit/>
            </a:bodyPr>
            <a:lstStyle/>
            <a:p>
              <a:r>
                <a:rPr lang="en-GB" sz="1050" b="1" i="1" dirty="0"/>
                <a:t>Courtbrown</a:t>
              </a:r>
              <a:endParaRPr lang="en-US" sz="1050" b="1" i="1" dirty="0"/>
            </a:p>
          </p:txBody>
        </p:sp>
        <p:sp>
          <p:nvSpPr>
            <p:cNvPr id="28" name="Star: 5 Points 27">
              <a:extLst>
                <a:ext uri="{FF2B5EF4-FFF2-40B4-BE49-F238E27FC236}">
                  <a16:creationId xmlns:a16="http://schemas.microsoft.com/office/drawing/2014/main" id="{06A65954-4298-09A4-9EC8-B20DAC665784}"/>
                </a:ext>
              </a:extLst>
            </p:cNvPr>
            <p:cNvSpPr/>
            <p:nvPr/>
          </p:nvSpPr>
          <p:spPr>
            <a:xfrm>
              <a:off x="863934" y="5218389"/>
              <a:ext cx="185383" cy="18538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4C904C9-A7B4-11CA-CEE8-DB6EF0C2464F}"/>
                </a:ext>
              </a:extLst>
            </p:cNvPr>
            <p:cNvSpPr txBox="1"/>
            <p:nvPr/>
          </p:nvSpPr>
          <p:spPr>
            <a:xfrm>
              <a:off x="7892015" y="4547398"/>
              <a:ext cx="801823" cy="253916"/>
            </a:xfrm>
            <a:prstGeom prst="rect">
              <a:avLst/>
            </a:prstGeom>
            <a:noFill/>
          </p:spPr>
          <p:txBody>
            <a:bodyPr wrap="none" rtlCol="0">
              <a:spAutoFit/>
            </a:bodyPr>
            <a:lstStyle/>
            <a:p>
              <a:r>
                <a:rPr lang="en-GB" sz="1050" b="1" i="1" dirty="0" err="1"/>
                <a:t>Carrickittle</a:t>
              </a:r>
              <a:endParaRPr lang="en-US" sz="1050" b="1" i="1" dirty="0"/>
            </a:p>
          </p:txBody>
        </p:sp>
      </p:grpSp>
      <p:cxnSp>
        <p:nvCxnSpPr>
          <p:cNvPr id="31" name="Straight Arrow Connector 30">
            <a:extLst>
              <a:ext uri="{FF2B5EF4-FFF2-40B4-BE49-F238E27FC236}">
                <a16:creationId xmlns:a16="http://schemas.microsoft.com/office/drawing/2014/main" id="{91B08133-03C3-7C0B-93E0-4049BB80C58D}"/>
              </a:ext>
            </a:extLst>
          </p:cNvPr>
          <p:cNvCxnSpPr>
            <a:cxnSpLocks/>
          </p:cNvCxnSpPr>
          <p:nvPr/>
        </p:nvCxnSpPr>
        <p:spPr>
          <a:xfrm>
            <a:off x="4209796" y="3703320"/>
            <a:ext cx="0" cy="14316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1943927-F161-60CD-762A-B9DDC6624EA2}"/>
              </a:ext>
            </a:extLst>
          </p:cNvPr>
          <p:cNvSpPr txBox="1"/>
          <p:nvPr/>
        </p:nvSpPr>
        <p:spPr>
          <a:xfrm>
            <a:off x="3625966" y="4195480"/>
            <a:ext cx="530915" cy="25391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530 m</a:t>
            </a:r>
            <a:endParaRPr lang="en-US" sz="1050" b="1" dirty="0">
              <a:solidFill>
                <a:srgbClr val="FF0000"/>
              </a:solidFill>
              <a:effectLst>
                <a:outerShdw blurRad="38100" dist="38100" dir="2700000" algn="tl">
                  <a:srgbClr val="000000">
                    <a:alpha val="43137"/>
                  </a:srgbClr>
                </a:outerShdw>
              </a:effectLst>
            </a:endParaRPr>
          </a:p>
        </p:txBody>
      </p:sp>
      <p:cxnSp>
        <p:nvCxnSpPr>
          <p:cNvPr id="34" name="Straight Arrow Connector 33">
            <a:extLst>
              <a:ext uri="{FF2B5EF4-FFF2-40B4-BE49-F238E27FC236}">
                <a16:creationId xmlns:a16="http://schemas.microsoft.com/office/drawing/2014/main" id="{3A3258BA-5869-6721-BF6D-6415F38F0887}"/>
              </a:ext>
            </a:extLst>
          </p:cNvPr>
          <p:cNvCxnSpPr>
            <a:cxnSpLocks/>
          </p:cNvCxnSpPr>
          <p:nvPr/>
        </p:nvCxnSpPr>
        <p:spPr>
          <a:xfrm>
            <a:off x="5973210" y="3743960"/>
            <a:ext cx="0" cy="132786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7579CDA-5EC5-E596-C2BC-1790DC478E87}"/>
              </a:ext>
            </a:extLst>
          </p:cNvPr>
          <p:cNvSpPr txBox="1"/>
          <p:nvPr/>
        </p:nvSpPr>
        <p:spPr>
          <a:xfrm>
            <a:off x="5501431" y="4127085"/>
            <a:ext cx="530915" cy="25391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510 m</a:t>
            </a:r>
            <a:endParaRPr lang="en-US" sz="1050" b="1" dirty="0">
              <a:solidFill>
                <a:srgbClr val="FF0000"/>
              </a:solidFill>
              <a:effectLst>
                <a:outerShdw blurRad="38100" dist="38100" dir="2700000" algn="tl">
                  <a:srgbClr val="000000">
                    <a:alpha val="43137"/>
                  </a:srgbClr>
                </a:outerShdw>
              </a:effectLst>
            </a:endParaRPr>
          </a:p>
        </p:txBody>
      </p:sp>
      <p:cxnSp>
        <p:nvCxnSpPr>
          <p:cNvPr id="37" name="Straight Arrow Connector 36">
            <a:extLst>
              <a:ext uri="{FF2B5EF4-FFF2-40B4-BE49-F238E27FC236}">
                <a16:creationId xmlns:a16="http://schemas.microsoft.com/office/drawing/2014/main" id="{FB854CFF-A0AB-E342-F278-DFD55DB290FF}"/>
              </a:ext>
            </a:extLst>
          </p:cNvPr>
          <p:cNvCxnSpPr>
            <a:cxnSpLocks/>
          </p:cNvCxnSpPr>
          <p:nvPr/>
        </p:nvCxnSpPr>
        <p:spPr>
          <a:xfrm>
            <a:off x="7842839" y="3682147"/>
            <a:ext cx="0" cy="7993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C2E6C5-F088-3EC3-EAE8-533C4DDF38AB}"/>
              </a:ext>
            </a:extLst>
          </p:cNvPr>
          <p:cNvSpPr txBox="1"/>
          <p:nvPr/>
        </p:nvSpPr>
        <p:spPr>
          <a:xfrm>
            <a:off x="7755341" y="4014547"/>
            <a:ext cx="530915" cy="25391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278 m</a:t>
            </a:r>
            <a:endParaRPr lang="en-US" sz="1050" b="1" dirty="0">
              <a:solidFill>
                <a:srgbClr val="FF0000"/>
              </a:solidFill>
              <a:effectLst>
                <a:outerShdw blurRad="38100" dist="38100" dir="2700000" algn="tl">
                  <a:srgbClr val="000000">
                    <a:alpha val="43137"/>
                  </a:srgbClr>
                </a:outerShdw>
              </a:effectLst>
            </a:endParaRPr>
          </a:p>
        </p:txBody>
      </p:sp>
      <p:sp>
        <p:nvSpPr>
          <p:cNvPr id="40" name="TextBox 39">
            <a:extLst>
              <a:ext uri="{FF2B5EF4-FFF2-40B4-BE49-F238E27FC236}">
                <a16:creationId xmlns:a16="http://schemas.microsoft.com/office/drawing/2014/main" id="{367CFF57-BEF5-9E8B-7DAE-80ED14D803B0}"/>
              </a:ext>
            </a:extLst>
          </p:cNvPr>
          <p:cNvSpPr txBox="1"/>
          <p:nvPr/>
        </p:nvSpPr>
        <p:spPr>
          <a:xfrm>
            <a:off x="8837060" y="3851433"/>
            <a:ext cx="530915" cy="25391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240 m</a:t>
            </a:r>
            <a:endParaRPr lang="en-US" sz="1050" b="1" dirty="0">
              <a:solidFill>
                <a:srgbClr val="FF0000"/>
              </a:solidFill>
              <a:effectLst>
                <a:outerShdw blurRad="38100" dist="38100" dir="2700000" algn="tl">
                  <a:srgbClr val="000000">
                    <a:alpha val="43137"/>
                  </a:srgbClr>
                </a:outerShdw>
              </a:effectLst>
            </a:endParaRPr>
          </a:p>
        </p:txBody>
      </p:sp>
      <p:cxnSp>
        <p:nvCxnSpPr>
          <p:cNvPr id="41" name="Straight Arrow Connector 40">
            <a:extLst>
              <a:ext uri="{FF2B5EF4-FFF2-40B4-BE49-F238E27FC236}">
                <a16:creationId xmlns:a16="http://schemas.microsoft.com/office/drawing/2014/main" id="{091E31CE-9D61-78DA-CC57-D3060FC1663E}"/>
              </a:ext>
            </a:extLst>
          </p:cNvPr>
          <p:cNvCxnSpPr>
            <a:cxnSpLocks/>
          </p:cNvCxnSpPr>
          <p:nvPr/>
        </p:nvCxnSpPr>
        <p:spPr>
          <a:xfrm>
            <a:off x="8861834" y="3703320"/>
            <a:ext cx="0" cy="6191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754418-96BC-6A7E-50CB-DC5B3D5109BF}"/>
              </a:ext>
            </a:extLst>
          </p:cNvPr>
          <p:cNvSpPr txBox="1"/>
          <p:nvPr/>
        </p:nvSpPr>
        <p:spPr>
          <a:xfrm>
            <a:off x="567469" y="452950"/>
            <a:ext cx="2970685" cy="1107996"/>
          </a:xfrm>
          <a:prstGeom prst="rect">
            <a:avLst/>
          </a:prstGeom>
          <a:solidFill>
            <a:schemeClr val="bg1"/>
          </a:solidFill>
          <a:ln>
            <a:solidFill>
              <a:schemeClr val="tx1"/>
            </a:solidFill>
          </a:ln>
        </p:spPr>
        <p:txBody>
          <a:bodyPr wrap="none" rtlCol="0">
            <a:spAutoFit/>
          </a:bodyPr>
          <a:lstStyle/>
          <a:p>
            <a:r>
              <a:rPr lang="en-US" sz="3300" b="1" dirty="0"/>
              <a:t>Courtbrown to </a:t>
            </a:r>
          </a:p>
          <a:p>
            <a:r>
              <a:rPr lang="en-US" sz="3300" b="1" dirty="0"/>
              <a:t>the Golden Gulf</a:t>
            </a:r>
          </a:p>
        </p:txBody>
      </p:sp>
      <p:pic>
        <p:nvPicPr>
          <p:cNvPr id="20" name="Picture 19">
            <a:extLst>
              <a:ext uri="{FF2B5EF4-FFF2-40B4-BE49-F238E27FC236}">
                <a16:creationId xmlns:a16="http://schemas.microsoft.com/office/drawing/2014/main" id="{B8B73288-59CC-B5B3-9FA8-3B672D9C22AD}"/>
              </a:ext>
            </a:extLst>
          </p:cNvPr>
          <p:cNvPicPr>
            <a:picLocks noChangeAspect="1"/>
          </p:cNvPicPr>
          <p:nvPr/>
        </p:nvPicPr>
        <p:blipFill>
          <a:blip r:embed="rId3"/>
          <a:stretch>
            <a:fillRect/>
          </a:stretch>
        </p:blipFill>
        <p:spPr>
          <a:xfrm>
            <a:off x="7253798" y="217746"/>
            <a:ext cx="3247128" cy="1944568"/>
          </a:xfrm>
          <a:prstGeom prst="rect">
            <a:avLst/>
          </a:prstGeom>
        </p:spPr>
      </p:pic>
      <p:sp>
        <p:nvSpPr>
          <p:cNvPr id="39" name="TextBox 38">
            <a:extLst>
              <a:ext uri="{FF2B5EF4-FFF2-40B4-BE49-F238E27FC236}">
                <a16:creationId xmlns:a16="http://schemas.microsoft.com/office/drawing/2014/main" id="{F8D56C63-8FAA-2DB9-34FE-DEFABCE412FA}"/>
              </a:ext>
            </a:extLst>
          </p:cNvPr>
          <p:cNvSpPr txBox="1"/>
          <p:nvPr/>
        </p:nvSpPr>
        <p:spPr>
          <a:xfrm>
            <a:off x="1135394" y="3682147"/>
            <a:ext cx="1775551" cy="276999"/>
          </a:xfrm>
          <a:prstGeom prst="rect">
            <a:avLst/>
          </a:prstGeom>
          <a:noFill/>
        </p:spPr>
        <p:txBody>
          <a:bodyPr wrap="none" rtlCol="0">
            <a:spAutoFit/>
          </a:bodyPr>
          <a:lstStyle/>
          <a:p>
            <a:r>
              <a:rPr lang="en-GB" sz="1200" b="1" dirty="0">
                <a:solidFill>
                  <a:srgbClr val="C00000"/>
                </a:solidFill>
              </a:rPr>
              <a:t>Flattened to Waulsortian</a:t>
            </a:r>
          </a:p>
        </p:txBody>
      </p:sp>
    </p:spTree>
    <p:extLst>
      <p:ext uri="{BB962C8B-B14F-4D97-AF65-F5344CB8AC3E}">
        <p14:creationId xmlns:p14="http://schemas.microsoft.com/office/powerpoint/2010/main" val="115821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CC6D9-79CA-46B3-A222-8BF4F532F74F}"/>
              </a:ext>
            </a:extLst>
          </p:cNvPr>
          <p:cNvPicPr>
            <a:picLocks noChangeAspect="1"/>
          </p:cNvPicPr>
          <p:nvPr/>
        </p:nvPicPr>
        <p:blipFill>
          <a:blip r:embed="rId2"/>
          <a:stretch>
            <a:fillRect/>
          </a:stretch>
        </p:blipFill>
        <p:spPr>
          <a:xfrm>
            <a:off x="625487" y="377577"/>
            <a:ext cx="10285934" cy="6114239"/>
          </a:xfrm>
          <a:prstGeom prst="rect">
            <a:avLst/>
          </a:prstGeom>
        </p:spPr>
      </p:pic>
      <p:sp>
        <p:nvSpPr>
          <p:cNvPr id="5" name="TextBox 4">
            <a:extLst>
              <a:ext uri="{FF2B5EF4-FFF2-40B4-BE49-F238E27FC236}">
                <a16:creationId xmlns:a16="http://schemas.microsoft.com/office/drawing/2014/main" id="{D4A4DEE7-14B2-4F9B-BCCF-BB003AE8E386}"/>
              </a:ext>
            </a:extLst>
          </p:cNvPr>
          <p:cNvSpPr txBox="1"/>
          <p:nvPr/>
        </p:nvSpPr>
        <p:spPr>
          <a:xfrm>
            <a:off x="625487" y="0"/>
            <a:ext cx="2954399" cy="461665"/>
          </a:xfrm>
          <a:prstGeom prst="rect">
            <a:avLst/>
          </a:prstGeom>
          <a:noFill/>
        </p:spPr>
        <p:txBody>
          <a:bodyPr wrap="none" rtlCol="0">
            <a:spAutoFit/>
          </a:bodyPr>
          <a:lstStyle/>
          <a:p>
            <a:r>
              <a:rPr lang="en-US" sz="2400" b="1" dirty="0"/>
              <a:t>BB Summary Sections</a:t>
            </a:r>
            <a:endParaRPr lang="en-US" b="1" dirty="0"/>
          </a:p>
        </p:txBody>
      </p:sp>
      <p:sp>
        <p:nvSpPr>
          <p:cNvPr id="2" name="TextBox 1">
            <a:extLst>
              <a:ext uri="{FF2B5EF4-FFF2-40B4-BE49-F238E27FC236}">
                <a16:creationId xmlns:a16="http://schemas.microsoft.com/office/drawing/2014/main" id="{839F27CB-3FCB-3B25-77D8-E0B1DD503855}"/>
              </a:ext>
            </a:extLst>
          </p:cNvPr>
          <p:cNvSpPr txBox="1"/>
          <p:nvPr/>
        </p:nvSpPr>
        <p:spPr>
          <a:xfrm>
            <a:off x="989554" y="76200"/>
            <a:ext cx="3424592" cy="1107996"/>
          </a:xfrm>
          <a:prstGeom prst="rect">
            <a:avLst/>
          </a:prstGeom>
          <a:solidFill>
            <a:schemeClr val="bg1"/>
          </a:solidFill>
          <a:ln>
            <a:solidFill>
              <a:schemeClr val="tx1"/>
            </a:solidFill>
          </a:ln>
        </p:spPr>
        <p:txBody>
          <a:bodyPr wrap="square" rtlCol="0">
            <a:spAutoFit/>
          </a:bodyPr>
          <a:lstStyle/>
          <a:p>
            <a:r>
              <a:rPr lang="en-US" sz="3300" b="1" dirty="0"/>
              <a:t>Blue Book </a:t>
            </a:r>
          </a:p>
          <a:p>
            <a:r>
              <a:rPr lang="en-US" sz="3300" b="1" dirty="0"/>
              <a:t>Summary Sections</a:t>
            </a:r>
          </a:p>
        </p:txBody>
      </p:sp>
      <p:cxnSp>
        <p:nvCxnSpPr>
          <p:cNvPr id="3" name="Straight Connector 2">
            <a:extLst>
              <a:ext uri="{FF2B5EF4-FFF2-40B4-BE49-F238E27FC236}">
                <a16:creationId xmlns:a16="http://schemas.microsoft.com/office/drawing/2014/main" id="{AC41D456-1766-8C0D-9ABB-5EA8934EF4CE}"/>
              </a:ext>
            </a:extLst>
          </p:cNvPr>
          <p:cNvCxnSpPr>
            <a:cxnSpLocks/>
          </p:cNvCxnSpPr>
          <p:nvPr/>
        </p:nvCxnSpPr>
        <p:spPr>
          <a:xfrm>
            <a:off x="1600200" y="1371600"/>
            <a:ext cx="4842933" cy="4207933"/>
          </a:xfrm>
          <a:prstGeom prst="line">
            <a:avLst/>
          </a:prstGeom>
          <a:ln w="76200">
            <a:solidFill>
              <a:schemeClr val="tx1"/>
            </a:solidFill>
            <a:prstDash val="sysDash"/>
          </a:ln>
          <a:effectLst>
            <a:glow rad="101600">
              <a:schemeClr val="accent4">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92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73A5DC-7E15-483E-AE3A-9B9CF372B2D1}"/>
              </a:ext>
            </a:extLst>
          </p:cNvPr>
          <p:cNvSpPr txBox="1"/>
          <p:nvPr/>
        </p:nvSpPr>
        <p:spPr>
          <a:xfrm>
            <a:off x="625487" y="0"/>
            <a:ext cx="2954399" cy="461665"/>
          </a:xfrm>
          <a:prstGeom prst="rect">
            <a:avLst/>
          </a:prstGeom>
          <a:noFill/>
        </p:spPr>
        <p:txBody>
          <a:bodyPr wrap="none" rtlCol="0">
            <a:spAutoFit/>
          </a:bodyPr>
          <a:lstStyle/>
          <a:p>
            <a:r>
              <a:rPr lang="en-US" sz="2400" b="1" dirty="0"/>
              <a:t>BB Summary Sections</a:t>
            </a:r>
            <a:endParaRPr lang="en-US" b="1" dirty="0"/>
          </a:p>
        </p:txBody>
      </p:sp>
      <p:grpSp>
        <p:nvGrpSpPr>
          <p:cNvPr id="21" name="Group 20">
            <a:extLst>
              <a:ext uri="{FF2B5EF4-FFF2-40B4-BE49-F238E27FC236}">
                <a16:creationId xmlns:a16="http://schemas.microsoft.com/office/drawing/2014/main" id="{BC77E61F-4672-CD2B-F260-562CEB47F767}"/>
              </a:ext>
            </a:extLst>
          </p:cNvPr>
          <p:cNvGrpSpPr/>
          <p:nvPr/>
        </p:nvGrpSpPr>
        <p:grpSpPr>
          <a:xfrm>
            <a:off x="3067074" y="313824"/>
            <a:ext cx="9402481" cy="6230352"/>
            <a:chOff x="3067074" y="313824"/>
            <a:chExt cx="9402481" cy="6230352"/>
          </a:xfrm>
        </p:grpSpPr>
        <p:grpSp>
          <p:nvGrpSpPr>
            <p:cNvPr id="22" name="Group 21">
              <a:extLst>
                <a:ext uri="{FF2B5EF4-FFF2-40B4-BE49-F238E27FC236}">
                  <a16:creationId xmlns:a16="http://schemas.microsoft.com/office/drawing/2014/main" id="{BA639A7A-D3C7-E801-3144-A61A1A0E6ABB}"/>
                </a:ext>
              </a:extLst>
            </p:cNvPr>
            <p:cNvGrpSpPr/>
            <p:nvPr/>
          </p:nvGrpSpPr>
          <p:grpSpPr>
            <a:xfrm>
              <a:off x="3067074" y="313824"/>
              <a:ext cx="9402481" cy="6230352"/>
              <a:chOff x="190499" y="285271"/>
              <a:chExt cx="9789805" cy="6487004"/>
            </a:xfrm>
          </p:grpSpPr>
          <p:pic>
            <p:nvPicPr>
              <p:cNvPr id="3" name="Picture 2">
                <a:extLst>
                  <a:ext uri="{FF2B5EF4-FFF2-40B4-BE49-F238E27FC236}">
                    <a16:creationId xmlns:a16="http://schemas.microsoft.com/office/drawing/2014/main" id="{EAE797CA-DC35-4C42-9D92-21C7B246DD77}"/>
                  </a:ext>
                </a:extLst>
              </p:cNvPr>
              <p:cNvPicPr>
                <a:picLocks noChangeAspect="1"/>
              </p:cNvPicPr>
              <p:nvPr/>
            </p:nvPicPr>
            <p:blipFill>
              <a:blip r:embed="rId3"/>
              <a:stretch>
                <a:fillRect/>
              </a:stretch>
            </p:blipFill>
            <p:spPr>
              <a:xfrm>
                <a:off x="190499" y="380521"/>
                <a:ext cx="9329219" cy="6391754"/>
              </a:xfrm>
              <a:prstGeom prst="rect">
                <a:avLst/>
              </a:prstGeom>
            </p:spPr>
          </p:pic>
          <p:sp>
            <p:nvSpPr>
              <p:cNvPr id="4" name="TextBox 3">
                <a:extLst>
                  <a:ext uri="{FF2B5EF4-FFF2-40B4-BE49-F238E27FC236}">
                    <a16:creationId xmlns:a16="http://schemas.microsoft.com/office/drawing/2014/main" id="{594CDE9A-198C-4C7D-8F2E-3D50E30D05D8}"/>
                  </a:ext>
                </a:extLst>
              </p:cNvPr>
              <p:cNvSpPr txBox="1"/>
              <p:nvPr/>
            </p:nvSpPr>
            <p:spPr>
              <a:xfrm>
                <a:off x="9115424" y="285271"/>
                <a:ext cx="457200" cy="369332"/>
              </a:xfrm>
              <a:prstGeom prst="rect">
                <a:avLst/>
              </a:prstGeom>
              <a:noFill/>
            </p:spPr>
            <p:txBody>
              <a:bodyPr wrap="square" rtlCol="0">
                <a:spAutoFit/>
              </a:bodyPr>
              <a:lstStyle/>
              <a:p>
                <a:r>
                  <a:rPr lang="en-GB" b="1" dirty="0"/>
                  <a:t>SE</a:t>
                </a:r>
                <a:endParaRPr lang="en-IE" b="1" dirty="0"/>
              </a:p>
            </p:txBody>
          </p:sp>
          <p:sp>
            <p:nvSpPr>
              <p:cNvPr id="7" name="TextBox 6">
                <a:extLst>
                  <a:ext uri="{FF2B5EF4-FFF2-40B4-BE49-F238E27FC236}">
                    <a16:creationId xmlns:a16="http://schemas.microsoft.com/office/drawing/2014/main" id="{7526EE79-D89C-4784-B26B-168BC70F4E53}"/>
                  </a:ext>
                </a:extLst>
              </p:cNvPr>
              <p:cNvSpPr txBox="1"/>
              <p:nvPr/>
            </p:nvSpPr>
            <p:spPr>
              <a:xfrm>
                <a:off x="8119713" y="2754357"/>
                <a:ext cx="1045845" cy="430887"/>
              </a:xfrm>
              <a:prstGeom prst="rect">
                <a:avLst/>
              </a:prstGeom>
              <a:solidFill>
                <a:schemeClr val="bg1"/>
              </a:solidFill>
              <a:ln>
                <a:solidFill>
                  <a:schemeClr val="tx1"/>
                </a:solidFill>
              </a:ln>
            </p:spPr>
            <p:txBody>
              <a:bodyPr wrap="square" rtlCol="0">
                <a:spAutoFit/>
              </a:bodyPr>
              <a:lstStyle/>
              <a:p>
                <a:pPr algn="ctr"/>
                <a:r>
                  <a:rPr lang="en-GB" sz="1050" b="1" dirty="0"/>
                  <a:t>500m growth in Waulsortian</a:t>
                </a:r>
                <a:endParaRPr lang="en-IE" sz="1050" b="1" dirty="0"/>
              </a:p>
            </p:txBody>
          </p:sp>
          <p:sp>
            <p:nvSpPr>
              <p:cNvPr id="8" name="TextBox 7">
                <a:extLst>
                  <a:ext uri="{FF2B5EF4-FFF2-40B4-BE49-F238E27FC236}">
                    <a16:creationId xmlns:a16="http://schemas.microsoft.com/office/drawing/2014/main" id="{8AB696ED-1173-4984-9928-5B42FD415A6D}"/>
                  </a:ext>
                </a:extLst>
              </p:cNvPr>
              <p:cNvSpPr txBox="1"/>
              <p:nvPr/>
            </p:nvSpPr>
            <p:spPr>
              <a:xfrm>
                <a:off x="5266055" y="3008273"/>
                <a:ext cx="1457325" cy="430887"/>
              </a:xfrm>
              <a:prstGeom prst="rect">
                <a:avLst/>
              </a:prstGeom>
              <a:solidFill>
                <a:schemeClr val="bg1"/>
              </a:solidFill>
              <a:ln>
                <a:solidFill>
                  <a:schemeClr val="tx1"/>
                </a:solidFill>
              </a:ln>
            </p:spPr>
            <p:txBody>
              <a:bodyPr wrap="square" rtlCol="0">
                <a:spAutoFit/>
              </a:bodyPr>
              <a:lstStyle/>
              <a:p>
                <a:pPr algn="ctr"/>
                <a:r>
                  <a:rPr lang="en-GB" sz="1100" b="1" dirty="0"/>
                  <a:t>ORS inliers –</a:t>
                </a:r>
              </a:p>
              <a:p>
                <a:pPr algn="ctr"/>
                <a:r>
                  <a:rPr lang="en-GB" sz="1100" b="1" dirty="0"/>
                  <a:t> No data</a:t>
                </a:r>
                <a:endParaRPr lang="en-IE" sz="1100" b="1" dirty="0"/>
              </a:p>
            </p:txBody>
          </p:sp>
          <p:sp>
            <p:nvSpPr>
              <p:cNvPr id="2" name="Star: 5 Points 1">
                <a:extLst>
                  <a:ext uri="{FF2B5EF4-FFF2-40B4-BE49-F238E27FC236}">
                    <a16:creationId xmlns:a16="http://schemas.microsoft.com/office/drawing/2014/main" id="{312342F5-D10A-1E29-1733-353B1B9A1678}"/>
                  </a:ext>
                </a:extLst>
              </p:cNvPr>
              <p:cNvSpPr/>
              <p:nvPr/>
            </p:nvSpPr>
            <p:spPr>
              <a:xfrm>
                <a:off x="7662292" y="4840350"/>
                <a:ext cx="164337" cy="16433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39F8C4-E4FE-3746-0B7C-3E1CB8AB1586}"/>
                  </a:ext>
                </a:extLst>
              </p:cNvPr>
              <p:cNvSpPr txBox="1"/>
              <p:nvPr/>
            </p:nvSpPr>
            <p:spPr>
              <a:xfrm>
                <a:off x="6991184" y="4572073"/>
                <a:ext cx="990596" cy="432614"/>
              </a:xfrm>
              <a:prstGeom prst="rect">
                <a:avLst/>
              </a:prstGeom>
              <a:noFill/>
            </p:spPr>
            <p:txBody>
              <a:bodyPr wrap="square" rtlCol="0">
                <a:spAutoFit/>
              </a:bodyPr>
              <a:lstStyle/>
              <a:p>
                <a:r>
                  <a:rPr lang="en-GB" sz="1050" b="1" i="1" dirty="0" err="1">
                    <a:effectLst>
                      <a:outerShdw blurRad="38100" dist="38100" dir="2700000" algn="tl">
                        <a:srgbClr val="000000">
                          <a:alpha val="43137"/>
                        </a:srgbClr>
                      </a:outerShdw>
                    </a:effectLst>
                  </a:rPr>
                  <a:t>Kilmallock</a:t>
                </a:r>
                <a:r>
                  <a:rPr lang="en-GB" sz="1050" b="1" i="1" dirty="0">
                    <a:effectLst>
                      <a:outerShdw blurRad="38100" dist="38100" dir="2700000" algn="tl">
                        <a:srgbClr val="000000">
                          <a:alpha val="43137"/>
                        </a:srgbClr>
                      </a:outerShdw>
                    </a:effectLst>
                  </a:rPr>
                  <a:t> / </a:t>
                </a:r>
              </a:p>
              <a:p>
                <a:r>
                  <a:rPr lang="en-GB" sz="1050" b="1" i="1" dirty="0" err="1">
                    <a:effectLst>
                      <a:outerShdw blurRad="38100" dist="38100" dir="2700000" algn="tl">
                        <a:srgbClr val="000000">
                          <a:alpha val="43137"/>
                        </a:srgbClr>
                      </a:outerShdw>
                    </a:effectLst>
                  </a:rPr>
                  <a:t>Bulgaden</a:t>
                </a:r>
                <a:endParaRPr lang="en-US" sz="1050" b="1" i="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4CE3D53E-296A-D995-6955-45A06D4317CD}"/>
                  </a:ext>
                </a:extLst>
              </p:cNvPr>
              <p:cNvSpPr txBox="1"/>
              <p:nvPr/>
            </p:nvSpPr>
            <p:spPr>
              <a:xfrm>
                <a:off x="625487" y="4114586"/>
                <a:ext cx="851515" cy="253916"/>
              </a:xfrm>
              <a:prstGeom prst="rect">
                <a:avLst/>
              </a:prstGeom>
              <a:noFill/>
            </p:spPr>
            <p:txBody>
              <a:bodyPr wrap="none" rtlCol="0">
                <a:spAutoFit/>
              </a:bodyPr>
              <a:lstStyle/>
              <a:p>
                <a:r>
                  <a:rPr lang="en-GB" sz="1050" b="1" i="1" dirty="0">
                    <a:effectLst>
                      <a:outerShdw blurRad="38100" dist="38100" dir="2700000" algn="tl">
                        <a:srgbClr val="000000">
                          <a:alpha val="43137"/>
                        </a:srgbClr>
                      </a:outerShdw>
                    </a:effectLst>
                  </a:rPr>
                  <a:t>Courtbrown</a:t>
                </a:r>
                <a:endParaRPr lang="en-US" sz="1050" b="1" i="1" dirty="0">
                  <a:effectLst>
                    <a:outerShdw blurRad="38100" dist="38100" dir="2700000" algn="tl">
                      <a:srgbClr val="000000">
                        <a:alpha val="43137"/>
                      </a:srgbClr>
                    </a:outerShdw>
                  </a:effectLst>
                </a:endParaRPr>
              </a:p>
            </p:txBody>
          </p:sp>
          <p:sp>
            <p:nvSpPr>
              <p:cNvPr id="11" name="Star: 5 Points 10">
                <a:extLst>
                  <a:ext uri="{FF2B5EF4-FFF2-40B4-BE49-F238E27FC236}">
                    <a16:creationId xmlns:a16="http://schemas.microsoft.com/office/drawing/2014/main" id="{1627E445-EFBB-8042-F700-219659D0EF9F}"/>
                  </a:ext>
                </a:extLst>
              </p:cNvPr>
              <p:cNvSpPr/>
              <p:nvPr/>
            </p:nvSpPr>
            <p:spPr>
              <a:xfrm>
                <a:off x="521298" y="4159376"/>
                <a:ext cx="164337" cy="16433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CD561F2-4561-27FC-0322-C73CBB5E2FEE}"/>
                  </a:ext>
                </a:extLst>
              </p:cNvPr>
              <p:cNvCxnSpPr>
                <a:cxnSpLocks/>
              </p:cNvCxnSpPr>
              <p:nvPr/>
            </p:nvCxnSpPr>
            <p:spPr>
              <a:xfrm>
                <a:off x="3996436" y="2346676"/>
                <a:ext cx="0" cy="197703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BED816-009C-8228-98AD-F880964A307B}"/>
                  </a:ext>
                </a:extLst>
              </p:cNvPr>
              <p:cNvSpPr txBox="1"/>
              <p:nvPr/>
            </p:nvSpPr>
            <p:spPr>
              <a:xfrm>
                <a:off x="3444684" y="3185244"/>
                <a:ext cx="551753" cy="26437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530 m</a:t>
                </a:r>
                <a:endParaRPr lang="en-US" sz="1050" b="1" dirty="0">
                  <a:solidFill>
                    <a:srgbClr val="FF0000"/>
                  </a:solidFill>
                  <a:effectLst>
                    <a:outerShdw blurRad="38100" dist="38100" dir="2700000" algn="tl">
                      <a:srgbClr val="000000">
                        <a:alpha val="43137"/>
                      </a:srgbClr>
                    </a:outerShdw>
                  </a:effectLst>
                </a:endParaRPr>
              </a:p>
            </p:txBody>
          </p:sp>
          <p:cxnSp>
            <p:nvCxnSpPr>
              <p:cNvPr id="15" name="Straight Arrow Connector 14">
                <a:extLst>
                  <a:ext uri="{FF2B5EF4-FFF2-40B4-BE49-F238E27FC236}">
                    <a16:creationId xmlns:a16="http://schemas.microsoft.com/office/drawing/2014/main" id="{39E6FB13-462C-DC5B-B6B4-E043FB1D313E}"/>
                  </a:ext>
                </a:extLst>
              </p:cNvPr>
              <p:cNvCxnSpPr>
                <a:cxnSpLocks/>
              </p:cNvCxnSpPr>
              <p:nvPr/>
            </p:nvCxnSpPr>
            <p:spPr>
              <a:xfrm>
                <a:off x="7908797" y="2419350"/>
                <a:ext cx="0" cy="260604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A8D2B8-3BCE-DFE6-F2C5-92172C9D7C52}"/>
                  </a:ext>
                </a:extLst>
              </p:cNvPr>
              <p:cNvSpPr txBox="1"/>
              <p:nvPr/>
            </p:nvSpPr>
            <p:spPr>
              <a:xfrm>
                <a:off x="7303063" y="3449440"/>
                <a:ext cx="678718" cy="26437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+650 m</a:t>
                </a:r>
                <a:endParaRPr lang="en-US" sz="1050" b="1" dirty="0">
                  <a:solidFill>
                    <a:srgbClr val="FF0000"/>
                  </a:solidFill>
                  <a:effectLst>
                    <a:outerShdw blurRad="38100" dist="38100" dir="2700000" algn="tl">
                      <a:srgbClr val="000000">
                        <a:alpha val="43137"/>
                      </a:srgbClr>
                    </a:outerShdw>
                  </a:effectLst>
                </a:endParaRPr>
              </a:p>
            </p:txBody>
          </p:sp>
          <p:cxnSp>
            <p:nvCxnSpPr>
              <p:cNvPr id="19" name="Straight Arrow Connector 18">
                <a:extLst>
                  <a:ext uri="{FF2B5EF4-FFF2-40B4-BE49-F238E27FC236}">
                    <a16:creationId xmlns:a16="http://schemas.microsoft.com/office/drawing/2014/main" id="{789A276F-1EB1-5531-8BEA-829D62DFFD15}"/>
                  </a:ext>
                </a:extLst>
              </p:cNvPr>
              <p:cNvCxnSpPr>
                <a:cxnSpLocks/>
              </p:cNvCxnSpPr>
              <p:nvPr/>
            </p:nvCxnSpPr>
            <p:spPr>
              <a:xfrm>
                <a:off x="9446734" y="2302475"/>
                <a:ext cx="0" cy="52835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88D1ED-5BAC-B0F1-A7BB-6DD619A11F4B}"/>
                  </a:ext>
                </a:extLst>
              </p:cNvPr>
              <p:cNvSpPr txBox="1"/>
              <p:nvPr/>
            </p:nvSpPr>
            <p:spPr>
              <a:xfrm>
                <a:off x="9378654" y="2414547"/>
                <a:ext cx="601650" cy="253916"/>
              </a:xfrm>
              <a:prstGeom prst="rect">
                <a:avLst/>
              </a:prstGeom>
              <a:noFill/>
            </p:spPr>
            <p:txBody>
              <a:bodyPr wrap="square" rtlCol="0">
                <a:spAutoFit/>
              </a:bodyPr>
              <a:lstStyle/>
              <a:p>
                <a:r>
                  <a:rPr lang="en-GB" sz="1050" b="1" dirty="0">
                    <a:solidFill>
                      <a:srgbClr val="FF0000"/>
                    </a:solidFill>
                    <a:effectLst>
                      <a:outerShdw blurRad="38100" dist="38100" dir="2700000" algn="tl">
                        <a:srgbClr val="000000">
                          <a:alpha val="43137"/>
                        </a:srgbClr>
                      </a:outerShdw>
                    </a:effectLst>
                  </a:rPr>
                  <a:t>135 m</a:t>
                </a:r>
                <a:endParaRPr lang="en-US" sz="1050" b="1" dirty="0">
                  <a:solidFill>
                    <a:srgbClr val="FF0000"/>
                  </a:solidFill>
                  <a:effectLst>
                    <a:outerShdw blurRad="38100" dist="38100" dir="2700000" algn="tl">
                      <a:srgbClr val="000000">
                        <a:alpha val="43137"/>
                      </a:srgbClr>
                    </a:outerShdw>
                  </a:effectLst>
                </a:endParaRPr>
              </a:p>
            </p:txBody>
          </p:sp>
        </p:grpSp>
        <p:sp>
          <p:nvSpPr>
            <p:cNvPr id="17" name="Rectangle 16">
              <a:extLst>
                <a:ext uri="{FF2B5EF4-FFF2-40B4-BE49-F238E27FC236}">
                  <a16:creationId xmlns:a16="http://schemas.microsoft.com/office/drawing/2014/main" id="{78F00B23-36D3-78C9-5A0E-F3AB1DE753B3}"/>
                </a:ext>
              </a:extLst>
            </p:cNvPr>
            <p:cNvSpPr/>
            <p:nvPr/>
          </p:nvSpPr>
          <p:spPr>
            <a:xfrm>
              <a:off x="3101505" y="461665"/>
              <a:ext cx="1614428" cy="975552"/>
            </a:xfrm>
            <a:prstGeom prst="rect">
              <a:avLst/>
            </a:prstGeom>
            <a:solidFill>
              <a:srgbClr val="D0D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224B2F-B99E-2D42-98E8-5A44F5506806}"/>
                </a:ext>
              </a:extLst>
            </p:cNvPr>
            <p:cNvSpPr txBox="1"/>
            <p:nvPr/>
          </p:nvSpPr>
          <p:spPr>
            <a:xfrm>
              <a:off x="3384785" y="461665"/>
              <a:ext cx="636295" cy="354720"/>
            </a:xfrm>
            <a:prstGeom prst="rect">
              <a:avLst/>
            </a:prstGeom>
            <a:noFill/>
          </p:spPr>
          <p:txBody>
            <a:bodyPr wrap="square" rtlCol="0">
              <a:spAutoFit/>
            </a:bodyPr>
            <a:lstStyle/>
            <a:p>
              <a:r>
                <a:rPr lang="en-GB" b="1" dirty="0"/>
                <a:t>NW</a:t>
              </a:r>
              <a:endParaRPr lang="en-IE" b="1" dirty="0"/>
            </a:p>
          </p:txBody>
        </p:sp>
      </p:grpSp>
      <p:sp>
        <p:nvSpPr>
          <p:cNvPr id="14" name="TextBox 13">
            <a:extLst>
              <a:ext uri="{FF2B5EF4-FFF2-40B4-BE49-F238E27FC236}">
                <a16:creationId xmlns:a16="http://schemas.microsoft.com/office/drawing/2014/main" id="{10A12963-BBB4-1C3B-F5BB-98A89B734407}"/>
              </a:ext>
            </a:extLst>
          </p:cNvPr>
          <p:cNvSpPr txBox="1"/>
          <p:nvPr/>
        </p:nvSpPr>
        <p:spPr>
          <a:xfrm>
            <a:off x="52206" y="405306"/>
            <a:ext cx="3332579" cy="1107996"/>
          </a:xfrm>
          <a:prstGeom prst="rect">
            <a:avLst/>
          </a:prstGeom>
          <a:solidFill>
            <a:schemeClr val="bg1"/>
          </a:solidFill>
          <a:ln>
            <a:solidFill>
              <a:schemeClr val="tx1"/>
            </a:solidFill>
          </a:ln>
        </p:spPr>
        <p:txBody>
          <a:bodyPr wrap="none" rtlCol="0">
            <a:spAutoFit/>
          </a:bodyPr>
          <a:lstStyle/>
          <a:p>
            <a:r>
              <a:rPr lang="en-US" sz="3300" b="1" dirty="0" err="1"/>
              <a:t>Courtbrown</a:t>
            </a:r>
            <a:r>
              <a:rPr lang="en-US" sz="3300" b="1" dirty="0"/>
              <a:t> to </a:t>
            </a:r>
          </a:p>
          <a:p>
            <a:r>
              <a:rPr lang="en-US" sz="3300" b="1" dirty="0" err="1"/>
              <a:t>Galtee</a:t>
            </a:r>
            <a:r>
              <a:rPr lang="en-US" sz="3300" b="1" dirty="0"/>
              <a:t> Mountains</a:t>
            </a:r>
          </a:p>
        </p:txBody>
      </p:sp>
      <p:pic>
        <p:nvPicPr>
          <p:cNvPr id="26" name="Picture 25">
            <a:extLst>
              <a:ext uri="{FF2B5EF4-FFF2-40B4-BE49-F238E27FC236}">
                <a16:creationId xmlns:a16="http://schemas.microsoft.com/office/drawing/2014/main" id="{F08F1EE2-7526-B7A0-30F8-284B328414FF}"/>
              </a:ext>
            </a:extLst>
          </p:cNvPr>
          <p:cNvPicPr>
            <a:picLocks noChangeAspect="1"/>
          </p:cNvPicPr>
          <p:nvPr/>
        </p:nvPicPr>
        <p:blipFill>
          <a:blip r:embed="rId4"/>
          <a:stretch>
            <a:fillRect/>
          </a:stretch>
        </p:blipFill>
        <p:spPr>
          <a:xfrm>
            <a:off x="52206" y="1569661"/>
            <a:ext cx="3660244" cy="2171603"/>
          </a:xfrm>
          <a:prstGeom prst="rect">
            <a:avLst/>
          </a:prstGeom>
        </p:spPr>
      </p:pic>
      <p:sp>
        <p:nvSpPr>
          <p:cNvPr id="27" name="TextBox 26">
            <a:extLst>
              <a:ext uri="{FF2B5EF4-FFF2-40B4-BE49-F238E27FC236}">
                <a16:creationId xmlns:a16="http://schemas.microsoft.com/office/drawing/2014/main" id="{4A22BF7B-A239-D883-933A-CD5F743362AD}"/>
              </a:ext>
            </a:extLst>
          </p:cNvPr>
          <p:cNvSpPr txBox="1"/>
          <p:nvPr/>
        </p:nvSpPr>
        <p:spPr>
          <a:xfrm>
            <a:off x="3712450" y="2016673"/>
            <a:ext cx="1775551" cy="276999"/>
          </a:xfrm>
          <a:prstGeom prst="rect">
            <a:avLst/>
          </a:prstGeom>
          <a:noFill/>
        </p:spPr>
        <p:txBody>
          <a:bodyPr wrap="none" rtlCol="0">
            <a:spAutoFit/>
          </a:bodyPr>
          <a:lstStyle/>
          <a:p>
            <a:r>
              <a:rPr lang="en-GB" sz="1200" b="1" dirty="0">
                <a:solidFill>
                  <a:srgbClr val="C00000"/>
                </a:solidFill>
              </a:rPr>
              <a:t>Flattened to Waulsortian</a:t>
            </a:r>
          </a:p>
        </p:txBody>
      </p:sp>
    </p:spTree>
    <p:extLst>
      <p:ext uri="{BB962C8B-B14F-4D97-AF65-F5344CB8AC3E}">
        <p14:creationId xmlns:p14="http://schemas.microsoft.com/office/powerpoint/2010/main" val="1757569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8581</TotalTime>
  <Words>1926</Words>
  <Application>Microsoft Office PowerPoint</Application>
  <PresentationFormat>Widescreen</PresentationFormat>
  <Paragraphs>379</Paragraphs>
  <Slides>23</Slides>
  <Notes>16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Courier New</vt:lpstr>
      <vt:lpstr>IBM Plex Sans</vt:lpstr>
      <vt:lpstr>Lato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eoin.dunlevy@ucd.ie</dc:creator>
  <cp:lastModifiedBy>Koen Torremans</cp:lastModifiedBy>
  <cp:revision>55</cp:revision>
  <dcterms:created xsi:type="dcterms:W3CDTF">2022-01-25T18:24:53Z</dcterms:created>
  <dcterms:modified xsi:type="dcterms:W3CDTF">2023-09-07T23:35:03Z</dcterms:modified>
</cp:coreProperties>
</file>