
<file path=[Content_Types].xml><?xml version="1.0" encoding="utf-8"?>
<Types xmlns="http://schemas.openxmlformats.org/package/2006/content-types"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diagrams/data71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quickStyle28.xml" ContentType="application/vnd.openxmlformats-officedocument.drawingml.diagramStyle+xml"/>
  <Override PartName="/ppt/diagrams/quickStyle75.xml" ContentType="application/vnd.openxmlformats-officedocument.drawingml.diagramStyle+xml"/>
  <Override PartName="/ppt/diagrams/drawing29.xml" ContentType="application/vnd.ms-office.drawingml.diagramDrawing+xml"/>
  <Default Extension="xml" ContentType="application/xml"/>
  <Override PartName="/ppt/diagrams/layout39.xml" ContentType="application/vnd.openxmlformats-officedocument.drawingml.diagramLayout+xml"/>
  <Override PartName="/ppt/diagrams/layout86.xml" ContentType="application/vnd.openxmlformats-officedocument.drawingml.diagramLayout+xml"/>
  <Override PartName="/ppt/diagrams/layout17.xml" ContentType="application/vnd.openxmlformats-officedocument.drawingml.diagramLayout+xml"/>
  <Override PartName="/ppt/diagrams/colors49.xml" ContentType="application/vnd.openxmlformats-officedocument.drawingml.diagramColors+xml"/>
  <Override PartName="/ppt/diagrams/quickStyle53.xml" ContentType="application/vnd.openxmlformats-officedocument.drawingml.diagramStyle+xml"/>
  <Override PartName="/ppt/diagrams/layout64.xml" ContentType="application/vnd.openxmlformats-officedocument.drawingml.diagramLayout+xml"/>
  <Override PartName="/ppt/diagrams/drawing54.xml" ContentType="application/vnd.ms-office.drawingml.diagramDrawing+xml"/>
  <Override PartName="/ppt/diagrams/quickStyle31.xml" ContentType="application/vnd.openxmlformats-officedocument.drawingml.diagramStyle+xml"/>
  <Override PartName="/ppt/diagrams/drawing32.xml" ContentType="application/vnd.ms-office.drawingml.diagramDrawing+xml"/>
  <Override PartName="/ppt/diagrams/data2.xml" ContentType="application/vnd.openxmlformats-officedocument.drawingml.diagramData+xml"/>
  <Override PartName="/ppt/diagrams/colors27.xml" ContentType="application/vnd.openxmlformats-officedocument.drawingml.diagramColors+xml"/>
  <Override PartName="/ppt/diagrams/layout42.xml" ContentType="application/vnd.openxmlformats-officedocument.drawingml.diagramLayout+xml"/>
  <Override PartName="/ppt/diagrams/colors74.xml" ContentType="application/vnd.openxmlformats-officedocument.drawingml.diagramColors+xml"/>
  <Override PartName="/ppt/diagrams/data87.xml" ContentType="application/vnd.openxmlformats-officedocument.drawingml.diagramData+xml"/>
  <Override PartName="/ppt/diagrams/colors4.xml" ContentType="application/vnd.openxmlformats-officedocument.drawingml.diagramColors+xml"/>
  <Override PartName="/ppt/diagrams/data18.xml" ContentType="application/vnd.openxmlformats-officedocument.drawingml.diagramData+xml"/>
  <Override PartName="/ppt/diagrams/colors52.xml" ContentType="application/vnd.openxmlformats-officedocument.drawingml.diagramColors+xml"/>
  <Override PartName="/ppt/diagrams/data65.xml" ContentType="application/vnd.openxmlformats-officedocument.drawingml.diagramData+xml"/>
  <Override PartName="/ppt/diagrams/drawing10.xml" ContentType="application/vnd.ms-office.drawingml.diagramDrawing+xml"/>
  <Override PartName="/ppt/slides/slide19.xml" ContentType="application/vnd.openxmlformats-officedocument.presentationml.slide+xml"/>
  <Default Extension="png" ContentType="image/png"/>
  <Override PartName="/ppt/diagrams/layout20.xml" ContentType="application/vnd.openxmlformats-officedocument.drawingml.diagram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30.xml" ContentType="application/vnd.openxmlformats-officedocument.drawingml.diagramColors+xml"/>
  <Override PartName="/ppt/diagrams/data43.xml" ContentType="application/vnd.openxmlformats-officedocument.drawingml.diagramData+xml"/>
  <Override PartName="/ppt/diagrams/quickStyle69.xml" ContentType="application/vnd.openxmlformats-officedocument.drawingml.diagramStyle+xml"/>
  <Override PartName="/ppt/diagrams/data90.xml" ContentType="application/vnd.openxmlformats-officedocument.drawingml.diagramData+xml"/>
  <Override PartName="/ppt/diagrams/data21.xml" ContentType="application/vnd.openxmlformats-officedocument.drawingml.diagramData+xml"/>
  <Override PartName="/ppt/diagrams/quickStyle47.xml" ContentType="application/vnd.openxmlformats-officedocument.drawingml.diagramStyle+xml"/>
  <Override PartName="/ppt/diagrams/drawing48.xml" ContentType="application/vnd.ms-office.drawingml.diagramDrawing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layout58.xml" ContentType="application/vnd.openxmlformats-officedocument.drawingml.diagramLayout+xml"/>
  <Override PartName="/ppt/diagrams/quickStyle25.xml" ContentType="application/vnd.openxmlformats-officedocument.drawingml.diagramStyle+xml"/>
  <Override PartName="/ppt/diagrams/layout36.xml" ContentType="application/vnd.openxmlformats-officedocument.drawingml.diagramLayout+xml"/>
  <Override PartName="/ppt/diagrams/colors68.xml" ContentType="application/vnd.openxmlformats-officedocument.drawingml.diagramColors+xml"/>
  <Override PartName="/ppt/diagrams/quickStyle72.xml" ContentType="application/vnd.openxmlformats-officedocument.drawingml.diagramStyle+xml"/>
  <Override PartName="/ppt/diagrams/layout83.xml" ContentType="application/vnd.openxmlformats-officedocument.drawingml.diagramLayout+xml"/>
  <Override PartName="/ppt/diagrams/drawing26.xml" ContentType="application/vnd.ms-office.drawingml.diagramDrawing+xml"/>
  <Override PartName="/ppt/diagrams/quickStyle50.xml" ContentType="application/vnd.openxmlformats-officedocument.drawingml.diagramStyle+xml"/>
  <Override PartName="/ppt/diagrams/drawing8.xml" ContentType="application/vnd.ms-office.drawingml.diagramDrawing+xml"/>
  <Override PartName="/ppt/diagrams/layout14.xml" ContentType="application/vnd.openxmlformats-officedocument.drawingml.diagramLayout+xml"/>
  <Override PartName="/ppt/diagrams/colors46.xml" ContentType="application/vnd.openxmlformats-officedocument.drawingml.diagramColors+xml"/>
  <Override PartName="/ppt/diagrams/data59.xml" ContentType="application/vnd.openxmlformats-officedocument.drawingml.diagramData+xml"/>
  <Override PartName="/ppt/diagrams/layout61.xml" ContentType="application/vnd.openxmlformats-officedocument.drawingml.diagramLayout+xml"/>
  <Override PartName="/ppt/diagrams/colors24.xml" ContentType="application/vnd.openxmlformats-officedocument.drawingml.diagramColors+xml"/>
  <Override PartName="/ppt/diagrams/data37.xml" ContentType="application/vnd.openxmlformats-officedocument.drawingml.diagramData+xml"/>
  <Override PartName="/ppt/diagrams/colors71.xml" ContentType="application/vnd.openxmlformats-officedocument.drawingml.diagramColors+xml"/>
  <Override PartName="/ppt/diagrams/data84.xml" ContentType="application/vnd.openxmlformats-officedocument.drawingml.diagramData+xml"/>
  <Override PartName="/ppt/slides/slide38.xml" ContentType="application/vnd.openxmlformats-officedocument.presentationml.slide+xml"/>
  <Override PartName="/ppt/diagrams/colors1.xml" ContentType="application/vnd.openxmlformats-officedocument.drawingml.diagramColors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data51.xml" ContentType="application/vnd.openxmlformats-officedocument.drawingml.diagramData+xml"/>
  <Override PartName="/ppt/diagrams/data62.xml" ContentType="application/vnd.openxmlformats-officedocument.drawingml.diagramData+xml"/>
  <Override PartName="/ppt/diagrams/quickStyle77.xml" ContentType="application/vnd.openxmlformats-officedocument.drawingml.diagramStyle+xml"/>
  <Override PartName="/ppt/diagrams/quickStyle88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quickStyle19.xml" ContentType="application/vnd.openxmlformats-officedocument.drawingml.diagramStyle+xml"/>
  <Override PartName="/ppt/diagrams/data40.xml" ContentType="application/vnd.openxmlformats-officedocument.drawingml.diagramData+xml"/>
  <Override PartName="/ppt/diagrams/quickStyle66.xml" ContentType="application/vnd.openxmlformats-officedocument.drawingml.diagramStyle+xml"/>
  <Override PartName="/ppt/diagrams/layout88.xml" ContentType="application/vnd.openxmlformats-officedocument.drawingml.diagramLayout+xml"/>
  <Override PartName="/ppt/diagrams/quickStyle55.xml" ContentType="application/vnd.openxmlformats-officedocument.drawingml.diagramStyle+xml"/>
  <Override PartName="/ppt/diagrams/layout77.xml" ContentType="application/vnd.openxmlformats-officedocument.drawingml.diagramLayout+xml"/>
  <Override PartName="/ppt/diagrams/drawing56.xml" ContentType="application/vnd.ms-office.drawingml.diagramDrawing+xml"/>
  <Override PartName="/ppt/slides/slide30.xml" ContentType="application/vnd.openxmlformats-officedocument.presentationml.slide+xml"/>
  <Override PartName="/ppt/diagrams/layout19.xml" ContentType="application/vnd.openxmlformats-officedocument.drawingml.diagramLayout+xml"/>
  <Override PartName="/ppt/diagrams/quickStyle33.xml" ContentType="application/vnd.openxmlformats-officedocument.drawingml.diagramStyle+xml"/>
  <Override PartName="/ppt/diagrams/quickStyle44.xml" ContentType="application/vnd.openxmlformats-officedocument.drawingml.diagramStyle+xml"/>
  <Override PartName="/ppt/diagrams/layout55.xml" ContentType="application/vnd.openxmlformats-officedocument.drawingml.diagramLayout+xml"/>
  <Override PartName="/ppt/diagrams/layout66.xml" ContentType="application/vnd.openxmlformats-officedocument.drawingml.diagramLayout+xml"/>
  <Override PartName="/ppt/diagrams/quickStyle80.xml" ContentType="application/vnd.openxmlformats-officedocument.drawingml.diagramStyle+xml"/>
  <Override PartName="/ppt/diagrams/colors87.xml" ContentType="application/vnd.openxmlformats-officedocument.drawingml.diagramColors+xml"/>
  <Override PartName="/ppt/diagrams/quickStyle91.xml" ContentType="application/vnd.openxmlformats-officedocument.drawingml.diagramStyle+xml"/>
  <Override PartName="/ppt/diagrams/drawing34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quickStyle22.xml" ContentType="application/vnd.openxmlformats-officedocument.drawingml.diagramStyle+xml"/>
  <Override PartName="/ppt/diagrams/colors29.xml" ContentType="application/vnd.openxmlformats-officedocument.drawingml.diagramColors+xml"/>
  <Override PartName="/ppt/diagrams/layout44.xml" ContentType="application/vnd.openxmlformats-officedocument.drawingml.diagramLayout+xml"/>
  <Override PartName="/ppt/diagrams/colors76.xml" ContentType="application/vnd.openxmlformats-officedocument.drawingml.diagramColors+xml"/>
  <Override PartName="/ppt/diagrams/data78.xml" ContentType="application/vnd.openxmlformats-officedocument.drawingml.diagramData+xml"/>
  <Override PartName="/ppt/diagrams/data89.xml" ContentType="application/vnd.openxmlformats-officedocument.drawingml.diagramData+xml"/>
  <Override PartName="/ppt/diagrams/layout91.xml" ContentType="application/vnd.openxmlformats-officedocument.drawingml.diagramLayout+xml"/>
  <Override PartName="/ppt/diagrams/drawing23.xml" ContentType="application/vnd.ms-office.drawingml.diagramDrawing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layout33.xml" ContentType="application/vnd.openxmlformats-officedocument.drawingml.diagramLayout+xml"/>
  <Override PartName="/ppt/diagrams/colors54.xml" ContentType="application/vnd.openxmlformats-officedocument.drawingml.diagramColors+xml"/>
  <Override PartName="/ppt/diagrams/colors65.xml" ContentType="application/vnd.openxmlformats-officedocument.drawingml.diagramColors+xml"/>
  <Override PartName="/ppt/diagrams/data67.xml" ContentType="application/vnd.openxmlformats-officedocument.drawingml.diagramData+xml"/>
  <Override PartName="/ppt/diagrams/layout80.xml" ContentType="application/vnd.openxmlformats-officedocument.drawingml.diagram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diagrams/colors43.xml" ContentType="application/vnd.openxmlformats-officedocument.drawingml.diagramColors+xml"/>
  <Override PartName="/ppt/diagrams/data56.xml" ContentType="application/vnd.openxmlformats-officedocument.drawingml.diagramData+xml"/>
  <Override PartName="/ppt/diagrams/colors90.xml" ContentType="application/vnd.openxmlformats-officedocument.drawingml.diagramColors+xml"/>
  <Override PartName="/ppt/diagrams/drawing5.xml" ContentType="application/vnd.ms-office.drawingml.diagramDrawing+xml"/>
  <Override PartName="/ppt/diagrams/quickStyle5.xml" ContentType="application/vnd.openxmlformats-officedocument.drawingml.diagramStyle+xml"/>
  <Override PartName="/ppt/diagrams/colors32.xml" ContentType="application/vnd.openxmlformats-officedocument.drawingml.diagramColors+xml"/>
  <Override PartName="/ppt/diagrams/data34.xml" ContentType="application/vnd.openxmlformats-officedocument.drawingml.diagramData+xml"/>
  <Override PartName="/ppt/diagrams/data45.xml" ContentType="application/vnd.openxmlformats-officedocument.drawingml.diagramData+xml"/>
  <Override PartName="/ppt/diagrams/data81.xml" ContentType="application/vnd.openxmlformats-officedocument.drawingml.diagramData+xml"/>
  <Override PartName="/ppt/notesSlides/notesSlide1.xml" ContentType="application/vnd.openxmlformats-officedocument.presentationml.notesSlide+xml"/>
  <Override PartName="/ppt/diagrams/data92.xml" ContentType="application/vnd.openxmlformats-officedocument.drawingml.diagramData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diagrams/quickStyle49.xml" ContentType="application/vnd.openxmlformats-officedocument.drawingml.diagramStyle+xml"/>
  <Override PartName="/ppt/diagrams/data70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diagrams/quickStyle38.xml" ContentType="application/vnd.openxmlformats-officedocument.drawingml.diagramStyle+xml"/>
  <Override PartName="/ppt/diagrams/quickStyle85.xml" ContentType="application/vnd.openxmlformats-officedocument.drawingml.diagramStyle+xml"/>
  <Override PartName="/ppt/diagrams/drawing39.xml" ContentType="application/vnd.ms-office.drawingml.diagramDrawing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quickStyle27.xml" ContentType="application/vnd.openxmlformats-officedocument.drawingml.diagramStyle+xml"/>
  <Override PartName="/ppt/diagrams/layout38.xml" ContentType="application/vnd.openxmlformats-officedocument.drawingml.diagramLayout+xml"/>
  <Override PartName="/ppt/diagrams/layout49.xml" ContentType="application/vnd.openxmlformats-officedocument.drawingml.diagramLayout+xml"/>
  <Override PartName="/ppt/diagrams/quickStyle74.xml" ContentType="application/vnd.openxmlformats-officedocument.drawingml.diagramStyle+xml"/>
  <Override PartName="/ppt/diagrams/layout85.xml" ContentType="application/vnd.openxmlformats-officedocument.drawingml.diagramLayout+xml"/>
  <Override PartName="/ppt/diagrams/drawing28.xml" ContentType="application/vnd.ms-office.drawingml.diagramDrawing+xml"/>
  <Override PartName="/ppt/diagrams/drawing64.xml" ContentType="application/vnd.ms-office.drawingml.diagramDrawing+xml"/>
  <Override PartName="/ppt/diagrams/layout27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9.xml" ContentType="application/vnd.openxmlformats-officedocument.drawingml.diagramColors+xml"/>
  <Override PartName="/ppt/diagrams/quickStyle63.xml" ContentType="application/vnd.openxmlformats-officedocument.drawingml.diagramStyle+xml"/>
  <Override PartName="/ppt/diagrams/layout74.xml" ContentType="application/vnd.openxmlformats-officedocument.drawingml.diagramLayout+xml"/>
  <Override PartName="/ppt/ink/ink1.xml" ContentType="application/inkml+xml"/>
  <Override PartName="/ppt/diagrams/drawing53.xml" ContentType="application/vnd.ms-office.drawingml.diagramDrawing+xml"/>
  <Override PartName="/ppt/diagrams/layout16.xml" ContentType="application/vnd.openxmlformats-officedocument.drawingml.diagramLayout+xml"/>
  <Override PartName="/ppt/diagrams/colors37.xml" ContentType="application/vnd.openxmlformats-officedocument.drawingml.diagramColors+xml"/>
  <Override PartName="/ppt/diagrams/quickStyle41.xml" ContentType="application/vnd.openxmlformats-officedocument.drawingml.diagramStyle+xml"/>
  <Override PartName="/ppt/diagrams/colors48.xml" ContentType="application/vnd.openxmlformats-officedocument.drawingml.diagramColors+xml"/>
  <Override PartName="/ppt/diagrams/layout63.xml" ContentType="application/vnd.openxmlformats-officedocument.drawingml.diagramLayout+xml"/>
  <Override PartName="/ppt/diagrams/colors84.xml" ContentType="application/vnd.openxmlformats-officedocument.drawingml.diagramColors+xml"/>
  <Override PartName="/ppt/diagrams/colors26.xml" ContentType="application/vnd.openxmlformats-officedocument.drawingml.diagramColors+xml"/>
  <Override PartName="/ppt/diagrams/quickStyle30.xml" ContentType="application/vnd.openxmlformats-officedocument.drawingml.diagramStyle+xml"/>
  <Override PartName="/ppt/diagrams/data39.xml" ContentType="application/vnd.openxmlformats-officedocument.drawingml.diagramData+xml"/>
  <Override PartName="/ppt/diagrams/layout41.xml" ContentType="application/vnd.openxmlformats-officedocument.drawingml.diagramLayout+xml"/>
  <Override PartName="/ppt/diagrams/layout52.xml" ContentType="application/vnd.openxmlformats-officedocument.drawingml.diagramLayout+xml"/>
  <Override PartName="/ppt/diagrams/colors73.xml" ContentType="application/vnd.openxmlformats-officedocument.drawingml.diagramColors+xml"/>
  <Override PartName="/ppt/diagrams/data86.xml" ContentType="application/vnd.openxmlformats-officedocument.drawingml.diagramData+xml"/>
  <Override PartName="/ppt/diagrams/drawing31.xml" ContentType="application/vnd.ms-office.drawingml.diagramDrawing+xml"/>
  <Override PartName="/ppt/diagrams/drawing20.xml" ContentType="application/vnd.ms-office.drawingml.diagramDrawing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15.xml" ContentType="application/vnd.openxmlformats-officedocument.drawingml.diagramColors+xml"/>
  <Override PartName="/ppt/diagrams/data28.xml" ContentType="application/vnd.openxmlformats-officedocument.drawingml.diagramData+xml"/>
  <Override PartName="/ppt/diagrams/layout30.xml" ContentType="application/vnd.openxmlformats-officedocument.drawingml.diagramLayout+xml"/>
  <Override PartName="/ppt/diagrams/colors62.xml" ContentType="application/vnd.openxmlformats-officedocument.drawingml.diagramColors+xml"/>
  <Override PartName="/ppt/diagrams/data75.xml" ContentType="application/vnd.openxmlformats-officedocument.drawingml.diagramData+xml"/>
  <Override PartName="/ppt/slides/slide29.xml" ContentType="application/vnd.openxmlformats-officedocument.presentationml.slide+xml"/>
  <Override PartName="/ppt/diagrams/data17.xml" ContentType="application/vnd.openxmlformats-officedocument.drawingml.diagramData+xml"/>
  <Override PartName="/ppt/diagrams/colors51.xml" ContentType="application/vnd.openxmlformats-officedocument.drawingml.diagramColors+xml"/>
  <Override PartName="/ppt/diagrams/data53.xml" ContentType="application/vnd.openxmlformats-officedocument.drawingml.diagramData+xml"/>
  <Override PartName="/ppt/diagrams/data64.xml" ContentType="application/vnd.openxmlformats-officedocument.drawingml.diagramData+xml"/>
  <Override PartName="/ppt/diagrams/quickStyle79.xml" ContentType="application/vnd.openxmlformats-officedocument.drawingml.diagramStyl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40.xml" ContentType="application/vnd.openxmlformats-officedocument.drawingml.diagramColors+xml"/>
  <Override PartName="/ppt/diagrams/data42.xml" ContentType="application/vnd.openxmlformats-officedocument.drawingml.diagramData+xml"/>
  <Override PartName="/ppt/diagrams/quickStyle68.xml" ContentType="application/vnd.openxmlformats-officedocument.drawingml.diagramStyle+xml"/>
  <Override PartName="/ppt/theme/theme1.xml" ContentType="application/vnd.openxmlformats-officedocument.theme+xml"/>
  <Override PartName="/ppt/diagrams/data31.xml" ContentType="application/vnd.openxmlformats-officedocument.drawingml.diagramData+xml"/>
  <Override PartName="/ppt/diagrams/quickStyle57.xml" ContentType="application/vnd.openxmlformats-officedocument.drawingml.diagramStyle+xml"/>
  <Override PartName="/ppt/diagrams/layout79.xml" ContentType="application/vnd.openxmlformats-officedocument.drawingml.diagramLayout+xml"/>
  <Override PartName="/ppt/diagrams/drawing58.xml" ContentType="application/vnd.ms-office.drawingml.diagramDrawing+xml"/>
  <Override PartName="/ppt/slides/slide32.xml" ContentType="application/vnd.openxmlformats-officedocument.presentationml.slide+xml"/>
  <Override PartName="/ppt/diagrams/data20.xml" ContentType="application/vnd.openxmlformats-officedocument.drawingml.diagramData+xml"/>
  <Override PartName="/ppt/diagrams/quickStyle35.xml" ContentType="application/vnd.openxmlformats-officedocument.drawingml.diagramStyle+xml"/>
  <Override PartName="/ppt/diagrams/quickStyle46.xml" ContentType="application/vnd.openxmlformats-officedocument.drawingml.diagramStyle+xml"/>
  <Override PartName="/ppt/diagrams/layout57.xml" ContentType="application/vnd.openxmlformats-officedocument.drawingml.diagramLayout+xml"/>
  <Override PartName="/ppt/diagrams/layout68.xml" ContentType="application/vnd.openxmlformats-officedocument.drawingml.diagramLayout+xml"/>
  <Override PartName="/ppt/diagrams/quickStyle82.xml" ContentType="application/vnd.openxmlformats-officedocument.drawingml.diagramStyle+xml"/>
  <Override PartName="/ppt/diagrams/colors89.xml" ContentType="application/vnd.openxmlformats-officedocument.drawingml.diagramColors+xml"/>
  <Override PartName="/ppt/diagrams/drawing36.xml" ContentType="application/vnd.ms-office.drawingml.diagramDrawing+xml"/>
  <Override PartName="/ppt/diagrams/drawing47.xml" ContentType="application/vnd.ms-office.drawingml.diagramDrawing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layout46.xml" ContentType="application/vnd.openxmlformats-officedocument.drawingml.diagramLayout+xml"/>
  <Override PartName="/ppt/diagrams/quickStyle71.xml" ContentType="application/vnd.openxmlformats-officedocument.drawingml.diagramStyle+xml"/>
  <Override PartName="/ppt/diagrams/colors78.xml" ContentType="application/vnd.openxmlformats-officedocument.drawingml.diagramColors+xml"/>
  <Override PartName="/ppt/diagrams/drawing25.xml" ContentType="application/vnd.ms-office.drawingml.diagramDrawing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35.xml" ContentType="application/vnd.openxmlformats-officedocument.drawingml.diagramLayout+xml"/>
  <Override PartName="/ppt/diagrams/colors56.xml" ContentType="application/vnd.openxmlformats-officedocument.drawingml.diagramColors+xml"/>
  <Override PartName="/ppt/diagrams/quickStyle60.xml" ContentType="application/vnd.openxmlformats-officedocument.drawingml.diagramStyle+xml"/>
  <Override PartName="/ppt/diagrams/colors67.xml" ContentType="application/vnd.openxmlformats-officedocument.drawingml.diagramColors+xml"/>
  <Override PartName="/ppt/diagrams/data69.xml" ContentType="application/vnd.openxmlformats-officedocument.drawingml.diagramData+xml"/>
  <Override PartName="/ppt/diagrams/layout82.xml" ContentType="application/vnd.openxmlformats-officedocument.drawingml.diagramLayout+xml"/>
  <Override PartName="/ppt/diagrams/drawing61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diagrams/colors45.xml" ContentType="application/vnd.openxmlformats-officedocument.drawingml.diagramColors+xml"/>
  <Override PartName="/ppt/diagrams/data58.xml" ContentType="application/vnd.openxmlformats-officedocument.drawingml.diagramData+xml"/>
  <Override PartName="/ppt/diagrams/layout60.xml" ContentType="application/vnd.openxmlformats-officedocument.drawingml.diagramLayout+xml"/>
  <Override PartName="/ppt/diagrams/layout71.xml" ContentType="application/vnd.openxmlformats-officedocument.drawingml.diagramLayout+xml"/>
  <Override PartName="/ppt/diagrams/colors92.xml" ContentType="application/vnd.openxmlformats-officedocument.drawingml.diagramColors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diagrams/colors34.xml" ContentType="application/vnd.openxmlformats-officedocument.drawingml.diagramColors+xml"/>
  <Override PartName="/ppt/diagrams/data47.xml" ContentType="application/vnd.openxmlformats-officedocument.drawingml.diagramData+xml"/>
  <Override PartName="/ppt/diagrams/colors81.xml" ContentType="application/vnd.openxmlformats-officedocument.drawingml.diagramColors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diagrams/data36.xml" ContentType="application/vnd.openxmlformats-officedocument.drawingml.diagramData+xml"/>
  <Override PartName="/ppt/diagrams/colors70.xml" ContentType="application/vnd.openxmlformats-officedocument.drawingml.diagramColors+xml"/>
  <Override PartName="/ppt/diagrams/data72.xml" ContentType="application/vnd.openxmlformats-officedocument.drawingml.diagramData+xml"/>
  <Override PartName="/ppt/diagrams/data83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diagrams/data14.xml" ContentType="application/vnd.openxmlformats-officedocument.drawingml.diagramData+xml"/>
  <Override PartName="/ppt/diagrams/data61.xml" ContentType="application/vnd.openxmlformats-officedocument.drawingml.diagramData+xml"/>
  <Override PartName="/ppt/diagrams/quickStyle87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29.xml" ContentType="application/vnd.openxmlformats-officedocument.drawingml.diagramStyle+xml"/>
  <Override PartName="/ppt/diagrams/data50.xml" ContentType="application/vnd.openxmlformats-officedocument.drawingml.diagramData+xml"/>
  <Override PartName="/ppt/diagrams/quickStyle76.xml" ContentType="application/vnd.openxmlformats-officedocument.drawingml.diagramStyle+xml"/>
  <Override PartName="/ppt/diagrams/layout87.xml" ContentType="application/vnd.openxmlformats-officedocument.drawingml.diagramLayout+xml"/>
  <Override PartName="/ppt/diagrams/drawing66.xml" ContentType="application/vnd.ms-office.drawingml.diagramDrawing+xml"/>
  <Override PartName="/ppt/diagrams/quickStyle18.xml" ContentType="application/vnd.openxmlformats-officedocument.drawingml.diagramStyle+xml"/>
  <Override PartName="/ppt/diagrams/layout29.xml" ContentType="application/vnd.openxmlformats-officedocument.drawingml.diagramLayout+xml"/>
  <Override PartName="/ppt/diagrams/quickStyle54.xml" ContentType="application/vnd.openxmlformats-officedocument.drawingml.diagramStyle+xml"/>
  <Override PartName="/ppt/diagrams/quickStyle65.xml" ContentType="application/vnd.openxmlformats-officedocument.drawingml.diagramStyle+xml"/>
  <Override PartName="/ppt/diagrams/layout76.xml" ContentType="application/vnd.openxmlformats-officedocument.drawingml.diagramLayout+xml"/>
  <Override PartName="/ppt/diagrams/drawing55.xml" ContentType="application/vnd.ms-office.drawingml.diagramDrawing+xml"/>
  <Override PartName="/ppt/diagrams/layout18.xml" ContentType="application/vnd.openxmlformats-officedocument.drawingml.diagramLayout+xml"/>
  <Override PartName="/ppt/diagrams/quickStyle43.xml" ContentType="application/vnd.openxmlformats-officedocument.drawingml.diagramStyle+xml"/>
  <Override PartName="/ppt/diagrams/layout65.xml" ContentType="application/vnd.openxmlformats-officedocument.drawingml.diagramLayout+xml"/>
  <Override PartName="/ppt/diagrams/quickStyle90.xml" ContentType="application/vnd.openxmlformats-officedocument.drawingml.diagramStyle+xml"/>
  <Default Extension="wdp" ContentType="image/vnd.ms-photo"/>
  <Override PartName="/ppt/diagrams/layout2.xml" ContentType="application/vnd.openxmlformats-officedocument.drawingml.diagramLayout+xml"/>
  <Default Extension="gif" ContentType="image/gif"/>
  <Override PartName="/ppt/diagrams/colors28.xml" ContentType="application/vnd.openxmlformats-officedocument.drawingml.diagramColors+xml"/>
  <Override PartName="/ppt/diagrams/quickStyle32.xml" ContentType="application/vnd.openxmlformats-officedocument.drawingml.diagramStyle+xml"/>
  <Override PartName="/ppt/diagrams/colors39.xml" ContentType="application/vnd.openxmlformats-officedocument.drawingml.diagramColors+xml"/>
  <Override PartName="/ppt/diagrams/layout54.xml" ContentType="application/vnd.openxmlformats-officedocument.drawingml.diagramLayout+xml"/>
  <Override PartName="/ppt/diagrams/colors75.xml" ContentType="application/vnd.openxmlformats-officedocument.drawingml.diagramColors+xml"/>
  <Override PartName="/ppt/diagrams/colors86.xml" ContentType="application/vnd.openxmlformats-officedocument.drawingml.diagramColors+xml"/>
  <Override PartName="/ppt/diagrams/data88.xml" ContentType="application/vnd.openxmlformats-officedocument.drawingml.diagramData+xml"/>
  <Override PartName="/ppt/diagrams/drawing33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layout32.xml" ContentType="application/vnd.openxmlformats-officedocument.drawingml.diagramLayout+xml"/>
  <Override PartName="/ppt/diagrams/layout43.xml" ContentType="application/vnd.openxmlformats-officedocument.drawingml.diagramLayout+xml"/>
  <Override PartName="/ppt/diagrams/colors64.xml" ContentType="application/vnd.openxmlformats-officedocument.drawingml.diagramColors+xml"/>
  <Override PartName="/ppt/diagrams/data77.xml" ContentType="application/vnd.openxmlformats-officedocument.drawingml.diagramData+xml"/>
  <Override PartName="/ppt/diagrams/layout90.xml" ContentType="application/vnd.openxmlformats-officedocument.drawingml.diagramLayout+xml"/>
  <Override PartName="/ppt/diagrams/drawing22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ppt/diagrams/colors53.xml" ContentType="application/vnd.openxmlformats-officedocument.drawingml.diagramColors+xml"/>
  <Override PartName="/ppt/diagrams/data55.xml" ContentType="application/vnd.openxmlformats-officedocument.drawingml.diagramData+xml"/>
  <Override PartName="/ppt/diagrams/data66.xml" ContentType="application/vnd.openxmlformats-officedocument.drawingml.diagramData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31.xml" ContentType="application/vnd.openxmlformats-officedocument.drawingml.diagramColors+xml"/>
  <Override PartName="/ppt/diagrams/colors42.xml" ContentType="application/vnd.openxmlformats-officedocument.drawingml.diagramColors+xml"/>
  <Override PartName="/ppt/diagrams/data44.xml" ContentType="application/vnd.openxmlformats-officedocument.drawingml.diagramData+xml"/>
  <Override PartName="/ppt/diagrams/data91.xml" ContentType="application/vnd.openxmlformats-officedocument.drawingml.diagramData+xml"/>
  <Override PartName="/ppt/slideMasters/slideMaster1.xml" ContentType="application/vnd.openxmlformats-officedocument.presentationml.slideMaster+xml"/>
  <Override PartName="/ppt/diagrams/colors20.xml" ContentType="application/vnd.openxmlformats-officedocument.drawingml.diagramColors+xml"/>
  <Override PartName="/ppt/diagrams/data33.xml" ContentType="application/vnd.openxmlformats-officedocument.drawingml.diagramData+xml"/>
  <Override PartName="/ppt/diagrams/quickStyle59.xml" ContentType="application/vnd.openxmlformats-officedocument.drawingml.diagramStyle+xml"/>
  <Override PartName="/ppt/diagrams/data80.xml" ContentType="application/vnd.openxmlformats-officedocument.drawingml.diagramData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Override PartName="/ppt/diagrams/quickStyle37.xml" ContentType="application/vnd.openxmlformats-officedocument.drawingml.diagramStyle+xml"/>
  <Override PartName="/ppt/diagrams/quickStyle48.xml" ContentType="application/vnd.openxmlformats-officedocument.drawingml.diagramStyle+xml"/>
  <Override PartName="/ppt/diagrams/layout59.xml" ContentType="application/vnd.openxmlformats-officedocument.drawingml.diagramLayout+xml"/>
  <Override PartName="/ppt/diagrams/quickStyle84.xml" ContentType="application/vnd.openxmlformats-officedocument.drawingml.diagramStyle+xml"/>
  <Override PartName="/ppt/diagrams/drawing38.xml" ContentType="application/vnd.ms-office.drawingml.diagramDrawing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diagrams/layout48.xml" ContentType="application/vnd.openxmlformats-officedocument.drawingml.diagramLayout+xml"/>
  <Override PartName="/ppt/diagrams/quickStyle73.xml" ContentType="application/vnd.openxmlformats-officedocument.drawingml.diagramStyle+xml"/>
  <Override PartName="/ppt/diagrams/drawing27.xml" ContentType="application/vnd.ms-office.drawingml.diagramDrawing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37.xml" ContentType="application/vnd.openxmlformats-officedocument.drawingml.diagramLayout+xml"/>
  <Override PartName="/ppt/diagrams/colors58.xml" ContentType="application/vnd.openxmlformats-officedocument.drawingml.diagramColors+xml"/>
  <Override PartName="/ppt/diagrams/quickStyle62.xml" ContentType="application/vnd.openxmlformats-officedocument.drawingml.diagramStyle+xml"/>
  <Override PartName="/ppt/diagrams/colors69.xml" ContentType="application/vnd.openxmlformats-officedocument.drawingml.diagramColors+xml"/>
  <Override PartName="/ppt/diagrams/layout84.xml" ContentType="application/vnd.openxmlformats-officedocument.drawingml.diagramLayout+xml"/>
  <Override PartName="/ppt/diagrams/drawing63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diagrams/colors47.xml" ContentType="application/vnd.openxmlformats-officedocument.drawingml.diagramColors+xml"/>
  <Override PartName="/ppt/diagrams/quickStyle51.xml" ContentType="application/vnd.openxmlformats-officedocument.drawingml.diagramStyle+xml"/>
  <Override PartName="/ppt/diagrams/layout62.xml" ContentType="application/vnd.openxmlformats-officedocument.drawingml.diagramLayout+xml"/>
  <Override PartName="/ppt/diagrams/layout73.xml" ContentType="application/vnd.openxmlformats-officedocument.drawingml.diagramLayout+xml"/>
  <Override PartName="/ppt/diagrams/drawing9.xml" ContentType="application/vnd.ms-office.drawingml.diagramDrawing+xml"/>
  <Override PartName="/ppt/diagrams/drawing52.xml" ContentType="application/vnd.ms-office.drawingml.diagramDrawing+xml"/>
  <Override PartName="/ppt/diagrams/quickStyle9.xml" ContentType="application/vnd.openxmlformats-officedocument.drawingml.diagramStyle+xml"/>
  <Override PartName="/ppt/diagrams/colors36.xml" ContentType="application/vnd.openxmlformats-officedocument.drawingml.diagramColors+xml"/>
  <Override PartName="/ppt/diagrams/quickStyle40.xml" ContentType="application/vnd.openxmlformats-officedocument.drawingml.diagramStyle+xml"/>
  <Override PartName="/ppt/diagrams/data49.xml" ContentType="application/vnd.openxmlformats-officedocument.drawingml.diagramData+xml"/>
  <Override PartName="/ppt/diagrams/layout51.xml" ContentType="application/vnd.openxmlformats-officedocument.drawingml.diagramLayout+xml"/>
  <Override PartName="/ppt/diagrams/colors83.xml" ContentType="application/vnd.openxmlformats-officedocument.drawingml.diagramColors+xml"/>
  <Override PartName="/ppt/diagrams/drawing30.xml" ContentType="application/vnd.ms-office.drawingml.diagramDrawing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diagrams/data38.xml" ContentType="application/vnd.openxmlformats-officedocument.drawingml.diagramData+xml"/>
  <Override PartName="/ppt/diagrams/layout40.xml" ContentType="application/vnd.openxmlformats-officedocument.drawingml.diagramLayout+xml"/>
  <Override PartName="/ppt/diagrams/colors61.xml" ContentType="application/vnd.openxmlformats-officedocument.drawingml.diagramColors+xml"/>
  <Override PartName="/ppt/diagrams/colors72.xml" ContentType="application/vnd.openxmlformats-officedocument.drawingml.diagramColors+xml"/>
  <Override PartName="/ppt/diagrams/data74.xml" ContentType="application/vnd.openxmlformats-officedocument.drawingml.diagramData+xml"/>
  <Override PartName="/ppt/diagrams/data85.xml" ContentType="application/vnd.openxmlformats-officedocument.drawingml.diagramData+xml"/>
  <Override PartName="/ppt/slides/slide28.xml" ContentType="application/vnd.openxmlformats-officedocument.presentationml.slide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diagrams/colors50.xml" ContentType="application/vnd.openxmlformats-officedocument.drawingml.diagramColors+xml"/>
  <Override PartName="/ppt/diagrams/data63.xml" ContentType="application/vnd.openxmlformats-officedocument.drawingml.diagramData+xml"/>
  <Override PartName="/ppt/diagrams/quickStyle89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ata52.xml" ContentType="application/vnd.openxmlformats-officedocument.drawingml.diagramData+xml"/>
  <Override PartName="/ppt/diagrams/quickStyle78.xml" ContentType="application/vnd.openxmlformats-officedocument.drawingml.diagramStyle+xml"/>
  <Override PartName="/ppt/diagrams/drawing1.xml" ContentType="application/vnd.ms-office.drawingml.diagramDrawing+xml"/>
  <Default Extension="jpeg" ContentType="image/jpeg"/>
  <Override PartName="/ppt/diagrams/quickStyle1.xml" ContentType="application/vnd.openxmlformats-officedocument.drawingml.diagramStyle+xml"/>
  <Override PartName="/ppt/diagrams/data30.xml" ContentType="application/vnd.openxmlformats-officedocument.drawingml.diagramData+xml"/>
  <Override PartName="/ppt/diagrams/data41.xml" ContentType="application/vnd.openxmlformats-officedocument.drawingml.diagramData+xml"/>
  <Override PartName="/ppt/diagrams/quickStyle56.xml" ContentType="application/vnd.openxmlformats-officedocument.drawingml.diagramStyle+xml"/>
  <Override PartName="/ppt/diagrams/quickStyle67.xml" ContentType="application/vnd.openxmlformats-officedocument.drawingml.diagramStyle+xml"/>
  <Override PartName="/ppt/diagrams/layout78.xml" ContentType="application/vnd.openxmlformats-officedocument.drawingml.diagramLayout+xml"/>
  <Override PartName="/ppt/diagrams/layout89.xml" ContentType="application/vnd.openxmlformats-officedocument.drawingml.diagramLayout+xml"/>
  <Override PartName="/ppt/diagrams/drawing57.xml" ContentType="application/vnd.ms-office.drawingml.diagramDrawing+xml"/>
  <Override PartName="/ppt/slides/slide31.xml" ContentType="application/vnd.openxmlformats-officedocument.presentationml.slide+xml"/>
  <Override PartName="/ppt/diagrams/quickStyle45.xml" ContentType="application/vnd.openxmlformats-officedocument.drawingml.diagramStyle+xml"/>
  <Override PartName="/ppt/diagrams/layout67.xml" ContentType="application/vnd.openxmlformats-officedocument.drawingml.diagramLayout+xml"/>
  <Override PartName="/ppt/diagrams/quickStyle92.xml" ContentType="application/vnd.openxmlformats-officedocument.drawingml.diagramStyle+xml"/>
  <Override PartName="/ppt/diagrams/drawing46.xml" ContentType="application/vnd.ms-office.drawingml.diagramDrawing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quickStyle34.xml" ContentType="application/vnd.openxmlformats-officedocument.drawingml.diagramStyle+xml"/>
  <Override PartName="/ppt/diagrams/layout56.xml" ContentType="application/vnd.openxmlformats-officedocument.drawingml.diagramLayout+xml"/>
  <Override PartName="/ppt/diagrams/colors77.xml" ContentType="application/vnd.openxmlformats-officedocument.drawingml.diagramColors+xml"/>
  <Override PartName="/ppt/diagrams/quickStyle81.xml" ContentType="application/vnd.openxmlformats-officedocument.drawingml.diagramStyle+xml"/>
  <Override PartName="/ppt/diagrams/colors88.xml" ContentType="application/vnd.openxmlformats-officedocument.drawingml.diagramColors+xml"/>
  <Override PartName="/ppt/diagrams/drawing35.xml" ContentType="application/vnd.ms-office.drawingml.diagramDrawing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layout34.xml" ContentType="application/vnd.openxmlformats-officedocument.drawingml.diagramLayout+xml"/>
  <Override PartName="/ppt/diagrams/layout45.xml" ContentType="application/vnd.openxmlformats-officedocument.drawingml.diagramLayout+xml"/>
  <Override PartName="/ppt/diagrams/colors66.xml" ContentType="application/vnd.openxmlformats-officedocument.drawingml.diagramColors+xml"/>
  <Override PartName="/ppt/diagrams/quickStyle70.xml" ContentType="application/vnd.openxmlformats-officedocument.drawingml.diagramStyle+xml"/>
  <Override PartName="/ppt/diagrams/data79.xml" ContentType="application/vnd.openxmlformats-officedocument.drawingml.diagramData+xml"/>
  <Override PartName="/ppt/diagrams/layout81.xml" ContentType="application/vnd.openxmlformats-officedocument.drawingml.diagramLayout+xml"/>
  <Override PartName="/ppt/diagrams/layout92.xml" ContentType="application/vnd.openxmlformats-officedocument.drawingml.diagramLayout+xml"/>
  <Override PartName="/ppt/diagrams/drawing24.xml" ContentType="application/vnd.ms-office.drawingml.diagramDrawing+xml"/>
  <Override PartName="/ppt/diagrams/layout23.xml" ContentType="application/vnd.openxmlformats-officedocument.drawingml.diagramLayout+xml"/>
  <Override PartName="/ppt/diagrams/colors55.xml" ContentType="application/vnd.openxmlformats-officedocument.drawingml.diagramColors+xml"/>
  <Override PartName="/ppt/diagrams/data57.xml" ContentType="application/vnd.openxmlformats-officedocument.drawingml.diagramData+xml"/>
  <Override PartName="/ppt/diagrams/data68.xml" ContentType="application/vnd.openxmlformats-officedocument.drawingml.diagramData+xml"/>
  <Override PartName="/ppt/diagrams/layout70.xml" ContentType="application/vnd.openxmlformats-officedocument.drawingml.diagramLayout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33.xml" ContentType="application/vnd.openxmlformats-officedocument.drawingml.diagramColors+xml"/>
  <Override PartName="/ppt/diagrams/colors44.xml" ContentType="application/vnd.openxmlformats-officedocument.drawingml.diagramColors+xml"/>
  <Override PartName="/ppt/diagrams/data46.xml" ContentType="application/vnd.openxmlformats-officedocument.drawingml.diagramData+xml"/>
  <Override PartName="/ppt/diagrams/colors80.xml" ContentType="application/vnd.openxmlformats-officedocument.drawingml.diagramColors+xml"/>
  <Override PartName="/ppt/diagrams/colors91.xml" ContentType="application/vnd.openxmlformats-officedocument.drawingml.diagramColors+xml"/>
  <Override PartName="/ppt/diagrams/colors22.xml" ContentType="application/vnd.openxmlformats-officedocument.drawingml.diagramColors+xml"/>
  <Override PartName="/ppt/diagrams/data35.xml" ContentType="application/vnd.openxmlformats-officedocument.drawingml.diagramData+xml"/>
  <Override PartName="/ppt/diagrams/data82.xml" ContentType="application/vnd.openxmlformats-officedocument.drawingml.diagramData+xml"/>
  <Override PartName="/ppt/slides/slide36.xml" ContentType="application/vnd.openxmlformats-officedocument.presentationml.slide+xml"/>
  <Override PartName="/ppt/diagrams/quickStyle39.xml" ContentType="application/vnd.openxmlformats-officedocument.drawingml.diagramStyle+xml"/>
  <Override PartName="/ppt/diagrams/quickStyle86.xml" ContentType="application/vnd.openxmlformats-officedocument.drawingml.diagramStyle+xml"/>
  <Override PartName="/ppt/diagrams/data13.xml" ContentType="application/vnd.openxmlformats-officedocument.drawingml.diagramData+xml"/>
  <Override PartName="/ppt/diagrams/data60.xml" ContentType="application/vnd.openxmlformats-officedocument.drawingml.diagramData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diagrams/quickStyle64.xml" ContentType="application/vnd.openxmlformats-officedocument.drawingml.diagramStyle+xml"/>
  <Override PartName="/ppt/diagrams/drawing65.xml" ContentType="application/vnd.ms-office.drawingml.diagramDrawing+xml"/>
  <Override PartName="/ppt/tableStyles.xml" ContentType="application/vnd.openxmlformats-officedocument.presentationml.tableStyles+xml"/>
  <Override PartName="/ppt/diagrams/layout28.xml" ContentType="application/vnd.openxmlformats-officedocument.drawingml.diagramLayout+xml"/>
  <Override PartName="/ppt/diagrams/layout75.xml" ContentType="application/vnd.openxmlformats-officedocument.drawingml.diagramLayout+xml"/>
  <Override PartName="/ppt/diagrams/colors38.xml" ContentType="application/vnd.openxmlformats-officedocument.drawingml.diagramColors+xml"/>
  <Override PartName="/ppt/diagrams/quickStyle42.xml" ContentType="application/vnd.openxmlformats-officedocument.drawingml.diagramStyle+xml"/>
  <Override PartName="/ppt/diagrams/layout53.xml" ContentType="application/vnd.openxmlformats-officedocument.drawingml.diagramLayout+xml"/>
  <Override PartName="/ppt/diagrams/colors85.xml" ContentType="application/vnd.openxmlformats-officedocument.drawingml.diagramColors+xml"/>
  <Override PartName="/ppt/diagrams/layout1.xml" ContentType="application/vnd.openxmlformats-officedocument.drawingml.diagramLayout+xml"/>
  <Override PartName="/ppt/diagrams/quickStyle20.xml" ContentType="application/vnd.openxmlformats-officedocument.drawingml.diagramStyle+xml"/>
  <Override PartName="/ppt/diagrams/data29.xml" ContentType="application/vnd.openxmlformats-officedocument.drawingml.diagramData+xml"/>
  <Override PartName="/ppt/diagrams/data76.xml" ContentType="application/vnd.openxmlformats-officedocument.drawingml.diagramData+xml"/>
  <Override PartName="/ppt/diagrams/drawing21.xml" ContentType="application/vnd.ms-office.drawingml.diagramDrawing+xml"/>
  <Override PartName="/ppt/diagrams/colors16.xml" ContentType="application/vnd.openxmlformats-officedocument.drawingml.diagramColors+xml"/>
  <Override PartName="/ppt/diagrams/layout31.xml" ContentType="application/vnd.openxmlformats-officedocument.drawingml.diagramLayout+xml"/>
  <Override PartName="/ppt/diagrams/colors63.xml" ContentType="application/vnd.openxmlformats-officedocument.drawingml.diagramColor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41.xml" ContentType="application/vnd.openxmlformats-officedocument.drawingml.diagramColors+xml"/>
  <Override PartName="/ppt/diagrams/data54.xml" ContentType="application/vnd.openxmlformats-officedocument.drawingml.diagramData+xml"/>
  <Override PartName="/ppt/diagrams/drawing3.xml" ContentType="application/vnd.ms-office.drawingml.diagramDrawing+xml"/>
  <Override PartName="/ppt/diagrams/data32.xml" ContentType="application/vnd.openxmlformats-officedocument.drawingml.diagramData+xml"/>
  <Override PartName="/ppt/diagrams/quickStyle58.xml" ContentType="application/vnd.openxmlformats-officedocument.drawingml.diagramStyle+xml"/>
  <Override PartName="/ppt/slides/slide33.xml" ContentType="application/vnd.openxmlformats-officedocument.presentationml.slide+xml"/>
  <Override PartName="/ppt/diagrams/layout69.xml" ContentType="application/vnd.openxmlformats-officedocument.drawingml.diagramLayout+xml"/>
  <Override PartName="/ppt/presentation.xml" ContentType="application/vnd.openxmlformats-officedocument.presentationml.presentation.main+xml"/>
  <Override PartName="/ppt/diagrams/data10.xml" ContentType="application/vnd.openxmlformats-officedocument.drawingml.diagramData+xml"/>
  <Override PartName="/ppt/diagrams/quickStyle36.xml" ContentType="application/vnd.openxmlformats-officedocument.drawingml.diagramStyle+xml"/>
  <Override PartName="/ppt/diagrams/colors79.xml" ContentType="application/vnd.openxmlformats-officedocument.drawingml.diagramColors+xml"/>
  <Override PartName="/ppt/diagrams/quickStyle83.xml" ContentType="application/vnd.openxmlformats-officedocument.drawingml.diagramStyle+xml"/>
  <Override PartName="/docProps/app.xml" ContentType="application/vnd.openxmlformats-officedocument.extended-properties+xml"/>
  <Override PartName="/ppt/diagrams/drawing37.xml" ContentType="application/vnd.ms-office.drawingml.diagramDrawing+xml"/>
  <Override PartName="/ppt/slides/slide11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layout47.xml" ContentType="application/vnd.openxmlformats-officedocument.drawingml.diagramLayout+xml"/>
  <Override PartName="/ppt/diagrams/quickStyle61.xml" ContentType="application/vnd.openxmlformats-officedocument.drawingml.diagramStyle+xml"/>
  <Override PartName="/ppt/diagrams/drawing62.xml" ContentType="application/vnd.ms-office.drawingml.diagramDrawing+xml"/>
  <Override PartName="/ppt/slideLayouts/slideLayout10.xml" ContentType="application/vnd.openxmlformats-officedocument.presentationml.slideLayout+xml"/>
  <Override PartName="/ppt/diagrams/layout25.xml" ContentType="application/vnd.openxmlformats-officedocument.drawingml.diagramLayout+xml"/>
  <Override PartName="/ppt/diagrams/colors57.xml" ContentType="application/vnd.openxmlformats-officedocument.drawingml.diagramColors+xml"/>
  <Override PartName="/ppt/diagrams/layout72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35.xml" ContentType="application/vnd.openxmlformats-officedocument.drawingml.diagramColors+xml"/>
  <Override PartName="/ppt/diagrams/data48.xml" ContentType="application/vnd.openxmlformats-officedocument.drawingml.diagramData+xml"/>
  <Override PartName="/ppt/diagrams/colors82.xml" ContentType="application/vnd.openxmlformats-officedocument.drawingml.diagramColors+xml"/>
  <Override PartName="/ppt/diagrams/layout50.xml" ContentType="application/vnd.openxmlformats-officedocument.drawingml.diagramLayout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diagrams/colors60.xml" ContentType="application/vnd.openxmlformats-officedocument.drawingml.diagramColors+xml"/>
  <Override PartName="/ppt/diagrams/data73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05" r:id="rId2"/>
    <p:sldId id="278" r:id="rId3"/>
    <p:sldId id="311" r:id="rId4"/>
    <p:sldId id="306" r:id="rId5"/>
    <p:sldId id="303" r:id="rId6"/>
    <p:sldId id="279" r:id="rId7"/>
    <p:sldId id="310" r:id="rId8"/>
    <p:sldId id="363" r:id="rId9"/>
    <p:sldId id="343" r:id="rId10"/>
    <p:sldId id="304" r:id="rId11"/>
    <p:sldId id="344" r:id="rId12"/>
    <p:sldId id="346" r:id="rId13"/>
    <p:sldId id="349" r:id="rId14"/>
    <p:sldId id="345" r:id="rId15"/>
    <p:sldId id="324" r:id="rId16"/>
    <p:sldId id="302" r:id="rId17"/>
    <p:sldId id="316" r:id="rId18"/>
    <p:sldId id="318" r:id="rId19"/>
    <p:sldId id="320" r:id="rId20"/>
    <p:sldId id="286" r:id="rId21"/>
    <p:sldId id="368" r:id="rId22"/>
    <p:sldId id="369" r:id="rId23"/>
    <p:sldId id="384" r:id="rId24"/>
    <p:sldId id="385" r:id="rId25"/>
    <p:sldId id="376" r:id="rId26"/>
    <p:sldId id="371" r:id="rId27"/>
    <p:sldId id="372" r:id="rId28"/>
    <p:sldId id="373" r:id="rId29"/>
    <p:sldId id="374" r:id="rId30"/>
    <p:sldId id="290" r:id="rId31"/>
    <p:sldId id="332" r:id="rId32"/>
    <p:sldId id="355" r:id="rId33"/>
    <p:sldId id="269" r:id="rId34"/>
    <p:sldId id="333" r:id="rId35"/>
    <p:sldId id="383" r:id="rId36"/>
    <p:sldId id="334" r:id="rId37"/>
    <p:sldId id="338" r:id="rId38"/>
    <p:sldId id="291" r:id="rId39"/>
  </p:sldIdLst>
  <p:sldSz cx="11880850" cy="7561263"/>
  <p:notesSz cx="6858000" cy="9144000"/>
  <p:defaultTextStyle>
    <a:defPPr>
      <a:defRPr lang="en-US"/>
    </a:defPPr>
    <a:lvl1pPr marL="0" algn="l" defTabSz="122118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0591" algn="l" defTabSz="122118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1181" algn="l" defTabSz="122118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31772" algn="l" defTabSz="122118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42362" algn="l" defTabSz="122118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52953" algn="l" defTabSz="122118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63544" algn="l" defTabSz="122118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74134" algn="l" defTabSz="122118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84725" algn="l" defTabSz="122118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2">
          <p15:clr>
            <a:srgbClr val="A4A3A4"/>
          </p15:clr>
        </p15:guide>
        <p15:guide id="2" pos="374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10DBF6"/>
    <a:srgbClr val="003300"/>
    <a:srgbClr val="FF7C80"/>
    <a:srgbClr val="0033CC"/>
    <a:srgbClr val="33CCCC"/>
    <a:srgbClr val="CCE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368" autoAdjust="0"/>
    <p:restoredTop sz="94660"/>
  </p:normalViewPr>
  <p:slideViewPr>
    <p:cSldViewPr>
      <p:cViewPr>
        <p:scale>
          <a:sx n="50" d="100"/>
          <a:sy n="50" d="100"/>
        </p:scale>
        <p:origin x="-1530" y="-372"/>
      </p:cViewPr>
      <p:guideLst>
        <p:guide orient="horz" pos="2382"/>
        <p:guide pos="374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56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_rels/data7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jpeg"/></Relationships>
</file>

<file path=ppt/diagrams/_rels/drawing5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8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0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B234E0-769A-4C54-8BFD-16AE4F9B57C9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41082D-47A1-43FC-BDFD-65F0F69C3D26}">
      <dgm:prSet custT="1"/>
      <dgm:spPr/>
      <dgm:t>
        <a:bodyPr/>
        <a:lstStyle/>
        <a:p>
          <a:pPr algn="ctr" rtl="0"/>
          <a:r>
            <a:rPr lang="en-GB" sz="2000" b="1" dirty="0" smtClean="0">
              <a:solidFill>
                <a:srgbClr val="FFC000"/>
              </a:solidFill>
              <a:latin typeface="+mj-lt"/>
            </a:rPr>
            <a:t>LOCATION</a:t>
          </a:r>
          <a:endParaRPr lang="en-US" sz="2000" b="1" dirty="0">
            <a:solidFill>
              <a:srgbClr val="FFC000"/>
            </a:solidFill>
            <a:latin typeface="+mj-lt"/>
          </a:endParaRPr>
        </a:p>
      </dgm:t>
    </dgm:pt>
    <dgm:pt modelId="{8631E397-ECA6-4217-970E-399696B0D680}" type="parTrans" cxnId="{EA79B40B-8AAC-4614-83E9-74850E668ECC}">
      <dgm:prSet/>
      <dgm:spPr/>
      <dgm:t>
        <a:bodyPr/>
        <a:lstStyle/>
        <a:p>
          <a:endParaRPr lang="en-US" sz="2000" b="1"/>
        </a:p>
      </dgm:t>
    </dgm:pt>
    <dgm:pt modelId="{F7ACF605-7BD7-4C5C-88F4-9E0D4AC0D59A}" type="sibTrans" cxnId="{EA79B40B-8AAC-4614-83E9-74850E668ECC}">
      <dgm:prSet/>
      <dgm:spPr/>
      <dgm:t>
        <a:bodyPr/>
        <a:lstStyle/>
        <a:p>
          <a:endParaRPr lang="en-US" sz="2000" b="1"/>
        </a:p>
      </dgm:t>
    </dgm:pt>
    <dgm:pt modelId="{63D05326-6DCD-4E02-9D2B-D90761358483}" type="pres">
      <dgm:prSet presAssocID="{ECB234E0-769A-4C54-8BFD-16AE4F9B57C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777B753-BDE7-47E6-8A1D-B11DA66A347E}" type="pres">
      <dgm:prSet presAssocID="{7A41082D-47A1-43FC-BDFD-65F0F69C3D26}" presName="parentText" presStyleLbl="node1" presStyleIdx="0" presStyleCnt="1" custLinFactNeighborY="-1550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77B0719-77F2-4528-AC18-204DC452A6D3}" type="presOf" srcId="{ECB234E0-769A-4C54-8BFD-16AE4F9B57C9}" destId="{63D05326-6DCD-4E02-9D2B-D90761358483}" srcOrd="0" destOrd="0" presId="urn:microsoft.com/office/officeart/2005/8/layout/vList2"/>
    <dgm:cxn modelId="{20CB16C5-2060-4F07-9843-13BCC5FB7079}" type="presOf" srcId="{7A41082D-47A1-43FC-BDFD-65F0F69C3D26}" destId="{9777B753-BDE7-47E6-8A1D-B11DA66A347E}" srcOrd="0" destOrd="0" presId="urn:microsoft.com/office/officeart/2005/8/layout/vList2"/>
    <dgm:cxn modelId="{EA79B40B-8AAC-4614-83E9-74850E668ECC}" srcId="{ECB234E0-769A-4C54-8BFD-16AE4F9B57C9}" destId="{7A41082D-47A1-43FC-BDFD-65F0F69C3D26}" srcOrd="0" destOrd="0" parTransId="{8631E397-ECA6-4217-970E-399696B0D680}" sibTransId="{F7ACF605-7BD7-4C5C-88F4-9E0D4AC0D59A}"/>
    <dgm:cxn modelId="{68119C9E-83FC-4610-BB5B-F748592F2913}" type="presParOf" srcId="{63D05326-6DCD-4E02-9D2B-D90761358483}" destId="{9777B753-BDE7-47E6-8A1D-B11DA66A347E}" srcOrd="0" destOrd="0" presId="urn:microsoft.com/office/officeart/2005/8/layout/vList2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997F8BD-0C92-4E0A-A656-FAC6D7D60DD5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A863A47-03F4-445D-8979-55214AA9BC55}">
      <dgm:prSet custT="1"/>
      <dgm:spPr/>
      <dgm:t>
        <a:bodyPr/>
        <a:lstStyle/>
        <a:p>
          <a:pPr algn="ctr" rtl="0"/>
          <a:r>
            <a:rPr lang="en-US" sz="1800" b="1" dirty="0" smtClean="0"/>
            <a:t>Dominant </a:t>
          </a:r>
          <a:r>
            <a:rPr lang="en-US" sz="1800" b="1" dirty="0" err="1" smtClean="0"/>
            <a:t>lithologies</a:t>
          </a:r>
          <a:r>
            <a:rPr lang="en-US" sz="1800" b="1" dirty="0" smtClean="0"/>
            <a:t>: phyllite, schist, greywacke and dolomite</a:t>
          </a:r>
          <a:endParaRPr lang="en-US" sz="1800" dirty="0"/>
        </a:p>
      </dgm:t>
    </dgm:pt>
    <dgm:pt modelId="{E3DDEB0D-14CB-48D8-96CA-97BD058BD891}" type="parTrans" cxnId="{957BEBC6-3499-4C47-AF93-1AB2116925C4}">
      <dgm:prSet/>
      <dgm:spPr/>
      <dgm:t>
        <a:bodyPr/>
        <a:lstStyle/>
        <a:p>
          <a:endParaRPr lang="en-US"/>
        </a:p>
      </dgm:t>
    </dgm:pt>
    <dgm:pt modelId="{1DF42F0B-838A-4EE7-B2EB-917AFBFC1028}" type="sibTrans" cxnId="{957BEBC6-3499-4C47-AF93-1AB2116925C4}">
      <dgm:prSet/>
      <dgm:spPr/>
      <dgm:t>
        <a:bodyPr/>
        <a:lstStyle/>
        <a:p>
          <a:endParaRPr lang="en-US"/>
        </a:p>
      </dgm:t>
    </dgm:pt>
    <dgm:pt modelId="{6BCA7164-914E-46E4-B9A6-F40A48825036}" type="pres">
      <dgm:prSet presAssocID="{9997F8BD-0C92-4E0A-A656-FAC6D7D60DD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E9A675C-2394-4924-B282-467D2BC61779}" type="pres">
      <dgm:prSet presAssocID="{2A863A47-03F4-445D-8979-55214AA9BC55}" presName="parentText" presStyleLbl="node1" presStyleIdx="0" presStyleCnt="1" custLinFactNeighborX="105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57BEBC6-3499-4C47-AF93-1AB2116925C4}" srcId="{9997F8BD-0C92-4E0A-A656-FAC6D7D60DD5}" destId="{2A863A47-03F4-445D-8979-55214AA9BC55}" srcOrd="0" destOrd="0" parTransId="{E3DDEB0D-14CB-48D8-96CA-97BD058BD891}" sibTransId="{1DF42F0B-838A-4EE7-B2EB-917AFBFC1028}"/>
    <dgm:cxn modelId="{39BA3779-620E-4B7D-9488-CBE0C5F84A43}" type="presOf" srcId="{2A863A47-03F4-445D-8979-55214AA9BC55}" destId="{4E9A675C-2394-4924-B282-467D2BC61779}" srcOrd="0" destOrd="0" presId="urn:microsoft.com/office/officeart/2005/8/layout/vList2"/>
    <dgm:cxn modelId="{259895AE-E5AA-46D0-8FFE-EA8D6C853509}" type="presOf" srcId="{9997F8BD-0C92-4E0A-A656-FAC6D7D60DD5}" destId="{6BCA7164-914E-46E4-B9A6-F40A48825036}" srcOrd="0" destOrd="0" presId="urn:microsoft.com/office/officeart/2005/8/layout/vList2"/>
    <dgm:cxn modelId="{BB576E11-49E6-465B-BC8B-BE0DCDB5C499}" type="presParOf" srcId="{6BCA7164-914E-46E4-B9A6-F40A48825036}" destId="{4E9A675C-2394-4924-B282-467D2BC61779}" srcOrd="0" destOrd="0" presId="urn:microsoft.com/office/officeart/2005/8/layout/vList2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C2B6D92-C837-440A-BBF9-B739CE82514F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BD814F-ACC8-4CF3-AA7B-94F535F2F429}">
      <dgm:prSet custT="1"/>
      <dgm:spPr/>
      <dgm:t>
        <a:bodyPr/>
        <a:lstStyle/>
        <a:p>
          <a:pPr algn="ctr"/>
          <a:r>
            <a:rPr lang="en-US" sz="2000" b="1" dirty="0" smtClean="0">
              <a:solidFill>
                <a:srgbClr val="FFC000"/>
              </a:solidFill>
              <a:latin typeface="+mj-lt"/>
            </a:rPr>
            <a:t>REGIONAL GEOLOGICAL MAP AROUND ZZB</a:t>
          </a:r>
          <a:endParaRPr lang="en-US" sz="2000" b="1" dirty="0">
            <a:solidFill>
              <a:srgbClr val="FFC000"/>
            </a:solidFill>
            <a:latin typeface="+mj-lt"/>
          </a:endParaRPr>
        </a:p>
      </dgm:t>
    </dgm:pt>
    <dgm:pt modelId="{58F3BE14-4189-4D03-828F-B663D2FDA7E4}" type="parTrans" cxnId="{02762105-7086-4B20-BD1D-628956EDDD50}">
      <dgm:prSet/>
      <dgm:spPr/>
      <dgm:t>
        <a:bodyPr/>
        <a:lstStyle/>
        <a:p>
          <a:endParaRPr lang="en-US" sz="2000" b="1">
            <a:solidFill>
              <a:srgbClr val="FFC000"/>
            </a:solidFill>
            <a:latin typeface="+mj-lt"/>
          </a:endParaRPr>
        </a:p>
      </dgm:t>
    </dgm:pt>
    <dgm:pt modelId="{5E7FE440-20DF-4420-A94C-A0E5B94037A0}" type="sibTrans" cxnId="{02762105-7086-4B20-BD1D-628956EDDD50}">
      <dgm:prSet/>
      <dgm:spPr/>
      <dgm:t>
        <a:bodyPr/>
        <a:lstStyle/>
        <a:p>
          <a:endParaRPr lang="en-US" sz="2000" b="1">
            <a:solidFill>
              <a:srgbClr val="FFC000"/>
            </a:solidFill>
            <a:latin typeface="+mj-lt"/>
          </a:endParaRPr>
        </a:p>
      </dgm:t>
    </dgm:pt>
    <dgm:pt modelId="{3D804847-8772-41A1-A7F1-287422C5AD1A}" type="pres">
      <dgm:prSet presAssocID="{DC2B6D92-C837-440A-BBF9-B739CE82514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65611D8-3394-4174-A094-8243718164DF}" type="pres">
      <dgm:prSet presAssocID="{CABD814F-ACC8-4CF3-AA7B-94F535F2F429}" presName="parentText" presStyleLbl="node1" presStyleIdx="0" presStyleCnt="1" custLinFactNeighborY="1013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FFEA630-E22F-45A2-9625-5D067DAF452A}" type="presOf" srcId="{DC2B6D92-C837-440A-BBF9-B739CE82514F}" destId="{3D804847-8772-41A1-A7F1-287422C5AD1A}" srcOrd="0" destOrd="0" presId="urn:microsoft.com/office/officeart/2005/8/layout/vList2"/>
    <dgm:cxn modelId="{02762105-7086-4B20-BD1D-628956EDDD50}" srcId="{DC2B6D92-C837-440A-BBF9-B739CE82514F}" destId="{CABD814F-ACC8-4CF3-AA7B-94F535F2F429}" srcOrd="0" destOrd="0" parTransId="{58F3BE14-4189-4D03-828F-B663D2FDA7E4}" sibTransId="{5E7FE440-20DF-4420-A94C-A0E5B94037A0}"/>
    <dgm:cxn modelId="{675A4195-35C4-4099-82C5-A4D3F474DE44}" type="presOf" srcId="{CABD814F-ACC8-4CF3-AA7B-94F535F2F429}" destId="{565611D8-3394-4174-A094-8243718164DF}" srcOrd="0" destOrd="0" presId="urn:microsoft.com/office/officeart/2005/8/layout/vList2"/>
    <dgm:cxn modelId="{8A85BCC1-49C8-4D36-A315-1FCFA761F4B4}" type="presParOf" srcId="{3D804847-8772-41A1-A7F1-287422C5AD1A}" destId="{565611D8-3394-4174-A094-8243718164DF}" srcOrd="0" destOrd="0" presId="urn:microsoft.com/office/officeart/2005/8/layout/vList2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72C1165-4397-48E2-9C53-DEC0A2DC4799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DD3066A-2345-4C55-A592-95C72889DD3D}">
      <dgm:prSet custT="1"/>
      <dgm:spPr/>
      <dgm:t>
        <a:bodyPr/>
        <a:lstStyle/>
        <a:p>
          <a:pPr algn="ctr"/>
          <a:r>
            <a:rPr lang="en-US" sz="1800" b="1" dirty="0"/>
            <a:t>Medium to moderately high aeromagnetic zone</a:t>
          </a:r>
          <a:endParaRPr lang="en-US" sz="1800" dirty="0"/>
        </a:p>
      </dgm:t>
    </dgm:pt>
    <dgm:pt modelId="{12094E07-D20F-4304-8E49-C117FE7D0F63}" type="parTrans" cxnId="{B6D1DF43-4FFD-47A2-9F92-80852882190B}">
      <dgm:prSet/>
      <dgm:spPr/>
      <dgm:t>
        <a:bodyPr/>
        <a:lstStyle/>
        <a:p>
          <a:endParaRPr lang="en-US" sz="1800"/>
        </a:p>
      </dgm:t>
    </dgm:pt>
    <dgm:pt modelId="{DAD3126E-98FF-4674-992A-41D1964F43CA}" type="sibTrans" cxnId="{B6D1DF43-4FFD-47A2-9F92-80852882190B}">
      <dgm:prSet/>
      <dgm:spPr/>
      <dgm:t>
        <a:bodyPr/>
        <a:lstStyle/>
        <a:p>
          <a:endParaRPr lang="en-US" sz="1800"/>
        </a:p>
      </dgm:t>
    </dgm:pt>
    <dgm:pt modelId="{8F31A22B-7956-43E8-8C8B-A2B167FB5D21}" type="pres">
      <dgm:prSet presAssocID="{E72C1165-4397-48E2-9C53-DEC0A2DC479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EEAD5CD-BE8A-46E7-B9A2-C9BEDCD8180B}" type="pres">
      <dgm:prSet presAssocID="{2DD3066A-2345-4C55-A592-95C72889DD3D}" presName="parentText" presStyleLbl="node1" presStyleIdx="0" presStyleCnt="1" custLinFactNeighborX="-4127" custLinFactNeighborY="25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43E52D-4B17-4203-9023-3B10283B3DC4}" type="presOf" srcId="{2DD3066A-2345-4C55-A592-95C72889DD3D}" destId="{2EEAD5CD-BE8A-46E7-B9A2-C9BEDCD8180B}" srcOrd="0" destOrd="0" presId="urn:microsoft.com/office/officeart/2005/8/layout/vList2"/>
    <dgm:cxn modelId="{B6113525-8B5C-4444-AFF4-9F1ABA5F1172}" type="presOf" srcId="{E72C1165-4397-48E2-9C53-DEC0A2DC4799}" destId="{8F31A22B-7956-43E8-8C8B-A2B167FB5D21}" srcOrd="0" destOrd="0" presId="urn:microsoft.com/office/officeart/2005/8/layout/vList2"/>
    <dgm:cxn modelId="{B6D1DF43-4FFD-47A2-9F92-80852882190B}" srcId="{E72C1165-4397-48E2-9C53-DEC0A2DC4799}" destId="{2DD3066A-2345-4C55-A592-95C72889DD3D}" srcOrd="0" destOrd="0" parTransId="{12094E07-D20F-4304-8E49-C117FE7D0F63}" sibTransId="{DAD3126E-98FF-4674-992A-41D1964F43CA}"/>
    <dgm:cxn modelId="{470F6E43-AE35-45A5-BE78-722792383C3B}" type="presParOf" srcId="{8F31A22B-7956-43E8-8C8B-A2B167FB5D21}" destId="{2EEAD5CD-BE8A-46E7-B9A2-C9BEDCD8180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C2B6D92-C837-440A-BBF9-B739CE82514F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BD814F-ACC8-4CF3-AA7B-94F535F2F429}">
      <dgm:prSet custT="1"/>
      <dgm:spPr/>
      <dgm:t>
        <a:bodyPr/>
        <a:lstStyle/>
        <a:p>
          <a:pPr algn="ctr"/>
          <a:r>
            <a:rPr lang="en-US" sz="2000" b="1" dirty="0" smtClean="0">
              <a:solidFill>
                <a:srgbClr val="FFC000"/>
              </a:solidFill>
              <a:latin typeface="+mj-lt"/>
            </a:rPr>
            <a:t>REGIONAL GEOPHYSICAL AND GEOCHEMICAL CHARACTERS </a:t>
          </a:r>
          <a:endParaRPr lang="en-US" sz="2000" b="1" dirty="0">
            <a:solidFill>
              <a:srgbClr val="FFC000"/>
            </a:solidFill>
            <a:latin typeface="+mj-lt"/>
          </a:endParaRPr>
        </a:p>
      </dgm:t>
    </dgm:pt>
    <dgm:pt modelId="{58F3BE14-4189-4D03-828F-B663D2FDA7E4}" type="parTrans" cxnId="{02762105-7086-4B20-BD1D-628956EDDD50}">
      <dgm:prSet/>
      <dgm:spPr/>
      <dgm:t>
        <a:bodyPr/>
        <a:lstStyle/>
        <a:p>
          <a:endParaRPr lang="en-US" sz="2000" b="1">
            <a:solidFill>
              <a:srgbClr val="FFC000"/>
            </a:solidFill>
            <a:latin typeface="+mj-lt"/>
          </a:endParaRPr>
        </a:p>
      </dgm:t>
    </dgm:pt>
    <dgm:pt modelId="{5E7FE440-20DF-4420-A94C-A0E5B94037A0}" type="sibTrans" cxnId="{02762105-7086-4B20-BD1D-628956EDDD50}">
      <dgm:prSet/>
      <dgm:spPr/>
      <dgm:t>
        <a:bodyPr/>
        <a:lstStyle/>
        <a:p>
          <a:endParaRPr lang="en-US" sz="2000" b="1">
            <a:solidFill>
              <a:srgbClr val="FFC000"/>
            </a:solidFill>
            <a:latin typeface="+mj-lt"/>
          </a:endParaRPr>
        </a:p>
      </dgm:t>
    </dgm:pt>
    <dgm:pt modelId="{3D804847-8772-41A1-A7F1-287422C5AD1A}" type="pres">
      <dgm:prSet presAssocID="{DC2B6D92-C837-440A-BBF9-B739CE82514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65611D8-3394-4174-A094-8243718164DF}" type="pres">
      <dgm:prSet presAssocID="{CABD814F-ACC8-4CF3-AA7B-94F535F2F429}" presName="parentText" presStyleLbl="node1" presStyleIdx="0" presStyleCnt="1" custLinFactNeighborY="1013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4E5291-D778-420C-AE05-03FC3DFD2D3C}" type="presOf" srcId="{DC2B6D92-C837-440A-BBF9-B739CE82514F}" destId="{3D804847-8772-41A1-A7F1-287422C5AD1A}" srcOrd="0" destOrd="0" presId="urn:microsoft.com/office/officeart/2005/8/layout/vList2"/>
    <dgm:cxn modelId="{02762105-7086-4B20-BD1D-628956EDDD50}" srcId="{DC2B6D92-C837-440A-BBF9-B739CE82514F}" destId="{CABD814F-ACC8-4CF3-AA7B-94F535F2F429}" srcOrd="0" destOrd="0" parTransId="{58F3BE14-4189-4D03-828F-B663D2FDA7E4}" sibTransId="{5E7FE440-20DF-4420-A94C-A0E5B94037A0}"/>
    <dgm:cxn modelId="{A33F139F-FE64-45C4-B008-8F2425F1E823}" type="presOf" srcId="{CABD814F-ACC8-4CF3-AA7B-94F535F2F429}" destId="{565611D8-3394-4174-A094-8243718164DF}" srcOrd="0" destOrd="0" presId="urn:microsoft.com/office/officeart/2005/8/layout/vList2"/>
    <dgm:cxn modelId="{AE417FC3-9565-4B51-BAC0-5ECD47C1A927}" type="presParOf" srcId="{3D804847-8772-41A1-A7F1-287422C5AD1A}" destId="{565611D8-3394-4174-A094-8243718164DF}" srcOrd="0" destOrd="0" presId="urn:microsoft.com/office/officeart/2005/8/layout/vList2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72C1165-4397-48E2-9C53-DEC0A2DC4799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DD3066A-2345-4C55-A592-95C72889DD3D}">
      <dgm:prSet custT="1"/>
      <dgm:spPr/>
      <dgm:t>
        <a:bodyPr/>
        <a:lstStyle/>
        <a:p>
          <a:pPr algn="ctr"/>
          <a:r>
            <a:rPr lang="en-GB" sz="1800" b="1" dirty="0" smtClean="0"/>
            <a:t>GRAVITY</a:t>
          </a:r>
          <a:endParaRPr lang="en-US" sz="1800" b="1" dirty="0"/>
        </a:p>
      </dgm:t>
    </dgm:pt>
    <dgm:pt modelId="{12094E07-D20F-4304-8E49-C117FE7D0F63}" type="parTrans" cxnId="{B6D1DF43-4FFD-47A2-9F92-80852882190B}">
      <dgm:prSet/>
      <dgm:spPr/>
      <dgm:t>
        <a:bodyPr/>
        <a:lstStyle/>
        <a:p>
          <a:endParaRPr lang="en-US" sz="1800" b="1"/>
        </a:p>
      </dgm:t>
    </dgm:pt>
    <dgm:pt modelId="{DAD3126E-98FF-4674-992A-41D1964F43CA}" type="sibTrans" cxnId="{B6D1DF43-4FFD-47A2-9F92-80852882190B}">
      <dgm:prSet/>
      <dgm:spPr/>
      <dgm:t>
        <a:bodyPr/>
        <a:lstStyle/>
        <a:p>
          <a:endParaRPr lang="en-US" sz="1800" b="1"/>
        </a:p>
      </dgm:t>
    </dgm:pt>
    <dgm:pt modelId="{8F31A22B-7956-43E8-8C8B-A2B167FB5D21}" type="pres">
      <dgm:prSet presAssocID="{E72C1165-4397-48E2-9C53-DEC0A2DC479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EEAD5CD-BE8A-46E7-B9A2-C9BEDCD8180B}" type="pres">
      <dgm:prSet presAssocID="{2DD3066A-2345-4C55-A592-95C72889DD3D}" presName="parentText" presStyleLbl="node1" presStyleIdx="0" presStyleCnt="1" custLinFactNeighborX="-4127" custLinFactNeighborY="4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319D2ED-D128-4E80-A166-C3D0BDEC141F}" type="presOf" srcId="{2DD3066A-2345-4C55-A592-95C72889DD3D}" destId="{2EEAD5CD-BE8A-46E7-B9A2-C9BEDCD8180B}" srcOrd="0" destOrd="0" presId="urn:microsoft.com/office/officeart/2005/8/layout/vList2"/>
    <dgm:cxn modelId="{5B420B56-8EAA-4E16-81CE-9B755BEDE931}" type="presOf" srcId="{E72C1165-4397-48E2-9C53-DEC0A2DC4799}" destId="{8F31A22B-7956-43E8-8C8B-A2B167FB5D21}" srcOrd="0" destOrd="0" presId="urn:microsoft.com/office/officeart/2005/8/layout/vList2"/>
    <dgm:cxn modelId="{B6D1DF43-4FFD-47A2-9F92-80852882190B}" srcId="{E72C1165-4397-48E2-9C53-DEC0A2DC4799}" destId="{2DD3066A-2345-4C55-A592-95C72889DD3D}" srcOrd="0" destOrd="0" parTransId="{12094E07-D20F-4304-8E49-C117FE7D0F63}" sibTransId="{DAD3126E-98FF-4674-992A-41D1964F43CA}"/>
    <dgm:cxn modelId="{FD68DA16-0857-4BEB-9DB2-5EF74B8B0C9B}" type="presParOf" srcId="{8F31A22B-7956-43E8-8C8B-A2B167FB5D21}" destId="{2EEAD5CD-BE8A-46E7-B9A2-C9BEDCD8180B}" srcOrd="0" destOrd="0" presId="urn:microsoft.com/office/officeart/2005/8/layout/vList2"/>
  </dgm:cxnLst>
  <dgm:bg/>
  <dgm:whole/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DFA054B-217C-44F8-AAC6-72762B388275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8CE6F8B-1E04-48F2-94A3-6565DF0F9E9F}">
      <dgm:prSet custT="1"/>
      <dgm:spPr/>
      <dgm:t>
        <a:bodyPr/>
        <a:lstStyle/>
        <a:p>
          <a:pPr algn="ctr" rtl="0"/>
          <a:r>
            <a:rPr lang="en-US" sz="1800" b="1" dirty="0" smtClean="0"/>
            <a:t>ZZB is located at moderate gravity</a:t>
          </a:r>
          <a:endParaRPr lang="en-US" sz="1800" dirty="0"/>
        </a:p>
      </dgm:t>
    </dgm:pt>
    <dgm:pt modelId="{0E41B951-1FE9-4B58-B3A0-9087FBD00C3C}" type="parTrans" cxnId="{644A8391-E101-437D-BF95-B35EB0D98EEC}">
      <dgm:prSet/>
      <dgm:spPr/>
      <dgm:t>
        <a:bodyPr/>
        <a:lstStyle/>
        <a:p>
          <a:endParaRPr lang="en-US"/>
        </a:p>
      </dgm:t>
    </dgm:pt>
    <dgm:pt modelId="{8D651A33-A3A3-4ECD-A4D0-8AE2DD7C91E2}" type="sibTrans" cxnId="{644A8391-E101-437D-BF95-B35EB0D98EEC}">
      <dgm:prSet/>
      <dgm:spPr/>
      <dgm:t>
        <a:bodyPr/>
        <a:lstStyle/>
        <a:p>
          <a:endParaRPr lang="en-US"/>
        </a:p>
      </dgm:t>
    </dgm:pt>
    <dgm:pt modelId="{CB9AD54F-167F-4C5B-9F54-0AB499A0CB2D}" type="pres">
      <dgm:prSet presAssocID="{5DFA054B-217C-44F8-AAC6-72762B38827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8E05481-FD4F-4F7C-AABA-555A1DB6246C}" type="pres">
      <dgm:prSet presAssocID="{A8CE6F8B-1E04-48F2-94A3-6565DF0F9E9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4A8391-E101-437D-BF95-B35EB0D98EEC}" srcId="{5DFA054B-217C-44F8-AAC6-72762B388275}" destId="{A8CE6F8B-1E04-48F2-94A3-6565DF0F9E9F}" srcOrd="0" destOrd="0" parTransId="{0E41B951-1FE9-4B58-B3A0-9087FBD00C3C}" sibTransId="{8D651A33-A3A3-4ECD-A4D0-8AE2DD7C91E2}"/>
    <dgm:cxn modelId="{9D24C20C-391B-4D32-8A21-E1AE05A0637B}" type="presOf" srcId="{5DFA054B-217C-44F8-AAC6-72762B388275}" destId="{CB9AD54F-167F-4C5B-9F54-0AB499A0CB2D}" srcOrd="0" destOrd="0" presId="urn:microsoft.com/office/officeart/2005/8/layout/vList2"/>
    <dgm:cxn modelId="{25E081E4-9E09-4C5C-ACA9-AD9290F0BC5B}" type="presOf" srcId="{A8CE6F8B-1E04-48F2-94A3-6565DF0F9E9F}" destId="{78E05481-FD4F-4F7C-AABA-555A1DB6246C}" srcOrd="0" destOrd="0" presId="urn:microsoft.com/office/officeart/2005/8/layout/vList2"/>
    <dgm:cxn modelId="{6F8FF426-E4C9-4B3F-8FB9-C0D44A2E2CD0}" type="presParOf" srcId="{CB9AD54F-167F-4C5B-9F54-0AB499A0CB2D}" destId="{78E05481-FD4F-4F7C-AABA-555A1DB6246C}" srcOrd="0" destOrd="0" presId="urn:microsoft.com/office/officeart/2005/8/layout/vList2"/>
  </dgm:cxnLst>
  <dgm:bg/>
  <dgm:whole/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3CC479E-E5E2-4B10-B128-59F2D47ECA09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3C362B8-73C7-499F-8126-93BD4B010C87}">
      <dgm:prSet custT="1"/>
      <dgm:spPr/>
      <dgm:t>
        <a:bodyPr/>
        <a:lstStyle/>
        <a:p>
          <a:pPr algn="ctr" rtl="0"/>
          <a:r>
            <a:rPr lang="en-US" sz="1800" b="1" dirty="0" smtClean="0"/>
            <a:t>NW-SE trending gravity gradient zones in the  vicinity of Zawar mines </a:t>
          </a:r>
          <a:endParaRPr lang="en-US" sz="1800" dirty="0"/>
        </a:p>
      </dgm:t>
    </dgm:pt>
    <dgm:pt modelId="{79BE3B63-02BC-4764-87DD-B07C9D5E0A1B}" type="parTrans" cxnId="{601B2934-0AA7-4336-B0BA-27380D369FD6}">
      <dgm:prSet/>
      <dgm:spPr/>
      <dgm:t>
        <a:bodyPr/>
        <a:lstStyle/>
        <a:p>
          <a:endParaRPr lang="en-US" sz="1800"/>
        </a:p>
      </dgm:t>
    </dgm:pt>
    <dgm:pt modelId="{73521208-6DF8-48B1-9B60-83BDEB34560F}" type="sibTrans" cxnId="{601B2934-0AA7-4336-B0BA-27380D369FD6}">
      <dgm:prSet/>
      <dgm:spPr/>
      <dgm:t>
        <a:bodyPr/>
        <a:lstStyle/>
        <a:p>
          <a:endParaRPr lang="en-US" sz="1800"/>
        </a:p>
      </dgm:t>
    </dgm:pt>
    <dgm:pt modelId="{2A421DD1-6529-4981-A85C-020F5F2AA57F}" type="pres">
      <dgm:prSet presAssocID="{93CC479E-E5E2-4B10-B128-59F2D47ECA0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0461D7C-8578-4AB8-9565-5E66BEB77F4A}" type="pres">
      <dgm:prSet presAssocID="{93C362B8-73C7-499F-8126-93BD4B010C8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CE6937-7AAA-4C83-AA7E-7EE1287FB3E6}" type="presOf" srcId="{93C362B8-73C7-499F-8126-93BD4B010C87}" destId="{B0461D7C-8578-4AB8-9565-5E66BEB77F4A}" srcOrd="0" destOrd="0" presId="urn:microsoft.com/office/officeart/2005/8/layout/vList2"/>
    <dgm:cxn modelId="{601B2934-0AA7-4336-B0BA-27380D369FD6}" srcId="{93CC479E-E5E2-4B10-B128-59F2D47ECA09}" destId="{93C362B8-73C7-499F-8126-93BD4B010C87}" srcOrd="0" destOrd="0" parTransId="{79BE3B63-02BC-4764-87DD-B07C9D5E0A1B}" sibTransId="{73521208-6DF8-48B1-9B60-83BDEB34560F}"/>
    <dgm:cxn modelId="{8570A8DC-86B9-48BA-B481-DF428AF01E94}" type="presOf" srcId="{93CC479E-E5E2-4B10-B128-59F2D47ECA09}" destId="{2A421DD1-6529-4981-A85C-020F5F2AA57F}" srcOrd="0" destOrd="0" presId="urn:microsoft.com/office/officeart/2005/8/layout/vList2"/>
    <dgm:cxn modelId="{47EE6801-1AC9-4268-A5E7-2D17C56E7BD1}" type="presParOf" srcId="{2A421DD1-6529-4981-A85C-020F5F2AA57F}" destId="{B0461D7C-8578-4AB8-9565-5E66BEB77F4A}" srcOrd="0" destOrd="0" presId="urn:microsoft.com/office/officeart/2005/8/layout/vList2"/>
  </dgm:cxnLst>
  <dgm:bg/>
  <dgm:whole/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E21BC6C-D7ED-469A-8A44-1A893845CC9D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567814-1B3A-4BBE-A294-78EDD850EACB}">
      <dgm:prSet custT="1"/>
      <dgm:spPr/>
      <dgm:t>
        <a:bodyPr/>
        <a:lstStyle/>
        <a:p>
          <a:pPr algn="ctr" rtl="0"/>
          <a:r>
            <a:rPr lang="en-US" sz="1800" b="1" dirty="0" smtClean="0"/>
            <a:t>Zawarmala mine reveal several residual gravity highs probably due to presence of high-density </a:t>
          </a:r>
          <a:r>
            <a:rPr lang="en-US" sz="1800" b="1" dirty="0" err="1" smtClean="0"/>
            <a:t>Pb</a:t>
          </a:r>
          <a:r>
            <a:rPr lang="en-US" sz="1800" b="1" dirty="0" smtClean="0"/>
            <a:t>-Zn ore </a:t>
          </a:r>
          <a:endParaRPr lang="en-US" sz="1800" b="1" dirty="0"/>
        </a:p>
      </dgm:t>
    </dgm:pt>
    <dgm:pt modelId="{FB61802A-599E-440F-BDAF-F54B8BDAF314}" type="parTrans" cxnId="{13A2F183-32BA-4F0E-88EF-8032301FA7DB}">
      <dgm:prSet/>
      <dgm:spPr/>
      <dgm:t>
        <a:bodyPr/>
        <a:lstStyle/>
        <a:p>
          <a:pPr algn="ctr"/>
          <a:endParaRPr lang="en-US" b="1"/>
        </a:p>
      </dgm:t>
    </dgm:pt>
    <dgm:pt modelId="{7F8BFFAF-425B-4D33-BB2C-34B93C8EADE7}" type="sibTrans" cxnId="{13A2F183-32BA-4F0E-88EF-8032301FA7DB}">
      <dgm:prSet/>
      <dgm:spPr/>
      <dgm:t>
        <a:bodyPr/>
        <a:lstStyle/>
        <a:p>
          <a:pPr algn="ctr"/>
          <a:endParaRPr lang="en-US" b="1"/>
        </a:p>
      </dgm:t>
    </dgm:pt>
    <dgm:pt modelId="{01C748EE-D265-40E0-A1C5-B2024FCD0272}" type="pres">
      <dgm:prSet presAssocID="{EE21BC6C-D7ED-469A-8A44-1A893845CC9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62838F5-C179-4B97-A21E-5BA4C367F1AE}" type="pres">
      <dgm:prSet presAssocID="{0A567814-1B3A-4BBE-A294-78EDD850EACB}" presName="parentText" presStyleLbl="node1" presStyleIdx="0" presStyleCnt="1" custLinFactNeighborY="197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6D9BD58-B794-47E3-820E-DAA77F043CAC}" type="presOf" srcId="{0A567814-1B3A-4BBE-A294-78EDD850EACB}" destId="{A62838F5-C179-4B97-A21E-5BA4C367F1AE}" srcOrd="0" destOrd="0" presId="urn:microsoft.com/office/officeart/2005/8/layout/vList2"/>
    <dgm:cxn modelId="{13A2F183-32BA-4F0E-88EF-8032301FA7DB}" srcId="{EE21BC6C-D7ED-469A-8A44-1A893845CC9D}" destId="{0A567814-1B3A-4BBE-A294-78EDD850EACB}" srcOrd="0" destOrd="0" parTransId="{FB61802A-599E-440F-BDAF-F54B8BDAF314}" sibTransId="{7F8BFFAF-425B-4D33-BB2C-34B93C8EADE7}"/>
    <dgm:cxn modelId="{BF900BBC-9753-4471-9569-4EDF8AE99647}" type="presOf" srcId="{EE21BC6C-D7ED-469A-8A44-1A893845CC9D}" destId="{01C748EE-D265-40E0-A1C5-B2024FCD0272}" srcOrd="0" destOrd="0" presId="urn:microsoft.com/office/officeart/2005/8/layout/vList2"/>
    <dgm:cxn modelId="{3FA67A0B-990C-4CC0-99A2-2A5FF7992BED}" type="presParOf" srcId="{01C748EE-D265-40E0-A1C5-B2024FCD0272}" destId="{A62838F5-C179-4B97-A21E-5BA4C367F1AE}" srcOrd="0" destOrd="0" presId="urn:microsoft.com/office/officeart/2005/8/layout/vList2"/>
  </dgm:cxnLst>
  <dgm:bg/>
  <dgm:whole/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C2B6D92-C837-440A-BBF9-B739CE82514F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BD814F-ACC8-4CF3-AA7B-94F535F2F429}">
      <dgm:prSet custT="1"/>
      <dgm:spPr/>
      <dgm:t>
        <a:bodyPr/>
        <a:lstStyle/>
        <a:p>
          <a:pPr algn="ctr"/>
          <a:r>
            <a:rPr lang="en-US" sz="2000" b="1" dirty="0" smtClean="0">
              <a:solidFill>
                <a:srgbClr val="FFC000"/>
              </a:solidFill>
              <a:latin typeface="+mj-lt"/>
            </a:rPr>
            <a:t>GENERALISED GEOLOGICAL MAP OF ZZB</a:t>
          </a:r>
          <a:endParaRPr lang="en-US" sz="2000" b="1" dirty="0">
            <a:solidFill>
              <a:srgbClr val="FFC000"/>
            </a:solidFill>
            <a:latin typeface="+mj-lt"/>
          </a:endParaRPr>
        </a:p>
      </dgm:t>
    </dgm:pt>
    <dgm:pt modelId="{58F3BE14-4189-4D03-828F-B663D2FDA7E4}" type="parTrans" cxnId="{02762105-7086-4B20-BD1D-628956EDDD50}">
      <dgm:prSet/>
      <dgm:spPr/>
      <dgm:t>
        <a:bodyPr/>
        <a:lstStyle/>
        <a:p>
          <a:endParaRPr lang="en-US" sz="2000" b="1">
            <a:solidFill>
              <a:srgbClr val="FFC000"/>
            </a:solidFill>
            <a:latin typeface="+mj-lt"/>
          </a:endParaRPr>
        </a:p>
      </dgm:t>
    </dgm:pt>
    <dgm:pt modelId="{5E7FE440-20DF-4420-A94C-A0E5B94037A0}" type="sibTrans" cxnId="{02762105-7086-4B20-BD1D-628956EDDD50}">
      <dgm:prSet/>
      <dgm:spPr/>
      <dgm:t>
        <a:bodyPr/>
        <a:lstStyle/>
        <a:p>
          <a:endParaRPr lang="en-US" sz="2000" b="1">
            <a:solidFill>
              <a:srgbClr val="FFC000"/>
            </a:solidFill>
            <a:latin typeface="+mj-lt"/>
          </a:endParaRPr>
        </a:p>
      </dgm:t>
    </dgm:pt>
    <dgm:pt modelId="{3D804847-8772-41A1-A7F1-287422C5AD1A}" type="pres">
      <dgm:prSet presAssocID="{DC2B6D92-C837-440A-BBF9-B739CE82514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65611D8-3394-4174-A094-8243718164DF}" type="pres">
      <dgm:prSet presAssocID="{CABD814F-ACC8-4CF3-AA7B-94F535F2F429}" presName="parentText" presStyleLbl="node1" presStyleIdx="0" presStyleCnt="1" custLinFactNeighborY="1013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E8BB9BC-D7F5-493C-8C51-AE62EAA822B6}" type="presOf" srcId="{DC2B6D92-C837-440A-BBF9-B739CE82514F}" destId="{3D804847-8772-41A1-A7F1-287422C5AD1A}" srcOrd="0" destOrd="0" presId="urn:microsoft.com/office/officeart/2005/8/layout/vList2"/>
    <dgm:cxn modelId="{F601D85F-9F20-4BD3-A340-9DCC2CE706E5}" type="presOf" srcId="{CABD814F-ACC8-4CF3-AA7B-94F535F2F429}" destId="{565611D8-3394-4174-A094-8243718164DF}" srcOrd="0" destOrd="0" presId="urn:microsoft.com/office/officeart/2005/8/layout/vList2"/>
    <dgm:cxn modelId="{02762105-7086-4B20-BD1D-628956EDDD50}" srcId="{DC2B6D92-C837-440A-BBF9-B739CE82514F}" destId="{CABD814F-ACC8-4CF3-AA7B-94F535F2F429}" srcOrd="0" destOrd="0" parTransId="{58F3BE14-4189-4D03-828F-B663D2FDA7E4}" sibTransId="{5E7FE440-20DF-4420-A94C-A0E5B94037A0}"/>
    <dgm:cxn modelId="{064A0CFC-D2FB-4CFA-BCB1-135DD6F8F11E}" type="presParOf" srcId="{3D804847-8772-41A1-A7F1-287422C5AD1A}" destId="{565611D8-3394-4174-A094-8243718164DF}" srcOrd="0" destOrd="0" presId="urn:microsoft.com/office/officeart/2005/8/layout/vList2"/>
  </dgm:cxnLst>
  <dgm:bg/>
  <dgm:whole/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A4A43C4-9ABE-444A-B4EA-574E37A007B6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38994C-C0F4-4C07-A398-C743F45B7155}">
      <dgm:prSet custT="1"/>
      <dgm:spPr/>
      <dgm:t>
        <a:bodyPr/>
        <a:lstStyle/>
        <a:p>
          <a:pPr algn="ctr"/>
          <a:r>
            <a:rPr lang="en-US" sz="1800" b="1" dirty="0"/>
            <a:t>Clast supported conglomerate at the base of  </a:t>
          </a:r>
        </a:p>
        <a:p>
          <a:pPr algn="ctr"/>
          <a:r>
            <a:rPr lang="en-US" sz="1800" b="1" dirty="0"/>
            <a:t>the </a:t>
          </a:r>
          <a:r>
            <a:rPr lang="en-US" sz="1800" b="1" dirty="0" err="1"/>
            <a:t>Mochia</a:t>
          </a:r>
          <a:r>
            <a:rPr lang="en-US" sz="1800" b="1" dirty="0"/>
            <a:t> Formation </a:t>
          </a:r>
        </a:p>
      </dgm:t>
    </dgm:pt>
    <dgm:pt modelId="{80FFBC8C-A46A-4399-964B-7194AD512A02}" type="parTrans" cxnId="{5A8FB853-0077-4DA1-BC16-23A0BEFB6FC0}">
      <dgm:prSet/>
      <dgm:spPr/>
      <dgm:t>
        <a:bodyPr/>
        <a:lstStyle/>
        <a:p>
          <a:pPr algn="ctr"/>
          <a:endParaRPr lang="en-US" sz="1800"/>
        </a:p>
      </dgm:t>
    </dgm:pt>
    <dgm:pt modelId="{72837F0A-BFB7-49FA-BFAD-6E7578B91652}" type="sibTrans" cxnId="{5A8FB853-0077-4DA1-BC16-23A0BEFB6FC0}">
      <dgm:prSet/>
      <dgm:spPr/>
      <dgm:t>
        <a:bodyPr/>
        <a:lstStyle/>
        <a:p>
          <a:pPr algn="ctr"/>
          <a:endParaRPr lang="en-US" sz="1800"/>
        </a:p>
      </dgm:t>
    </dgm:pt>
    <dgm:pt modelId="{4DF93826-E7E0-4D19-94E5-1A2D08303FBD}" type="pres">
      <dgm:prSet presAssocID="{DA4A43C4-9ABE-444A-B4EA-574E37A007B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CFCA7C-2A9F-479B-B13F-B856B5B764F5}" type="pres">
      <dgm:prSet presAssocID="{4C38994C-C0F4-4C07-A398-C743F45B7155}" presName="parentText" presStyleLbl="node1" presStyleIdx="0" presStyleCnt="1" custLinFactNeighborY="-1601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2E8A512-492D-4394-BF70-5E70DC6859E2}" type="presOf" srcId="{DA4A43C4-9ABE-444A-B4EA-574E37A007B6}" destId="{4DF93826-E7E0-4D19-94E5-1A2D08303FBD}" srcOrd="0" destOrd="0" presId="urn:microsoft.com/office/officeart/2005/8/layout/vList2"/>
    <dgm:cxn modelId="{54F3D5CD-95F2-4D3A-B913-B570360ECE5F}" type="presOf" srcId="{4C38994C-C0F4-4C07-A398-C743F45B7155}" destId="{A0CFCA7C-2A9F-479B-B13F-B856B5B764F5}" srcOrd="0" destOrd="0" presId="urn:microsoft.com/office/officeart/2005/8/layout/vList2"/>
    <dgm:cxn modelId="{5A8FB853-0077-4DA1-BC16-23A0BEFB6FC0}" srcId="{DA4A43C4-9ABE-444A-B4EA-574E37A007B6}" destId="{4C38994C-C0F4-4C07-A398-C743F45B7155}" srcOrd="0" destOrd="0" parTransId="{80FFBC8C-A46A-4399-964B-7194AD512A02}" sibTransId="{72837F0A-BFB7-49FA-BFAD-6E7578B91652}"/>
    <dgm:cxn modelId="{52312CB5-4D78-4641-B714-29E2E3DFD5A6}" type="presParOf" srcId="{4DF93826-E7E0-4D19-94E5-1A2D08303FBD}" destId="{A0CFCA7C-2A9F-479B-B13F-B856B5B764F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1A2D93-AF61-4980-878C-D80EE93FF95B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E3280FD-5A53-422F-BF92-9AA61291C662}">
      <dgm:prSet/>
      <dgm:spPr/>
      <dgm:t>
        <a:bodyPr/>
        <a:lstStyle/>
        <a:p>
          <a:pPr algn="ctr" rtl="0"/>
          <a:r>
            <a:rPr lang="en-GB" b="1" dirty="0" smtClean="0">
              <a:solidFill>
                <a:srgbClr val="00FFFF"/>
              </a:solidFill>
            </a:rPr>
            <a:t>Rajasthan is the largest state of India</a:t>
          </a:r>
          <a:endParaRPr lang="en-US" b="1" dirty="0">
            <a:solidFill>
              <a:srgbClr val="00FFFF"/>
            </a:solidFill>
          </a:endParaRPr>
        </a:p>
      </dgm:t>
    </dgm:pt>
    <dgm:pt modelId="{69FEC53E-1ECA-47B3-AEFE-A563076CF263}" type="parTrans" cxnId="{88F89071-6AD9-4543-8A8E-033581D50CBA}">
      <dgm:prSet/>
      <dgm:spPr/>
      <dgm:t>
        <a:bodyPr/>
        <a:lstStyle/>
        <a:p>
          <a:endParaRPr lang="en-US"/>
        </a:p>
      </dgm:t>
    </dgm:pt>
    <dgm:pt modelId="{6BDFBAC9-1F0F-49E8-91CB-B3B4A20B1BEF}" type="sibTrans" cxnId="{88F89071-6AD9-4543-8A8E-033581D50CBA}">
      <dgm:prSet/>
      <dgm:spPr/>
      <dgm:t>
        <a:bodyPr/>
        <a:lstStyle/>
        <a:p>
          <a:endParaRPr lang="en-US"/>
        </a:p>
      </dgm:t>
    </dgm:pt>
    <dgm:pt modelId="{A7F932A5-9450-437A-BE74-3342E5C974A2}" type="pres">
      <dgm:prSet presAssocID="{8C1A2D93-AF61-4980-878C-D80EE93FF95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6B94C45-4462-4F3E-BFE2-C9662621CAA4}" type="pres">
      <dgm:prSet presAssocID="{FE3280FD-5A53-422F-BF92-9AA61291C66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EAC1DB5-0625-4DAF-B132-69C7766D0837}" type="presOf" srcId="{FE3280FD-5A53-422F-BF92-9AA61291C662}" destId="{A6B94C45-4462-4F3E-BFE2-C9662621CAA4}" srcOrd="0" destOrd="0" presId="urn:microsoft.com/office/officeart/2005/8/layout/vList2"/>
    <dgm:cxn modelId="{8E542A63-D1AA-440D-BA43-CE5F7645CF32}" type="presOf" srcId="{8C1A2D93-AF61-4980-878C-D80EE93FF95B}" destId="{A7F932A5-9450-437A-BE74-3342E5C974A2}" srcOrd="0" destOrd="0" presId="urn:microsoft.com/office/officeart/2005/8/layout/vList2"/>
    <dgm:cxn modelId="{88F89071-6AD9-4543-8A8E-033581D50CBA}" srcId="{8C1A2D93-AF61-4980-878C-D80EE93FF95B}" destId="{FE3280FD-5A53-422F-BF92-9AA61291C662}" srcOrd="0" destOrd="0" parTransId="{69FEC53E-1ECA-47B3-AEFE-A563076CF263}" sibTransId="{6BDFBAC9-1F0F-49E8-91CB-B3B4A20B1BEF}"/>
    <dgm:cxn modelId="{95CB06F4-CA7A-4210-9588-8CDFF498C69C}" type="presParOf" srcId="{A7F932A5-9450-437A-BE74-3342E5C974A2}" destId="{A6B94C45-4462-4F3E-BFE2-C9662621CAA4}" srcOrd="0" destOrd="0" presId="urn:microsoft.com/office/officeart/2005/8/layout/vList2"/>
  </dgm:cxnLst>
  <dgm:bg/>
  <dgm:whole/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082A17A-82DE-491F-9CB5-002C6FAB6BB6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A919DA-76EC-48CE-985F-26342DF679EB}">
      <dgm:prSet custT="1"/>
      <dgm:spPr/>
      <dgm:t>
        <a:bodyPr/>
        <a:lstStyle/>
        <a:p>
          <a:pPr algn="ctr"/>
          <a:r>
            <a:rPr lang="en-US" sz="1800" b="1" dirty="0"/>
            <a:t>Massive siliceous dolomite</a:t>
          </a:r>
        </a:p>
      </dgm:t>
    </dgm:pt>
    <dgm:pt modelId="{99A8C0C6-6CAB-4BFB-A706-4CDE244ADDEB}" type="parTrans" cxnId="{CCB9A3CC-6114-403F-A943-82CD2EC127AA}">
      <dgm:prSet/>
      <dgm:spPr/>
      <dgm:t>
        <a:bodyPr/>
        <a:lstStyle/>
        <a:p>
          <a:endParaRPr lang="en-US" sz="1800" b="1"/>
        </a:p>
      </dgm:t>
    </dgm:pt>
    <dgm:pt modelId="{51ADFA81-1912-4420-9992-00490124DB17}" type="sibTrans" cxnId="{CCB9A3CC-6114-403F-A943-82CD2EC127AA}">
      <dgm:prSet/>
      <dgm:spPr/>
      <dgm:t>
        <a:bodyPr/>
        <a:lstStyle/>
        <a:p>
          <a:endParaRPr lang="en-US" sz="1800" b="1"/>
        </a:p>
      </dgm:t>
    </dgm:pt>
    <dgm:pt modelId="{F8B538B5-FFF3-4E18-B487-4ACA795066FF}" type="pres">
      <dgm:prSet presAssocID="{D082A17A-82DE-491F-9CB5-002C6FAB6BB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6769BE-8F0F-4387-8C1E-0AAE18821EC1}" type="pres">
      <dgm:prSet presAssocID="{51A919DA-76EC-48CE-985F-26342DF679EB}" presName="parentText" presStyleLbl="node1" presStyleIdx="0" presStyleCnt="1" custLinFactNeighborY="1641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1976486-7680-4976-959D-3EE47F3B60A9}" type="presOf" srcId="{D082A17A-82DE-491F-9CB5-002C6FAB6BB6}" destId="{F8B538B5-FFF3-4E18-B487-4ACA795066FF}" srcOrd="0" destOrd="0" presId="urn:microsoft.com/office/officeart/2005/8/layout/vList2"/>
    <dgm:cxn modelId="{7B310D09-9DC7-4991-A1F3-03FAF0772E25}" type="presOf" srcId="{51A919DA-76EC-48CE-985F-26342DF679EB}" destId="{0B6769BE-8F0F-4387-8C1E-0AAE18821EC1}" srcOrd="0" destOrd="0" presId="urn:microsoft.com/office/officeart/2005/8/layout/vList2"/>
    <dgm:cxn modelId="{CCB9A3CC-6114-403F-A943-82CD2EC127AA}" srcId="{D082A17A-82DE-491F-9CB5-002C6FAB6BB6}" destId="{51A919DA-76EC-48CE-985F-26342DF679EB}" srcOrd="0" destOrd="0" parTransId="{99A8C0C6-6CAB-4BFB-A706-4CDE244ADDEB}" sibTransId="{51ADFA81-1912-4420-9992-00490124DB17}"/>
    <dgm:cxn modelId="{3E83D300-0324-4CFB-BF21-71E01B0C181A}" type="presParOf" srcId="{F8B538B5-FFF3-4E18-B487-4ACA795066FF}" destId="{0B6769BE-8F0F-4387-8C1E-0AAE18821EC1}" srcOrd="0" destOrd="0" presId="urn:microsoft.com/office/officeart/2005/8/layout/vList2"/>
  </dgm:cxnLst>
  <dgm:bg>
    <a:solidFill>
      <a:schemeClr val="tx2">
        <a:lumMod val="60000"/>
        <a:lumOff val="40000"/>
        <a:alpha val="26000"/>
      </a:schemeClr>
    </a:solidFill>
  </dgm:bg>
  <dgm:whole/>
  <dgm:extLst>
    <a:ext uri="http://schemas.microsoft.com/office/drawing/2008/diagram">
      <dsp:dataModelExt xmlns:dsp="http://schemas.microsoft.com/office/drawing/2008/diagram" xmlns="" relId="rId24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FB622B15-5623-4FA3-BCC2-2813B82C3800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756DA9-17B8-4C30-9BF3-C361695DD0EE}">
      <dgm:prSet custT="1"/>
      <dgm:spPr/>
      <dgm:t>
        <a:bodyPr/>
        <a:lstStyle/>
        <a:p>
          <a:pPr algn="ctr"/>
          <a:r>
            <a:rPr lang="en-US" sz="2000" b="1" dirty="0">
              <a:solidFill>
                <a:srgbClr val="FFC000"/>
              </a:solidFill>
              <a:latin typeface="+mj-lt"/>
            </a:rPr>
            <a:t>MOCHIA FORMATION</a:t>
          </a:r>
        </a:p>
      </dgm:t>
    </dgm:pt>
    <dgm:pt modelId="{B60123D7-4CA8-4B46-A0F1-F748CDDCEE6E}" type="parTrans" cxnId="{641C94D3-86C4-4820-8F57-C57DB94FB32E}">
      <dgm:prSet/>
      <dgm:spPr/>
      <dgm:t>
        <a:bodyPr/>
        <a:lstStyle/>
        <a:p>
          <a:endParaRPr lang="en-US" sz="2000" b="1">
            <a:solidFill>
              <a:srgbClr val="FFC000"/>
            </a:solidFill>
            <a:latin typeface="+mj-lt"/>
          </a:endParaRPr>
        </a:p>
      </dgm:t>
    </dgm:pt>
    <dgm:pt modelId="{6F964978-3F41-4129-B733-DCE7BD530566}" type="sibTrans" cxnId="{641C94D3-86C4-4820-8F57-C57DB94FB32E}">
      <dgm:prSet/>
      <dgm:spPr/>
      <dgm:t>
        <a:bodyPr/>
        <a:lstStyle/>
        <a:p>
          <a:endParaRPr lang="en-US" sz="2000" b="1">
            <a:solidFill>
              <a:srgbClr val="FFC000"/>
            </a:solidFill>
            <a:latin typeface="+mj-lt"/>
          </a:endParaRPr>
        </a:p>
      </dgm:t>
    </dgm:pt>
    <dgm:pt modelId="{72043B52-D534-470A-898F-B3928FD4889E}" type="pres">
      <dgm:prSet presAssocID="{FB622B15-5623-4FA3-BCC2-2813B82C380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10347F-9468-4B7F-8A7B-51E1712340C2}" type="pres">
      <dgm:prSet presAssocID="{DA756DA9-17B8-4C30-9BF3-C361695DD0EE}" presName="parentText" presStyleLbl="node1" presStyleIdx="0" presStyleCnt="1" custScaleY="101306" custLinFactNeighborX="-270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1C94D3-86C4-4820-8F57-C57DB94FB32E}" srcId="{FB622B15-5623-4FA3-BCC2-2813B82C3800}" destId="{DA756DA9-17B8-4C30-9BF3-C361695DD0EE}" srcOrd="0" destOrd="0" parTransId="{B60123D7-4CA8-4B46-A0F1-F748CDDCEE6E}" sibTransId="{6F964978-3F41-4129-B733-DCE7BD530566}"/>
    <dgm:cxn modelId="{5559F575-9265-4698-A9AD-5AAD2062C459}" type="presOf" srcId="{DA756DA9-17B8-4C30-9BF3-C361695DD0EE}" destId="{F610347F-9468-4B7F-8A7B-51E1712340C2}" srcOrd="0" destOrd="0" presId="urn:microsoft.com/office/officeart/2005/8/layout/vList2"/>
    <dgm:cxn modelId="{DEFBABC0-C6E5-4851-B774-5B26C76AB19D}" type="presOf" srcId="{FB622B15-5623-4FA3-BCC2-2813B82C3800}" destId="{72043B52-D534-470A-898F-B3928FD4889E}" srcOrd="0" destOrd="0" presId="urn:microsoft.com/office/officeart/2005/8/layout/vList2"/>
    <dgm:cxn modelId="{28CB1D72-AA27-4E1A-B7CB-F27603292E69}" type="presParOf" srcId="{72043B52-D534-470A-898F-B3928FD4889E}" destId="{F610347F-9468-4B7F-8A7B-51E1712340C2}" srcOrd="0" destOrd="0" presId="urn:microsoft.com/office/officeart/2005/8/layout/vList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29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48EBA4DC-9DD3-4DD8-9E53-E056655F4920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32D6987-7EFB-462C-80C2-5AE9EF1A7505}">
      <dgm:prSet custT="1"/>
      <dgm:spPr/>
      <dgm:t>
        <a:bodyPr/>
        <a:lstStyle/>
        <a:p>
          <a:pPr algn="ctr" rtl="0"/>
          <a:r>
            <a:rPr lang="en-US" sz="1800" b="1" dirty="0" smtClean="0"/>
            <a:t>Metamorphosed carbonaceous mudstone and layered sulphides of Fe, Zn and </a:t>
          </a:r>
          <a:r>
            <a:rPr lang="en-US" sz="1800" b="1" dirty="0" err="1" smtClean="0"/>
            <a:t>Pb</a:t>
          </a:r>
          <a:r>
            <a:rPr lang="en-US" sz="1800" b="1" dirty="0" smtClean="0"/>
            <a:t>, constitute 60cm to 7m thick units</a:t>
          </a:r>
          <a:endParaRPr lang="en-US" sz="1800" dirty="0"/>
        </a:p>
      </dgm:t>
    </dgm:pt>
    <dgm:pt modelId="{586D309A-2D4E-4011-8259-9280C119263D}" type="parTrans" cxnId="{A3D22F76-1441-498D-BDD0-45C7C3A66E6A}">
      <dgm:prSet/>
      <dgm:spPr/>
      <dgm:t>
        <a:bodyPr/>
        <a:lstStyle/>
        <a:p>
          <a:endParaRPr lang="en-US" sz="1800"/>
        </a:p>
      </dgm:t>
    </dgm:pt>
    <dgm:pt modelId="{8099EEED-2C3D-46FE-B444-CF5D33013733}" type="sibTrans" cxnId="{A3D22F76-1441-498D-BDD0-45C7C3A66E6A}">
      <dgm:prSet/>
      <dgm:spPr/>
      <dgm:t>
        <a:bodyPr/>
        <a:lstStyle/>
        <a:p>
          <a:endParaRPr lang="en-US" sz="1800"/>
        </a:p>
      </dgm:t>
    </dgm:pt>
    <dgm:pt modelId="{E2E81AFA-E6E4-475D-A091-20B979CF4B60}" type="pres">
      <dgm:prSet presAssocID="{48EBA4DC-9DD3-4DD8-9E53-E056655F492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0570165-CFD9-4BDA-AB3C-35E271B4EA77}" type="pres">
      <dgm:prSet presAssocID="{432D6987-7EFB-462C-80C2-5AE9EF1A750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D22F76-1441-498D-BDD0-45C7C3A66E6A}" srcId="{48EBA4DC-9DD3-4DD8-9E53-E056655F4920}" destId="{432D6987-7EFB-462C-80C2-5AE9EF1A7505}" srcOrd="0" destOrd="0" parTransId="{586D309A-2D4E-4011-8259-9280C119263D}" sibTransId="{8099EEED-2C3D-46FE-B444-CF5D33013733}"/>
    <dgm:cxn modelId="{2A2AB452-BFCA-4952-B2AE-81E9855F8A2C}" type="presOf" srcId="{432D6987-7EFB-462C-80C2-5AE9EF1A7505}" destId="{80570165-CFD9-4BDA-AB3C-35E271B4EA77}" srcOrd="0" destOrd="0" presId="urn:microsoft.com/office/officeart/2005/8/layout/vList2"/>
    <dgm:cxn modelId="{82979260-BF7D-4A57-B40C-4C4DE8F6AB8C}" type="presOf" srcId="{48EBA4DC-9DD3-4DD8-9E53-E056655F4920}" destId="{E2E81AFA-E6E4-475D-A091-20B979CF4B60}" srcOrd="0" destOrd="0" presId="urn:microsoft.com/office/officeart/2005/8/layout/vList2"/>
    <dgm:cxn modelId="{26D5453B-37E1-42F2-846B-A5B85693F6B6}" type="presParOf" srcId="{E2E81AFA-E6E4-475D-A091-20B979CF4B60}" destId="{80570165-CFD9-4BDA-AB3C-35E271B4EA77}" srcOrd="0" destOrd="0" presId="urn:microsoft.com/office/officeart/2005/8/layout/vList2"/>
  </dgm:cxnLst>
  <dgm:bg/>
  <dgm:whole/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C0AE6E08-6B0C-4C2F-AD96-2670CB63EE3A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2B6E1DB-5E46-4150-80FE-E2011F42EDB7}">
      <dgm:prSet custT="1"/>
      <dgm:spPr/>
      <dgm:t>
        <a:bodyPr/>
        <a:lstStyle/>
        <a:p>
          <a:pPr algn="ctr" rtl="0"/>
          <a:r>
            <a:rPr lang="en-US" sz="1800" b="1" dirty="0" smtClean="0"/>
            <a:t>Sulphide </a:t>
          </a:r>
          <a:r>
            <a:rPr lang="en-US" sz="1800" b="1" dirty="0" err="1" smtClean="0"/>
            <a:t>interbeds</a:t>
          </a:r>
          <a:r>
            <a:rPr lang="en-US" sz="1800" b="1" dirty="0" smtClean="0"/>
            <a:t> are &lt;1mm to 2 cm thick</a:t>
          </a:r>
          <a:endParaRPr lang="en-US" sz="1800" dirty="0"/>
        </a:p>
      </dgm:t>
    </dgm:pt>
    <dgm:pt modelId="{20AB425B-E741-4410-AA9B-3B2E8D580EED}" type="parTrans" cxnId="{808DE862-AA02-41FD-A528-897F7296D957}">
      <dgm:prSet/>
      <dgm:spPr/>
      <dgm:t>
        <a:bodyPr/>
        <a:lstStyle/>
        <a:p>
          <a:endParaRPr lang="en-US" sz="1800"/>
        </a:p>
      </dgm:t>
    </dgm:pt>
    <dgm:pt modelId="{7B4E4B3B-40D2-45DB-8578-FBF81DCA1E4A}" type="sibTrans" cxnId="{808DE862-AA02-41FD-A528-897F7296D957}">
      <dgm:prSet/>
      <dgm:spPr/>
      <dgm:t>
        <a:bodyPr/>
        <a:lstStyle/>
        <a:p>
          <a:endParaRPr lang="en-US" sz="1800"/>
        </a:p>
      </dgm:t>
    </dgm:pt>
    <dgm:pt modelId="{56D58677-F109-48FB-983B-AB8C27E6F5C8}" type="pres">
      <dgm:prSet presAssocID="{C0AE6E08-6B0C-4C2F-AD96-2670CB63EE3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A584B3E-9FA5-4030-A1E7-A2A3E53D09B9}" type="pres">
      <dgm:prSet presAssocID="{32B6E1DB-5E46-4150-80FE-E2011F42EDB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08DE862-AA02-41FD-A528-897F7296D957}" srcId="{C0AE6E08-6B0C-4C2F-AD96-2670CB63EE3A}" destId="{32B6E1DB-5E46-4150-80FE-E2011F42EDB7}" srcOrd="0" destOrd="0" parTransId="{20AB425B-E741-4410-AA9B-3B2E8D580EED}" sibTransId="{7B4E4B3B-40D2-45DB-8578-FBF81DCA1E4A}"/>
    <dgm:cxn modelId="{800FEC23-8D94-4635-8E09-41CC01B7657A}" type="presOf" srcId="{32B6E1DB-5E46-4150-80FE-E2011F42EDB7}" destId="{BA584B3E-9FA5-4030-A1E7-A2A3E53D09B9}" srcOrd="0" destOrd="0" presId="urn:microsoft.com/office/officeart/2005/8/layout/vList2"/>
    <dgm:cxn modelId="{FA04DD5F-4F1B-4CBF-BCB8-3E5A7943B422}" type="presOf" srcId="{C0AE6E08-6B0C-4C2F-AD96-2670CB63EE3A}" destId="{56D58677-F109-48FB-983B-AB8C27E6F5C8}" srcOrd="0" destOrd="0" presId="urn:microsoft.com/office/officeart/2005/8/layout/vList2"/>
    <dgm:cxn modelId="{6C07AFC2-6BB9-42E4-9156-8996BA7A75FE}" type="presParOf" srcId="{56D58677-F109-48FB-983B-AB8C27E6F5C8}" destId="{BA584B3E-9FA5-4030-A1E7-A2A3E53D09B9}" srcOrd="0" destOrd="0" presId="urn:microsoft.com/office/officeart/2005/8/layout/vList2"/>
  </dgm:cxnLst>
  <dgm:bg/>
  <dgm:whole/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0B8F932B-C891-44D5-89A8-F06AD3304793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2FB0C06-64D2-485F-A1B3-DA230B580A42}">
      <dgm:prSet custT="1"/>
      <dgm:spPr/>
      <dgm:t>
        <a:bodyPr/>
        <a:lstStyle/>
        <a:p>
          <a:pPr algn="ctr" rtl="0"/>
          <a:r>
            <a:rPr lang="en-US" sz="1800" b="1" dirty="0" smtClean="0"/>
            <a:t>Thicker pyrite layers and comparatively thinner sphalerite layers with galena at places</a:t>
          </a:r>
          <a:endParaRPr lang="en-US" sz="1800" b="1" dirty="0"/>
        </a:p>
      </dgm:t>
    </dgm:pt>
    <dgm:pt modelId="{525613AE-AD81-414A-882E-B0D38482F411}" type="parTrans" cxnId="{DC88B152-CC3F-46DD-BE01-FF3B1F553A8E}">
      <dgm:prSet/>
      <dgm:spPr/>
      <dgm:t>
        <a:bodyPr/>
        <a:lstStyle/>
        <a:p>
          <a:endParaRPr lang="en-US"/>
        </a:p>
      </dgm:t>
    </dgm:pt>
    <dgm:pt modelId="{AD60E26A-0225-4195-8617-87C286B2197F}" type="sibTrans" cxnId="{DC88B152-CC3F-46DD-BE01-FF3B1F553A8E}">
      <dgm:prSet/>
      <dgm:spPr/>
      <dgm:t>
        <a:bodyPr/>
        <a:lstStyle/>
        <a:p>
          <a:endParaRPr lang="en-US"/>
        </a:p>
      </dgm:t>
    </dgm:pt>
    <dgm:pt modelId="{4DE61842-816B-4ECB-864C-11CA280F9B2B}" type="pres">
      <dgm:prSet presAssocID="{0B8F932B-C891-44D5-89A8-F06AD330479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A0CC370-38A3-4F22-A418-76279AFBE5B8}" type="pres">
      <dgm:prSet presAssocID="{F2FB0C06-64D2-485F-A1B3-DA230B580A42}" presName="parentText" presStyleLbl="node1" presStyleIdx="0" presStyleCnt="1" custLinFactNeighborX="830" custLinFactNeighborY="88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88B152-CC3F-46DD-BE01-FF3B1F553A8E}" srcId="{0B8F932B-C891-44D5-89A8-F06AD3304793}" destId="{F2FB0C06-64D2-485F-A1B3-DA230B580A42}" srcOrd="0" destOrd="0" parTransId="{525613AE-AD81-414A-882E-B0D38482F411}" sibTransId="{AD60E26A-0225-4195-8617-87C286B2197F}"/>
    <dgm:cxn modelId="{C5A31CBC-98AA-470E-BB12-0F2605900BB3}" type="presOf" srcId="{0B8F932B-C891-44D5-89A8-F06AD3304793}" destId="{4DE61842-816B-4ECB-864C-11CA280F9B2B}" srcOrd="0" destOrd="0" presId="urn:microsoft.com/office/officeart/2005/8/layout/vList2"/>
    <dgm:cxn modelId="{59B2E9F5-B691-4F91-A966-B821DBBFEFC8}" type="presOf" srcId="{F2FB0C06-64D2-485F-A1B3-DA230B580A42}" destId="{DA0CC370-38A3-4F22-A418-76279AFBE5B8}" srcOrd="0" destOrd="0" presId="urn:microsoft.com/office/officeart/2005/8/layout/vList2"/>
    <dgm:cxn modelId="{4C3E3216-DD71-47A9-84D6-F90E82B3AC51}" type="presParOf" srcId="{4DE61842-816B-4ECB-864C-11CA280F9B2B}" destId="{DA0CC370-38A3-4F22-A418-76279AFBE5B8}" srcOrd="0" destOrd="0" presId="urn:microsoft.com/office/officeart/2005/8/layout/vList2"/>
  </dgm:cxnLst>
  <dgm:bg/>
  <dgm:whole/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74C3C436-7186-42B7-81BD-96B4637F1AE6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C82F58-00ED-48CB-8FD9-5470EBDBE274}">
      <dgm:prSet custT="1"/>
      <dgm:spPr/>
      <dgm:t>
        <a:bodyPr/>
        <a:lstStyle/>
        <a:p>
          <a:pPr algn="ctr" rtl="0"/>
          <a:r>
            <a:rPr lang="en-US" sz="1800" b="1" dirty="0" smtClean="0"/>
            <a:t>This variety of thinly bedded stratified ore best exposed in Balaria mine section, resembles SEDEX-type</a:t>
          </a:r>
          <a:endParaRPr lang="en-US" sz="1800" b="1" dirty="0"/>
        </a:p>
      </dgm:t>
    </dgm:pt>
    <dgm:pt modelId="{3381E745-CD40-47A8-91A8-1989B8A1F280}" type="parTrans" cxnId="{ADD6DC98-9F22-4613-8586-4DADC9BCB730}">
      <dgm:prSet/>
      <dgm:spPr/>
      <dgm:t>
        <a:bodyPr/>
        <a:lstStyle/>
        <a:p>
          <a:pPr algn="ctr"/>
          <a:endParaRPr lang="en-US" b="1"/>
        </a:p>
      </dgm:t>
    </dgm:pt>
    <dgm:pt modelId="{0A9E21CD-BB16-45C0-9380-9C5B92C38291}" type="sibTrans" cxnId="{ADD6DC98-9F22-4613-8586-4DADC9BCB730}">
      <dgm:prSet/>
      <dgm:spPr/>
      <dgm:t>
        <a:bodyPr/>
        <a:lstStyle/>
        <a:p>
          <a:pPr algn="ctr"/>
          <a:endParaRPr lang="en-US" b="1"/>
        </a:p>
      </dgm:t>
    </dgm:pt>
    <dgm:pt modelId="{B0548522-2139-460B-945F-BBB27F2FB323}" type="pres">
      <dgm:prSet presAssocID="{74C3C436-7186-42B7-81BD-96B4637F1AE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C49A555-D7E8-496E-BAA3-44A8843967CD}" type="pres">
      <dgm:prSet presAssocID="{ABC82F58-00ED-48CB-8FD9-5470EBDBE274}" presName="parentText" presStyleLbl="node1" presStyleIdx="0" presStyleCnt="1" custLinFactNeighborY="669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DD6DC98-9F22-4613-8586-4DADC9BCB730}" srcId="{74C3C436-7186-42B7-81BD-96B4637F1AE6}" destId="{ABC82F58-00ED-48CB-8FD9-5470EBDBE274}" srcOrd="0" destOrd="0" parTransId="{3381E745-CD40-47A8-91A8-1989B8A1F280}" sibTransId="{0A9E21CD-BB16-45C0-9380-9C5B92C38291}"/>
    <dgm:cxn modelId="{82557B63-5CAB-41CA-8382-FD783064EEED}" type="presOf" srcId="{ABC82F58-00ED-48CB-8FD9-5470EBDBE274}" destId="{AC49A555-D7E8-496E-BAA3-44A8843967CD}" srcOrd="0" destOrd="0" presId="urn:microsoft.com/office/officeart/2005/8/layout/vList2"/>
    <dgm:cxn modelId="{DAD9770A-8CC9-4C93-9396-F0DC3EC7A69E}" type="presOf" srcId="{74C3C436-7186-42B7-81BD-96B4637F1AE6}" destId="{B0548522-2139-460B-945F-BBB27F2FB323}" srcOrd="0" destOrd="0" presId="urn:microsoft.com/office/officeart/2005/8/layout/vList2"/>
    <dgm:cxn modelId="{16FC61EA-2C53-440D-B134-829AC2646167}" type="presParOf" srcId="{B0548522-2139-460B-945F-BBB27F2FB323}" destId="{AC49A555-D7E8-496E-BAA3-44A8843967CD}" srcOrd="0" destOrd="0" presId="urn:microsoft.com/office/officeart/2005/8/layout/vList2"/>
  </dgm:cxnLst>
  <dgm:bg/>
  <dgm:whole/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D082A17A-82DE-491F-9CB5-002C6FAB6BB6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A919DA-76EC-48CE-985F-26342DF679EB}">
      <dgm:prSet custT="1"/>
      <dgm:spPr/>
      <dgm:t>
        <a:bodyPr/>
        <a:lstStyle/>
        <a:p>
          <a:pPr algn="ctr"/>
          <a:r>
            <a:rPr lang="en-US" sz="1800" b="1" dirty="0" smtClean="0">
              <a:solidFill>
                <a:srgbClr val="00FFFF"/>
              </a:solidFill>
            </a:rPr>
            <a:t>Host Zn-</a:t>
          </a:r>
          <a:r>
            <a:rPr lang="en-US" sz="1800" b="1" dirty="0" err="1" smtClean="0">
              <a:solidFill>
                <a:srgbClr val="00FFFF"/>
              </a:solidFill>
            </a:rPr>
            <a:t>Pb</a:t>
          </a:r>
          <a:r>
            <a:rPr lang="en-US" sz="1800" b="1" dirty="0" smtClean="0">
              <a:solidFill>
                <a:srgbClr val="00FFFF"/>
              </a:solidFill>
            </a:rPr>
            <a:t> </a:t>
          </a:r>
          <a:r>
            <a:rPr lang="en-US" sz="1800" b="1" dirty="0" err="1" smtClean="0">
              <a:solidFill>
                <a:srgbClr val="00FFFF"/>
              </a:solidFill>
            </a:rPr>
            <a:t>mineralisation</a:t>
          </a:r>
          <a:endParaRPr lang="en-US" sz="1800" b="1" dirty="0">
            <a:solidFill>
              <a:srgbClr val="00FFFF"/>
            </a:solidFill>
          </a:endParaRPr>
        </a:p>
      </dgm:t>
    </dgm:pt>
    <dgm:pt modelId="{99A8C0C6-6CAB-4BFB-A706-4CDE244ADDEB}" type="parTrans" cxnId="{CCB9A3CC-6114-403F-A943-82CD2EC127AA}">
      <dgm:prSet/>
      <dgm:spPr/>
      <dgm:t>
        <a:bodyPr/>
        <a:lstStyle/>
        <a:p>
          <a:endParaRPr lang="en-US" sz="1800" b="1">
            <a:solidFill>
              <a:srgbClr val="00FFFF"/>
            </a:solidFill>
          </a:endParaRPr>
        </a:p>
      </dgm:t>
    </dgm:pt>
    <dgm:pt modelId="{51ADFA81-1912-4420-9992-00490124DB17}" type="sibTrans" cxnId="{CCB9A3CC-6114-403F-A943-82CD2EC127AA}">
      <dgm:prSet/>
      <dgm:spPr/>
      <dgm:t>
        <a:bodyPr/>
        <a:lstStyle/>
        <a:p>
          <a:endParaRPr lang="en-US" sz="1800" b="1">
            <a:solidFill>
              <a:srgbClr val="00FFFF"/>
            </a:solidFill>
          </a:endParaRPr>
        </a:p>
      </dgm:t>
    </dgm:pt>
    <dgm:pt modelId="{F8B538B5-FFF3-4E18-B487-4ACA795066FF}" type="pres">
      <dgm:prSet presAssocID="{D082A17A-82DE-491F-9CB5-002C6FAB6BB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6769BE-8F0F-4387-8C1E-0AAE18821EC1}" type="pres">
      <dgm:prSet presAssocID="{51A919DA-76EC-48CE-985F-26342DF679EB}" presName="parentText" presStyleLbl="node1" presStyleIdx="0" presStyleCnt="1" custLinFactNeighborY="1641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CB9A3CC-6114-403F-A943-82CD2EC127AA}" srcId="{D082A17A-82DE-491F-9CB5-002C6FAB6BB6}" destId="{51A919DA-76EC-48CE-985F-26342DF679EB}" srcOrd="0" destOrd="0" parTransId="{99A8C0C6-6CAB-4BFB-A706-4CDE244ADDEB}" sibTransId="{51ADFA81-1912-4420-9992-00490124DB17}"/>
    <dgm:cxn modelId="{7DEEFFA6-4EC6-472B-B528-D2421D222A31}" type="presOf" srcId="{D082A17A-82DE-491F-9CB5-002C6FAB6BB6}" destId="{F8B538B5-FFF3-4E18-B487-4ACA795066FF}" srcOrd="0" destOrd="0" presId="urn:microsoft.com/office/officeart/2005/8/layout/vList2"/>
    <dgm:cxn modelId="{01DCB952-DFAD-4E26-984C-6706FE3111CC}" type="presOf" srcId="{51A919DA-76EC-48CE-985F-26342DF679EB}" destId="{0B6769BE-8F0F-4387-8C1E-0AAE18821EC1}" srcOrd="0" destOrd="0" presId="urn:microsoft.com/office/officeart/2005/8/layout/vList2"/>
    <dgm:cxn modelId="{C6F51C37-2C5E-4B9C-A1A1-56E9B5A2003F}" type="presParOf" srcId="{F8B538B5-FFF3-4E18-B487-4ACA795066FF}" destId="{0B6769BE-8F0F-4387-8C1E-0AAE18821EC1}" srcOrd="0" destOrd="0" presId="urn:microsoft.com/office/officeart/2005/8/layout/vList2"/>
  </dgm:cxnLst>
  <dgm:bg>
    <a:solidFill>
      <a:schemeClr val="tx2">
        <a:lumMod val="60000"/>
        <a:lumOff val="40000"/>
        <a:alpha val="26000"/>
      </a:schemeClr>
    </a:solidFill>
  </dgm:bg>
  <dgm:whole/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63E3E7E1-BDF8-4DBE-B4B1-DB21E33802A0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1ABD43-12A6-48EC-98F4-24E09C7CC9F6}">
      <dgm:prSet custT="1"/>
      <dgm:spPr/>
      <dgm:t>
        <a:bodyPr/>
        <a:lstStyle/>
        <a:p>
          <a:pPr algn="ctr"/>
          <a:r>
            <a:rPr lang="en-US" sz="1800" b="1" dirty="0"/>
            <a:t>Isoclinal to tight </a:t>
          </a:r>
          <a:r>
            <a:rPr lang="en-US" sz="1800" b="1" dirty="0" smtClean="0"/>
            <a:t> F1 </a:t>
          </a:r>
          <a:r>
            <a:rPr lang="en-US" sz="1800" b="1" dirty="0"/>
            <a:t>fold</a:t>
          </a:r>
          <a:endParaRPr lang="en-US" sz="1800" dirty="0"/>
        </a:p>
      </dgm:t>
    </dgm:pt>
    <dgm:pt modelId="{ADF9408E-0305-4CE3-8D6A-8FC8FDF99116}" type="parTrans" cxnId="{016ADB6D-8743-41D4-9984-E6CAC27DCB3B}">
      <dgm:prSet/>
      <dgm:spPr/>
      <dgm:t>
        <a:bodyPr/>
        <a:lstStyle/>
        <a:p>
          <a:endParaRPr lang="en-US"/>
        </a:p>
      </dgm:t>
    </dgm:pt>
    <dgm:pt modelId="{36A0C554-0947-4780-A06F-D8A587C3BFC3}" type="sibTrans" cxnId="{016ADB6D-8743-41D4-9984-E6CAC27DCB3B}">
      <dgm:prSet/>
      <dgm:spPr/>
      <dgm:t>
        <a:bodyPr/>
        <a:lstStyle/>
        <a:p>
          <a:endParaRPr lang="en-US"/>
        </a:p>
      </dgm:t>
    </dgm:pt>
    <dgm:pt modelId="{C2668F59-AF5C-4B26-B0BE-7FF13510895C}" type="pres">
      <dgm:prSet presAssocID="{63E3E7E1-BDF8-4DBE-B4B1-DB21E33802A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A0C586D-BA59-4FB7-A5E5-680BDDE9F01D}" type="pres">
      <dgm:prSet presAssocID="{B71ABD43-12A6-48EC-98F4-24E09C7CC9F6}" presName="parentText" presStyleLbl="node1" presStyleIdx="0" presStyleCnt="1" custLinFactNeighborY="1192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878A5FC-5DF0-4BD3-8F93-80C47A32AC27}" type="presOf" srcId="{63E3E7E1-BDF8-4DBE-B4B1-DB21E33802A0}" destId="{C2668F59-AF5C-4B26-B0BE-7FF13510895C}" srcOrd="0" destOrd="0" presId="urn:microsoft.com/office/officeart/2005/8/layout/vList2"/>
    <dgm:cxn modelId="{1B586940-4972-49D9-96A6-676A85F9DB56}" type="presOf" srcId="{B71ABD43-12A6-48EC-98F4-24E09C7CC9F6}" destId="{EA0C586D-BA59-4FB7-A5E5-680BDDE9F01D}" srcOrd="0" destOrd="0" presId="urn:microsoft.com/office/officeart/2005/8/layout/vList2"/>
    <dgm:cxn modelId="{016ADB6D-8743-41D4-9984-E6CAC27DCB3B}" srcId="{63E3E7E1-BDF8-4DBE-B4B1-DB21E33802A0}" destId="{B71ABD43-12A6-48EC-98F4-24E09C7CC9F6}" srcOrd="0" destOrd="0" parTransId="{ADF9408E-0305-4CE3-8D6A-8FC8FDF99116}" sibTransId="{36A0C554-0947-4780-A06F-D8A587C3BFC3}"/>
    <dgm:cxn modelId="{866912F3-6EE0-4F67-98D4-93B363929EB8}" type="presParOf" srcId="{C2668F59-AF5C-4B26-B0BE-7FF13510895C}" destId="{EA0C586D-BA59-4FB7-A5E5-680BDDE9F01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453DDFB5-54A6-4785-A6BD-38957C42D097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4681E4-3C43-408F-98C4-4CFC42BC8DD6}">
      <dgm:prSet custT="1"/>
      <dgm:spPr/>
      <dgm:t>
        <a:bodyPr/>
        <a:lstStyle/>
        <a:p>
          <a:pPr algn="ctr"/>
          <a:r>
            <a:rPr lang="en-US" sz="1800" b="1" dirty="0" smtClean="0"/>
            <a:t>F2 folds </a:t>
          </a:r>
          <a:r>
            <a:rPr lang="en-US" sz="1800" b="1" dirty="0"/>
            <a:t>in Mochia </a:t>
          </a:r>
          <a:endParaRPr lang="en-US" sz="1800" dirty="0"/>
        </a:p>
      </dgm:t>
    </dgm:pt>
    <dgm:pt modelId="{32EA57BF-D770-4EDA-8810-E5CA3D6CEE39}" type="parTrans" cxnId="{1A950324-360D-4312-8D3D-A4E988C6AF73}">
      <dgm:prSet/>
      <dgm:spPr/>
      <dgm:t>
        <a:bodyPr/>
        <a:lstStyle/>
        <a:p>
          <a:pPr algn="ctr"/>
          <a:endParaRPr lang="en-US" sz="1800"/>
        </a:p>
      </dgm:t>
    </dgm:pt>
    <dgm:pt modelId="{2F81A136-345A-41B2-ABA1-FD40B342CFED}" type="sibTrans" cxnId="{1A950324-360D-4312-8D3D-A4E988C6AF73}">
      <dgm:prSet/>
      <dgm:spPr/>
      <dgm:t>
        <a:bodyPr/>
        <a:lstStyle/>
        <a:p>
          <a:pPr algn="ctr"/>
          <a:endParaRPr lang="en-US" sz="1800"/>
        </a:p>
      </dgm:t>
    </dgm:pt>
    <dgm:pt modelId="{A01B2AEE-0D34-4BB0-85A9-2A242741CA20}" type="pres">
      <dgm:prSet presAssocID="{453DDFB5-54A6-4785-A6BD-38957C42D09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F37DC11-1822-4DAC-B9C3-62E4373E606C}" type="pres">
      <dgm:prSet presAssocID="{014681E4-3C43-408F-98C4-4CFC42BC8DD6}" presName="parentText" presStyleLbl="node1" presStyleIdx="0" presStyleCnt="1" custLinFactNeighborX="176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15C216F-54A8-422F-8428-806C1DE62FAF}" type="presOf" srcId="{014681E4-3C43-408F-98C4-4CFC42BC8DD6}" destId="{0F37DC11-1822-4DAC-B9C3-62E4373E606C}" srcOrd="0" destOrd="0" presId="urn:microsoft.com/office/officeart/2005/8/layout/vList2"/>
    <dgm:cxn modelId="{1A950324-360D-4312-8D3D-A4E988C6AF73}" srcId="{453DDFB5-54A6-4785-A6BD-38957C42D097}" destId="{014681E4-3C43-408F-98C4-4CFC42BC8DD6}" srcOrd="0" destOrd="0" parTransId="{32EA57BF-D770-4EDA-8810-E5CA3D6CEE39}" sibTransId="{2F81A136-345A-41B2-ABA1-FD40B342CFED}"/>
    <dgm:cxn modelId="{8C96BD45-CFE2-4D78-802E-F27F31E771D4}" type="presOf" srcId="{453DDFB5-54A6-4785-A6BD-38957C42D097}" destId="{A01B2AEE-0D34-4BB0-85A9-2A242741CA20}" srcOrd="0" destOrd="0" presId="urn:microsoft.com/office/officeart/2005/8/layout/vList2"/>
    <dgm:cxn modelId="{374588E4-8CC6-41AB-BE49-C8FDFAFD46DF}" type="presParOf" srcId="{A01B2AEE-0D34-4BB0-85A9-2A242741CA20}" destId="{0F37DC11-1822-4DAC-B9C3-62E4373E606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278F37BC-6852-4A22-96A0-153E5292F10C}" type="doc">
      <dgm:prSet loTypeId="urn:microsoft.com/office/officeart/2005/8/layout/vList2" loCatId="list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4E2D872-19BB-4945-82F8-4F3E86439098}">
      <dgm:prSet custT="1"/>
      <dgm:spPr/>
      <dgm:t>
        <a:bodyPr/>
        <a:lstStyle/>
        <a:p>
          <a:pPr algn="ctr"/>
          <a:r>
            <a:rPr lang="en-US" sz="1800" b="1" dirty="0" smtClean="0"/>
            <a:t>Second Deformation (</a:t>
          </a:r>
          <a:r>
            <a:rPr lang="en-US" sz="1800" b="1" dirty="0"/>
            <a:t>F2</a:t>
          </a:r>
          <a:r>
            <a:rPr lang="en-US" sz="1800" b="1" dirty="0" smtClean="0"/>
            <a:t>)</a:t>
          </a:r>
          <a:endParaRPr lang="en-US" sz="1800" b="1" dirty="0"/>
        </a:p>
      </dgm:t>
    </dgm:pt>
    <dgm:pt modelId="{FB340554-6DEA-47BF-B081-E1F4BC34EBAA}" type="parTrans" cxnId="{A75E4D9A-C397-41BD-88AC-FEBD8B43D788}">
      <dgm:prSet/>
      <dgm:spPr/>
      <dgm:t>
        <a:bodyPr/>
        <a:lstStyle/>
        <a:p>
          <a:endParaRPr lang="en-US" sz="1800" b="1"/>
        </a:p>
      </dgm:t>
    </dgm:pt>
    <dgm:pt modelId="{16E0102B-807E-4C22-BF02-50C5CD04E49D}" type="sibTrans" cxnId="{A75E4D9A-C397-41BD-88AC-FEBD8B43D788}">
      <dgm:prSet/>
      <dgm:spPr/>
      <dgm:t>
        <a:bodyPr/>
        <a:lstStyle/>
        <a:p>
          <a:endParaRPr lang="en-US" sz="1800" b="1"/>
        </a:p>
      </dgm:t>
    </dgm:pt>
    <dgm:pt modelId="{8145BEA3-156D-4C30-9C09-7A55871C9855}">
      <dgm:prSet custT="1"/>
      <dgm:spPr/>
      <dgm:t>
        <a:bodyPr/>
        <a:lstStyle/>
        <a:p>
          <a:pPr algn="ctr"/>
          <a:r>
            <a:rPr lang="en-US" sz="1800" b="1" dirty="0" err="1" smtClean="0"/>
            <a:t>Mesoscopic</a:t>
          </a:r>
          <a:r>
            <a:rPr lang="en-US" sz="1800" b="1" dirty="0" smtClean="0"/>
            <a:t> to megascopic folds </a:t>
          </a:r>
        </a:p>
        <a:p>
          <a:pPr algn="ctr"/>
          <a:r>
            <a:rPr lang="en-US" sz="1800" b="1" dirty="0" smtClean="0"/>
            <a:t>Tight </a:t>
          </a:r>
          <a:r>
            <a:rPr lang="en-US" sz="1800" b="1" dirty="0"/>
            <a:t>to close, upright folds with steep axial plane</a:t>
          </a:r>
        </a:p>
      </dgm:t>
    </dgm:pt>
    <dgm:pt modelId="{FAD14168-39FB-41E7-9CCE-46B1523101CC}" type="parTrans" cxnId="{2F137177-C230-49EA-AAB2-5679B212FA35}">
      <dgm:prSet/>
      <dgm:spPr/>
      <dgm:t>
        <a:bodyPr/>
        <a:lstStyle/>
        <a:p>
          <a:endParaRPr lang="en-US" sz="1800" b="1"/>
        </a:p>
      </dgm:t>
    </dgm:pt>
    <dgm:pt modelId="{6ADAC586-65BD-47DE-B5D1-5EA5C0AA8BDD}" type="sibTrans" cxnId="{2F137177-C230-49EA-AAB2-5679B212FA35}">
      <dgm:prSet/>
      <dgm:spPr/>
      <dgm:t>
        <a:bodyPr/>
        <a:lstStyle/>
        <a:p>
          <a:endParaRPr lang="en-US" sz="1800" b="1"/>
        </a:p>
      </dgm:t>
    </dgm:pt>
    <dgm:pt modelId="{D5D755EF-639E-4CE2-9767-0F4BDA38A474}">
      <dgm:prSet custT="1"/>
      <dgm:spPr/>
      <dgm:t>
        <a:bodyPr/>
        <a:lstStyle/>
        <a:p>
          <a:pPr algn="ctr"/>
          <a:r>
            <a:rPr lang="en-US" sz="1800" b="1" dirty="0"/>
            <a:t>Moderately plunging folds with variable plunge amount</a:t>
          </a:r>
        </a:p>
      </dgm:t>
    </dgm:pt>
    <dgm:pt modelId="{36312CE2-2438-4C2A-8ADD-521DE1547669}" type="parTrans" cxnId="{77A94059-38AB-4AF5-BBBA-C0842C0DB8F7}">
      <dgm:prSet/>
      <dgm:spPr/>
      <dgm:t>
        <a:bodyPr/>
        <a:lstStyle/>
        <a:p>
          <a:endParaRPr lang="en-US" sz="1800" b="1"/>
        </a:p>
      </dgm:t>
    </dgm:pt>
    <dgm:pt modelId="{4CA424AD-D711-44B7-ADA5-23760E5C4F97}" type="sibTrans" cxnId="{77A94059-38AB-4AF5-BBBA-C0842C0DB8F7}">
      <dgm:prSet/>
      <dgm:spPr/>
      <dgm:t>
        <a:bodyPr/>
        <a:lstStyle/>
        <a:p>
          <a:endParaRPr lang="en-US" sz="1800" b="1"/>
        </a:p>
      </dgm:t>
    </dgm:pt>
    <dgm:pt modelId="{772A9F83-1D47-4468-A7B2-9DA8368D3BDE}">
      <dgm:prSet custT="1"/>
      <dgm:spPr/>
      <dgm:t>
        <a:bodyPr/>
        <a:lstStyle/>
        <a:p>
          <a:pPr algn="ctr"/>
          <a:r>
            <a:rPr lang="en-US" sz="1800" b="1" dirty="0"/>
            <a:t>Most dominant and control the disposition of outcrop pattern</a:t>
          </a:r>
        </a:p>
      </dgm:t>
    </dgm:pt>
    <dgm:pt modelId="{D2F14FF4-5C73-4B4C-B176-DDFBF0D23B5F}" type="parTrans" cxnId="{B922E56D-6DC3-4559-9F98-9B49C63D791F}">
      <dgm:prSet/>
      <dgm:spPr/>
      <dgm:t>
        <a:bodyPr/>
        <a:lstStyle/>
        <a:p>
          <a:endParaRPr lang="en-US" sz="1800" b="1"/>
        </a:p>
      </dgm:t>
    </dgm:pt>
    <dgm:pt modelId="{1029A175-D5A0-4137-8C19-0D5878433378}" type="sibTrans" cxnId="{B922E56D-6DC3-4559-9F98-9B49C63D791F}">
      <dgm:prSet/>
      <dgm:spPr/>
      <dgm:t>
        <a:bodyPr/>
        <a:lstStyle/>
        <a:p>
          <a:endParaRPr lang="en-US" sz="1800" b="1"/>
        </a:p>
      </dgm:t>
    </dgm:pt>
    <dgm:pt modelId="{AFD679E6-4111-4EA8-A429-D2950906A767}" type="pres">
      <dgm:prSet presAssocID="{278F37BC-6852-4A22-96A0-153E5292F1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A8C1554-ACF3-4D5F-B7B8-756447D64BF8}" type="pres">
      <dgm:prSet presAssocID="{B4E2D872-19BB-4945-82F8-4F3E86439098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0E73C5-7E3D-46A1-82A1-C04147B00A10}" type="pres">
      <dgm:prSet presAssocID="{16E0102B-807E-4C22-BF02-50C5CD04E49D}" presName="spacer" presStyleCnt="0"/>
      <dgm:spPr/>
      <dgm:t>
        <a:bodyPr/>
        <a:lstStyle/>
        <a:p>
          <a:endParaRPr lang="en-US"/>
        </a:p>
      </dgm:t>
    </dgm:pt>
    <dgm:pt modelId="{90EB339C-1B77-4D0C-B064-CF02005671F1}" type="pres">
      <dgm:prSet presAssocID="{8145BEA3-156D-4C30-9C09-7A55871C9855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64A3A5-EC54-452F-9CDA-066BD1309A84}" type="pres">
      <dgm:prSet presAssocID="{6ADAC586-65BD-47DE-B5D1-5EA5C0AA8BDD}" presName="spacer" presStyleCnt="0"/>
      <dgm:spPr/>
      <dgm:t>
        <a:bodyPr/>
        <a:lstStyle/>
        <a:p>
          <a:endParaRPr lang="en-US"/>
        </a:p>
      </dgm:t>
    </dgm:pt>
    <dgm:pt modelId="{ACAF047D-9D52-48BE-AB30-1F68DE42787C}" type="pres">
      <dgm:prSet presAssocID="{D5D755EF-639E-4CE2-9767-0F4BDA38A474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8A70FC-542E-42B1-A345-CF31DD18086D}" type="pres">
      <dgm:prSet presAssocID="{4CA424AD-D711-44B7-ADA5-23760E5C4F97}" presName="spacer" presStyleCnt="0"/>
      <dgm:spPr/>
      <dgm:t>
        <a:bodyPr/>
        <a:lstStyle/>
        <a:p>
          <a:endParaRPr lang="en-US"/>
        </a:p>
      </dgm:t>
    </dgm:pt>
    <dgm:pt modelId="{4DEFF24D-F343-4B74-BC2E-9291E03B3259}" type="pres">
      <dgm:prSet presAssocID="{772A9F83-1D47-4468-A7B2-9DA8368D3BDE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A94059-38AB-4AF5-BBBA-C0842C0DB8F7}" srcId="{278F37BC-6852-4A22-96A0-153E5292F10C}" destId="{D5D755EF-639E-4CE2-9767-0F4BDA38A474}" srcOrd="2" destOrd="0" parTransId="{36312CE2-2438-4C2A-8ADD-521DE1547669}" sibTransId="{4CA424AD-D711-44B7-ADA5-23760E5C4F97}"/>
    <dgm:cxn modelId="{B922E56D-6DC3-4559-9F98-9B49C63D791F}" srcId="{278F37BC-6852-4A22-96A0-153E5292F10C}" destId="{772A9F83-1D47-4468-A7B2-9DA8368D3BDE}" srcOrd="3" destOrd="0" parTransId="{D2F14FF4-5C73-4B4C-B176-DDFBF0D23B5F}" sibTransId="{1029A175-D5A0-4137-8C19-0D5878433378}"/>
    <dgm:cxn modelId="{5FF12E07-D1A1-4826-A16F-3A57D41DB9CD}" type="presOf" srcId="{8145BEA3-156D-4C30-9C09-7A55871C9855}" destId="{90EB339C-1B77-4D0C-B064-CF02005671F1}" srcOrd="0" destOrd="0" presId="urn:microsoft.com/office/officeart/2005/8/layout/vList2"/>
    <dgm:cxn modelId="{9D80FAD4-1BE3-4DCA-A73E-F069CF85F9D4}" type="presOf" srcId="{278F37BC-6852-4A22-96A0-153E5292F10C}" destId="{AFD679E6-4111-4EA8-A429-D2950906A767}" srcOrd="0" destOrd="0" presId="urn:microsoft.com/office/officeart/2005/8/layout/vList2"/>
    <dgm:cxn modelId="{BAE8BE6A-5944-4994-83B2-4BA8E3FBD3E4}" type="presOf" srcId="{772A9F83-1D47-4468-A7B2-9DA8368D3BDE}" destId="{4DEFF24D-F343-4B74-BC2E-9291E03B3259}" srcOrd="0" destOrd="0" presId="urn:microsoft.com/office/officeart/2005/8/layout/vList2"/>
    <dgm:cxn modelId="{2F137177-C230-49EA-AAB2-5679B212FA35}" srcId="{278F37BC-6852-4A22-96A0-153E5292F10C}" destId="{8145BEA3-156D-4C30-9C09-7A55871C9855}" srcOrd="1" destOrd="0" parTransId="{FAD14168-39FB-41E7-9CCE-46B1523101CC}" sibTransId="{6ADAC586-65BD-47DE-B5D1-5EA5C0AA8BDD}"/>
    <dgm:cxn modelId="{A75E4D9A-C397-41BD-88AC-FEBD8B43D788}" srcId="{278F37BC-6852-4A22-96A0-153E5292F10C}" destId="{B4E2D872-19BB-4945-82F8-4F3E86439098}" srcOrd="0" destOrd="0" parTransId="{FB340554-6DEA-47BF-B081-E1F4BC34EBAA}" sibTransId="{16E0102B-807E-4C22-BF02-50C5CD04E49D}"/>
    <dgm:cxn modelId="{07B5972D-D6CA-4CCD-9B55-E6C2AC7EA64D}" type="presOf" srcId="{B4E2D872-19BB-4945-82F8-4F3E86439098}" destId="{8A8C1554-ACF3-4D5F-B7B8-756447D64BF8}" srcOrd="0" destOrd="0" presId="urn:microsoft.com/office/officeart/2005/8/layout/vList2"/>
    <dgm:cxn modelId="{627061C0-5E3E-4B3F-A2C7-FD56B495A5CE}" type="presOf" srcId="{D5D755EF-639E-4CE2-9767-0F4BDA38A474}" destId="{ACAF047D-9D52-48BE-AB30-1F68DE42787C}" srcOrd="0" destOrd="0" presId="urn:microsoft.com/office/officeart/2005/8/layout/vList2"/>
    <dgm:cxn modelId="{B62E8DB6-EC59-4AE6-9145-61EE653212BB}" type="presParOf" srcId="{AFD679E6-4111-4EA8-A429-D2950906A767}" destId="{8A8C1554-ACF3-4D5F-B7B8-756447D64BF8}" srcOrd="0" destOrd="0" presId="urn:microsoft.com/office/officeart/2005/8/layout/vList2"/>
    <dgm:cxn modelId="{E0A8BC06-3DC1-48AD-A814-6086938B62EE}" type="presParOf" srcId="{AFD679E6-4111-4EA8-A429-D2950906A767}" destId="{AD0E73C5-7E3D-46A1-82A1-C04147B00A10}" srcOrd="1" destOrd="0" presId="urn:microsoft.com/office/officeart/2005/8/layout/vList2"/>
    <dgm:cxn modelId="{1D041912-39FA-435E-90C3-466E0B721E31}" type="presParOf" srcId="{AFD679E6-4111-4EA8-A429-D2950906A767}" destId="{90EB339C-1B77-4D0C-B064-CF02005671F1}" srcOrd="2" destOrd="0" presId="urn:microsoft.com/office/officeart/2005/8/layout/vList2"/>
    <dgm:cxn modelId="{21C38D42-2B46-4D00-B2A8-8A5422F5C820}" type="presParOf" srcId="{AFD679E6-4111-4EA8-A429-D2950906A767}" destId="{3164A3A5-EC54-452F-9CDA-066BD1309A84}" srcOrd="3" destOrd="0" presId="urn:microsoft.com/office/officeart/2005/8/layout/vList2"/>
    <dgm:cxn modelId="{613B7404-368F-49F7-A45F-5AFF4CBCF705}" type="presParOf" srcId="{AFD679E6-4111-4EA8-A429-D2950906A767}" destId="{ACAF047D-9D52-48BE-AB30-1F68DE42787C}" srcOrd="4" destOrd="0" presId="urn:microsoft.com/office/officeart/2005/8/layout/vList2"/>
    <dgm:cxn modelId="{D3981D1F-6A63-456D-B6B6-F38BFF8E6DB6}" type="presParOf" srcId="{AFD679E6-4111-4EA8-A429-D2950906A767}" destId="{508A70FC-542E-42B1-A345-CF31DD18086D}" srcOrd="5" destOrd="0" presId="urn:microsoft.com/office/officeart/2005/8/layout/vList2"/>
    <dgm:cxn modelId="{EA2F8BC9-2ECB-433A-9A99-216A1486301C}" type="presParOf" srcId="{AFD679E6-4111-4EA8-A429-D2950906A767}" destId="{4DEFF24D-F343-4B74-BC2E-9291E03B325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6BAD5B-DE47-4571-AA7B-478F96C7E937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5AEB0D-0DA7-498F-9923-468948F05B1A}">
      <dgm:prSet/>
      <dgm:spPr/>
      <dgm:t>
        <a:bodyPr/>
        <a:lstStyle/>
        <a:p>
          <a:pPr algn="ctr"/>
          <a:r>
            <a:rPr lang="en-GB" b="1" smtClean="0"/>
            <a:t>LOCATED IN THE ARAVALLI MONTAIN RANGE</a:t>
          </a:r>
          <a:endParaRPr lang="en-US" dirty="0"/>
        </a:p>
      </dgm:t>
    </dgm:pt>
    <dgm:pt modelId="{2DBC6EF1-4D86-4CD1-9CDF-2120F0257A1C}" type="parTrans" cxnId="{F2C892C7-41D4-496A-B693-896370E39917}">
      <dgm:prSet/>
      <dgm:spPr/>
      <dgm:t>
        <a:bodyPr/>
        <a:lstStyle/>
        <a:p>
          <a:pPr algn="ctr"/>
          <a:endParaRPr lang="en-US">
            <a:solidFill>
              <a:srgbClr val="FFFF00"/>
            </a:solidFill>
          </a:endParaRPr>
        </a:p>
      </dgm:t>
    </dgm:pt>
    <dgm:pt modelId="{809F4180-CF3F-4083-8A93-F572D1D61DCD}" type="sibTrans" cxnId="{F2C892C7-41D4-496A-B693-896370E39917}">
      <dgm:prSet/>
      <dgm:spPr/>
      <dgm:t>
        <a:bodyPr/>
        <a:lstStyle/>
        <a:p>
          <a:pPr algn="ctr"/>
          <a:endParaRPr lang="en-US">
            <a:solidFill>
              <a:srgbClr val="FFFF00"/>
            </a:solidFill>
          </a:endParaRPr>
        </a:p>
      </dgm:t>
    </dgm:pt>
    <dgm:pt modelId="{9830A557-DD83-42E1-94B1-6EC53BA3790A}">
      <dgm:prSet/>
      <dgm:spPr/>
      <dgm:t>
        <a:bodyPr/>
        <a:lstStyle/>
        <a:p>
          <a:pPr algn="ctr"/>
          <a:r>
            <a:rPr lang="en-GB" b="1" smtClean="0"/>
            <a:t>ZAWAR ZINC LEAD BELT IS AROUND 20 KM LONG</a:t>
          </a:r>
          <a:endParaRPr lang="en-US" dirty="0"/>
        </a:p>
      </dgm:t>
    </dgm:pt>
    <dgm:pt modelId="{1CB538E8-AD0F-4B57-993D-7A8F067BD5FD}" type="parTrans" cxnId="{FB3715FA-A034-4DFC-AA11-1988D9210C5E}">
      <dgm:prSet/>
      <dgm:spPr/>
      <dgm:t>
        <a:bodyPr/>
        <a:lstStyle/>
        <a:p>
          <a:pPr algn="ctr"/>
          <a:endParaRPr lang="en-US">
            <a:solidFill>
              <a:srgbClr val="FFFF00"/>
            </a:solidFill>
          </a:endParaRPr>
        </a:p>
      </dgm:t>
    </dgm:pt>
    <dgm:pt modelId="{0C991B06-AC03-4AA9-9444-1B089C18DFF7}" type="sibTrans" cxnId="{FB3715FA-A034-4DFC-AA11-1988D9210C5E}">
      <dgm:prSet/>
      <dgm:spPr/>
      <dgm:t>
        <a:bodyPr/>
        <a:lstStyle/>
        <a:p>
          <a:pPr algn="ctr"/>
          <a:endParaRPr lang="en-US">
            <a:solidFill>
              <a:srgbClr val="FFFF00"/>
            </a:solidFill>
          </a:endParaRPr>
        </a:p>
      </dgm:t>
    </dgm:pt>
    <dgm:pt modelId="{122C7AF1-AF1E-4CF3-BBCD-AF7E7BC613C3}">
      <dgm:prSet/>
      <dgm:spPr/>
      <dgm:t>
        <a:bodyPr/>
        <a:lstStyle/>
        <a:p>
          <a:pPr algn="ctr"/>
          <a:r>
            <a:rPr lang="en-GB" b="1" smtClean="0"/>
            <a:t>ONE OF THE GEOLOGICALLY OLDEST SEDIMENT HOSTED ZINC LEAD DEPOSITS OF THE WORLD</a:t>
          </a:r>
          <a:endParaRPr lang="en-US" dirty="0"/>
        </a:p>
      </dgm:t>
    </dgm:pt>
    <dgm:pt modelId="{226D897B-E9DE-4E81-A72F-84BAE48B4F94}" type="parTrans" cxnId="{9C889895-F7FE-45A6-A610-5992CAE52A9A}">
      <dgm:prSet/>
      <dgm:spPr/>
      <dgm:t>
        <a:bodyPr/>
        <a:lstStyle/>
        <a:p>
          <a:pPr algn="ctr"/>
          <a:endParaRPr lang="en-US">
            <a:solidFill>
              <a:srgbClr val="FFFF00"/>
            </a:solidFill>
          </a:endParaRPr>
        </a:p>
      </dgm:t>
    </dgm:pt>
    <dgm:pt modelId="{72BCF0D4-F359-4C42-91B7-FD07B0A05076}" type="sibTrans" cxnId="{9C889895-F7FE-45A6-A610-5992CAE52A9A}">
      <dgm:prSet/>
      <dgm:spPr/>
      <dgm:t>
        <a:bodyPr/>
        <a:lstStyle/>
        <a:p>
          <a:pPr algn="ctr"/>
          <a:endParaRPr lang="en-US">
            <a:solidFill>
              <a:srgbClr val="FFFF00"/>
            </a:solidFill>
          </a:endParaRPr>
        </a:p>
      </dgm:t>
    </dgm:pt>
    <dgm:pt modelId="{8F4F961C-1A2F-45CA-AAEA-64041487172E}">
      <dgm:prSet/>
      <dgm:spPr/>
      <dgm:t>
        <a:bodyPr/>
        <a:lstStyle/>
        <a:p>
          <a:pPr algn="ctr"/>
          <a:r>
            <a:rPr lang="en-GB" b="1" smtClean="0"/>
            <a:t>PRESERVE  REMNANTS OF  MINING BASED CIVILISATION OF 2500 YEARS OLD </a:t>
          </a:r>
          <a:endParaRPr lang="en-US"/>
        </a:p>
      </dgm:t>
    </dgm:pt>
    <dgm:pt modelId="{FFB2FA53-EA8C-4216-A544-A625F9DB99C4}" type="parTrans" cxnId="{313C669C-E3E2-44A9-A0B0-8A8B2CCB8643}">
      <dgm:prSet/>
      <dgm:spPr/>
      <dgm:t>
        <a:bodyPr/>
        <a:lstStyle/>
        <a:p>
          <a:pPr algn="ctr"/>
          <a:endParaRPr lang="en-US">
            <a:solidFill>
              <a:srgbClr val="FFFF00"/>
            </a:solidFill>
          </a:endParaRPr>
        </a:p>
      </dgm:t>
    </dgm:pt>
    <dgm:pt modelId="{7A047BED-8E55-40FC-992D-874B15C49017}" type="sibTrans" cxnId="{313C669C-E3E2-44A9-A0B0-8A8B2CCB8643}">
      <dgm:prSet/>
      <dgm:spPr/>
      <dgm:t>
        <a:bodyPr/>
        <a:lstStyle/>
        <a:p>
          <a:pPr algn="ctr"/>
          <a:endParaRPr lang="en-US">
            <a:solidFill>
              <a:srgbClr val="FFFF00"/>
            </a:solidFill>
          </a:endParaRPr>
        </a:p>
      </dgm:t>
    </dgm:pt>
    <dgm:pt modelId="{AFFEB800-5BB3-4BD9-B447-D5A8E1FD9BAB}">
      <dgm:prSet/>
      <dgm:spPr/>
      <dgm:t>
        <a:bodyPr/>
        <a:lstStyle/>
        <a:p>
          <a:pPr algn="ctr"/>
          <a:r>
            <a:rPr lang="en-GB" b="1" smtClean="0"/>
            <a:t>OLDEST SMELTING CITES OF THE WORLD FOR ZINC</a:t>
          </a:r>
          <a:endParaRPr lang="en-US"/>
        </a:p>
      </dgm:t>
    </dgm:pt>
    <dgm:pt modelId="{94D0F5D6-0FD9-4E95-A814-1B899DCB77A9}" type="parTrans" cxnId="{DA97A48A-C773-4C22-8772-8AC26E1FED83}">
      <dgm:prSet/>
      <dgm:spPr/>
      <dgm:t>
        <a:bodyPr/>
        <a:lstStyle/>
        <a:p>
          <a:pPr algn="ctr"/>
          <a:endParaRPr lang="en-US">
            <a:solidFill>
              <a:srgbClr val="FFFF00"/>
            </a:solidFill>
          </a:endParaRPr>
        </a:p>
      </dgm:t>
    </dgm:pt>
    <dgm:pt modelId="{66A08395-FAD1-4B42-9FDC-A20B9BDE465F}" type="sibTrans" cxnId="{DA97A48A-C773-4C22-8772-8AC26E1FED83}">
      <dgm:prSet/>
      <dgm:spPr/>
      <dgm:t>
        <a:bodyPr/>
        <a:lstStyle/>
        <a:p>
          <a:pPr algn="ctr"/>
          <a:endParaRPr lang="en-US">
            <a:solidFill>
              <a:srgbClr val="FFFF00"/>
            </a:solidFill>
          </a:endParaRPr>
        </a:p>
      </dgm:t>
    </dgm:pt>
    <dgm:pt modelId="{31023EDA-2397-49CD-998D-BB1A63E503B3}">
      <dgm:prSet/>
      <dgm:spPr/>
      <dgm:t>
        <a:bodyPr/>
        <a:lstStyle/>
        <a:p>
          <a:pPr algn="ctr"/>
          <a:r>
            <a:rPr lang="en-US" b="1" dirty="0" smtClean="0"/>
            <a:t> FOUR WORKING MINES IN ZZB: RESOURCES OF ABOUT 141 MT OF ORE WITH GRADES RANGING FROM </a:t>
          </a:r>
          <a:r>
            <a:rPr lang="en-IN" b="1" dirty="0" smtClean="0"/>
            <a:t>1.71 % </a:t>
          </a:r>
          <a:r>
            <a:rPr lang="en-US" b="1" dirty="0" smtClean="0"/>
            <a:t>TO </a:t>
          </a:r>
          <a:r>
            <a:rPr lang="en-IN" b="1" dirty="0" smtClean="0"/>
            <a:t>4.51 % </a:t>
          </a:r>
          <a:r>
            <a:rPr lang="en-US" b="1" dirty="0" smtClean="0"/>
            <a:t> FOR ZINC AND </a:t>
          </a:r>
          <a:r>
            <a:rPr lang="en-IN" b="1" dirty="0" smtClean="0"/>
            <a:t>2.14 % </a:t>
          </a:r>
          <a:r>
            <a:rPr lang="en-US" b="1" dirty="0" smtClean="0"/>
            <a:t>TO </a:t>
          </a:r>
          <a:r>
            <a:rPr lang="en-IN" b="1" dirty="0" smtClean="0"/>
            <a:t>5.63% </a:t>
          </a:r>
          <a:r>
            <a:rPr lang="en-US" b="1" dirty="0" smtClean="0"/>
            <a:t>FOR LEAD </a:t>
          </a:r>
          <a:endParaRPr lang="en-US" dirty="0"/>
        </a:p>
      </dgm:t>
    </dgm:pt>
    <dgm:pt modelId="{900ECB75-9DEA-42A5-BAC0-ED9BF1F14772}" type="parTrans" cxnId="{63AAAA2E-8700-4285-B50A-1FAD545FC84C}">
      <dgm:prSet/>
      <dgm:spPr/>
      <dgm:t>
        <a:bodyPr/>
        <a:lstStyle/>
        <a:p>
          <a:pPr algn="ctr"/>
          <a:endParaRPr lang="en-US">
            <a:solidFill>
              <a:srgbClr val="FFFF00"/>
            </a:solidFill>
          </a:endParaRPr>
        </a:p>
      </dgm:t>
    </dgm:pt>
    <dgm:pt modelId="{F7E714EA-83B7-4E80-9EF5-94072A3C073F}" type="sibTrans" cxnId="{63AAAA2E-8700-4285-B50A-1FAD545FC84C}">
      <dgm:prSet/>
      <dgm:spPr/>
      <dgm:t>
        <a:bodyPr/>
        <a:lstStyle/>
        <a:p>
          <a:pPr algn="ctr"/>
          <a:endParaRPr lang="en-US">
            <a:solidFill>
              <a:srgbClr val="FFFF00"/>
            </a:solidFill>
          </a:endParaRPr>
        </a:p>
      </dgm:t>
    </dgm:pt>
    <dgm:pt modelId="{9A88BEE5-1857-4B73-A9FA-03F87FEC953A}" type="pres">
      <dgm:prSet presAssocID="{F66BAD5B-DE47-4571-AA7B-478F96C7E93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1F5A24E-8312-4733-863C-A9B1FA5E1F04}" type="pres">
      <dgm:prSet presAssocID="{425AEB0D-0DA7-498F-9923-468948F05B1A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D8BD26-2597-43FF-AC6F-3E3A4C82C4C2}" type="pres">
      <dgm:prSet presAssocID="{809F4180-CF3F-4083-8A93-F572D1D61DCD}" presName="spacer" presStyleCnt="0"/>
      <dgm:spPr/>
      <dgm:t>
        <a:bodyPr/>
        <a:lstStyle/>
        <a:p>
          <a:endParaRPr lang="en-US"/>
        </a:p>
      </dgm:t>
    </dgm:pt>
    <dgm:pt modelId="{3C2115CE-F4FB-435C-B7C1-4C11AC33205E}" type="pres">
      <dgm:prSet presAssocID="{9830A557-DD83-42E1-94B1-6EC53BA3790A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AB44ED-0BD9-4B71-B14F-64A1F44090B0}" type="pres">
      <dgm:prSet presAssocID="{0C991B06-AC03-4AA9-9444-1B089C18DFF7}" presName="spacer" presStyleCnt="0"/>
      <dgm:spPr/>
      <dgm:t>
        <a:bodyPr/>
        <a:lstStyle/>
        <a:p>
          <a:endParaRPr lang="en-US"/>
        </a:p>
      </dgm:t>
    </dgm:pt>
    <dgm:pt modelId="{1CA82AB1-CE9A-44FC-9B45-2E8D880A87D9}" type="pres">
      <dgm:prSet presAssocID="{122C7AF1-AF1E-4CF3-BBCD-AF7E7BC613C3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620C5F-0016-4C27-B06A-41F73F4949B5}" type="pres">
      <dgm:prSet presAssocID="{72BCF0D4-F359-4C42-91B7-FD07B0A05076}" presName="spacer" presStyleCnt="0"/>
      <dgm:spPr/>
      <dgm:t>
        <a:bodyPr/>
        <a:lstStyle/>
        <a:p>
          <a:endParaRPr lang="en-US"/>
        </a:p>
      </dgm:t>
    </dgm:pt>
    <dgm:pt modelId="{527C1FBF-FC88-4266-962B-8C11B5DEC305}" type="pres">
      <dgm:prSet presAssocID="{8F4F961C-1A2F-45CA-AAEA-64041487172E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F98BA6-C334-478E-9390-E65C32AAFE46}" type="pres">
      <dgm:prSet presAssocID="{7A047BED-8E55-40FC-992D-874B15C49017}" presName="spacer" presStyleCnt="0"/>
      <dgm:spPr/>
      <dgm:t>
        <a:bodyPr/>
        <a:lstStyle/>
        <a:p>
          <a:endParaRPr lang="en-US"/>
        </a:p>
      </dgm:t>
    </dgm:pt>
    <dgm:pt modelId="{111D71E0-769F-4BDB-B2C1-F882BC38E176}" type="pres">
      <dgm:prSet presAssocID="{AFFEB800-5BB3-4BD9-B447-D5A8E1FD9BAB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22D1C2-84C8-4FCB-A569-89D38776C648}" type="pres">
      <dgm:prSet presAssocID="{66A08395-FAD1-4B42-9FDC-A20B9BDE465F}" presName="spacer" presStyleCnt="0"/>
      <dgm:spPr/>
      <dgm:t>
        <a:bodyPr/>
        <a:lstStyle/>
        <a:p>
          <a:endParaRPr lang="en-US"/>
        </a:p>
      </dgm:t>
    </dgm:pt>
    <dgm:pt modelId="{9DCAE3A2-9A8D-4B85-8860-B021320F1583}" type="pres">
      <dgm:prSet presAssocID="{31023EDA-2397-49CD-998D-BB1A63E503B3}" presName="parentText" presStyleLbl="node1" presStyleIdx="5" presStyleCnt="6" custLinFactNeighborX="-66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423F52-4735-4E80-A549-685143F1CC51}" type="presOf" srcId="{8F4F961C-1A2F-45CA-AAEA-64041487172E}" destId="{527C1FBF-FC88-4266-962B-8C11B5DEC305}" srcOrd="0" destOrd="0" presId="urn:microsoft.com/office/officeart/2005/8/layout/vList2"/>
    <dgm:cxn modelId="{F2C892C7-41D4-496A-B693-896370E39917}" srcId="{F66BAD5B-DE47-4571-AA7B-478F96C7E937}" destId="{425AEB0D-0DA7-498F-9923-468948F05B1A}" srcOrd="0" destOrd="0" parTransId="{2DBC6EF1-4D86-4CD1-9CDF-2120F0257A1C}" sibTransId="{809F4180-CF3F-4083-8A93-F572D1D61DCD}"/>
    <dgm:cxn modelId="{313C669C-E3E2-44A9-A0B0-8A8B2CCB8643}" srcId="{F66BAD5B-DE47-4571-AA7B-478F96C7E937}" destId="{8F4F961C-1A2F-45CA-AAEA-64041487172E}" srcOrd="3" destOrd="0" parTransId="{FFB2FA53-EA8C-4216-A544-A625F9DB99C4}" sibTransId="{7A047BED-8E55-40FC-992D-874B15C49017}"/>
    <dgm:cxn modelId="{E17B3F28-FA7D-46CC-AB5F-40B4E35002AE}" type="presOf" srcId="{9830A557-DD83-42E1-94B1-6EC53BA3790A}" destId="{3C2115CE-F4FB-435C-B7C1-4C11AC33205E}" srcOrd="0" destOrd="0" presId="urn:microsoft.com/office/officeart/2005/8/layout/vList2"/>
    <dgm:cxn modelId="{D5A4E20D-13C4-4E69-8DBD-55B4F607FA2D}" type="presOf" srcId="{425AEB0D-0DA7-498F-9923-468948F05B1A}" destId="{71F5A24E-8312-4733-863C-A9B1FA5E1F04}" srcOrd="0" destOrd="0" presId="urn:microsoft.com/office/officeart/2005/8/layout/vList2"/>
    <dgm:cxn modelId="{DA97A48A-C773-4C22-8772-8AC26E1FED83}" srcId="{F66BAD5B-DE47-4571-AA7B-478F96C7E937}" destId="{AFFEB800-5BB3-4BD9-B447-D5A8E1FD9BAB}" srcOrd="4" destOrd="0" parTransId="{94D0F5D6-0FD9-4E95-A814-1B899DCB77A9}" sibTransId="{66A08395-FAD1-4B42-9FDC-A20B9BDE465F}"/>
    <dgm:cxn modelId="{89DC7CAA-A023-4F60-8BEE-AAFC55D5BB6D}" type="presOf" srcId="{F66BAD5B-DE47-4571-AA7B-478F96C7E937}" destId="{9A88BEE5-1857-4B73-A9FA-03F87FEC953A}" srcOrd="0" destOrd="0" presId="urn:microsoft.com/office/officeart/2005/8/layout/vList2"/>
    <dgm:cxn modelId="{9C889895-F7FE-45A6-A610-5992CAE52A9A}" srcId="{F66BAD5B-DE47-4571-AA7B-478F96C7E937}" destId="{122C7AF1-AF1E-4CF3-BBCD-AF7E7BC613C3}" srcOrd="2" destOrd="0" parTransId="{226D897B-E9DE-4E81-A72F-84BAE48B4F94}" sibTransId="{72BCF0D4-F359-4C42-91B7-FD07B0A05076}"/>
    <dgm:cxn modelId="{A45C593C-4189-4F7C-A5F7-0DB412784FD3}" type="presOf" srcId="{122C7AF1-AF1E-4CF3-BBCD-AF7E7BC613C3}" destId="{1CA82AB1-CE9A-44FC-9B45-2E8D880A87D9}" srcOrd="0" destOrd="0" presId="urn:microsoft.com/office/officeart/2005/8/layout/vList2"/>
    <dgm:cxn modelId="{6A74E616-10A2-4804-B375-227EFBD49E4F}" type="presOf" srcId="{AFFEB800-5BB3-4BD9-B447-D5A8E1FD9BAB}" destId="{111D71E0-769F-4BDB-B2C1-F882BC38E176}" srcOrd="0" destOrd="0" presId="urn:microsoft.com/office/officeart/2005/8/layout/vList2"/>
    <dgm:cxn modelId="{FB3715FA-A034-4DFC-AA11-1988D9210C5E}" srcId="{F66BAD5B-DE47-4571-AA7B-478F96C7E937}" destId="{9830A557-DD83-42E1-94B1-6EC53BA3790A}" srcOrd="1" destOrd="0" parTransId="{1CB538E8-AD0F-4B57-993D-7A8F067BD5FD}" sibTransId="{0C991B06-AC03-4AA9-9444-1B089C18DFF7}"/>
    <dgm:cxn modelId="{6DA99FB8-874A-4647-9568-2021619797FA}" type="presOf" srcId="{31023EDA-2397-49CD-998D-BB1A63E503B3}" destId="{9DCAE3A2-9A8D-4B85-8860-B021320F1583}" srcOrd="0" destOrd="0" presId="urn:microsoft.com/office/officeart/2005/8/layout/vList2"/>
    <dgm:cxn modelId="{63AAAA2E-8700-4285-B50A-1FAD545FC84C}" srcId="{F66BAD5B-DE47-4571-AA7B-478F96C7E937}" destId="{31023EDA-2397-49CD-998D-BB1A63E503B3}" srcOrd="5" destOrd="0" parTransId="{900ECB75-9DEA-42A5-BAC0-ED9BF1F14772}" sibTransId="{F7E714EA-83B7-4E80-9EF5-94072A3C073F}"/>
    <dgm:cxn modelId="{64E37453-99BE-4F3B-8B7B-34D6D2112AA7}" type="presParOf" srcId="{9A88BEE5-1857-4B73-A9FA-03F87FEC953A}" destId="{71F5A24E-8312-4733-863C-A9B1FA5E1F04}" srcOrd="0" destOrd="0" presId="urn:microsoft.com/office/officeart/2005/8/layout/vList2"/>
    <dgm:cxn modelId="{57F60128-3227-4EF4-BD25-EAE9C04D1104}" type="presParOf" srcId="{9A88BEE5-1857-4B73-A9FA-03F87FEC953A}" destId="{E6D8BD26-2597-43FF-AC6F-3E3A4C82C4C2}" srcOrd="1" destOrd="0" presId="urn:microsoft.com/office/officeart/2005/8/layout/vList2"/>
    <dgm:cxn modelId="{4EC48EFE-25EE-4359-902F-0D538B90210F}" type="presParOf" srcId="{9A88BEE5-1857-4B73-A9FA-03F87FEC953A}" destId="{3C2115CE-F4FB-435C-B7C1-4C11AC33205E}" srcOrd="2" destOrd="0" presId="urn:microsoft.com/office/officeart/2005/8/layout/vList2"/>
    <dgm:cxn modelId="{2E4B43C6-4534-47C6-AF7D-F12DADF0CFBC}" type="presParOf" srcId="{9A88BEE5-1857-4B73-A9FA-03F87FEC953A}" destId="{25AB44ED-0BD9-4B71-B14F-64A1F44090B0}" srcOrd="3" destOrd="0" presId="urn:microsoft.com/office/officeart/2005/8/layout/vList2"/>
    <dgm:cxn modelId="{44E92538-4EE5-4132-BDEA-737F9F3F0788}" type="presParOf" srcId="{9A88BEE5-1857-4B73-A9FA-03F87FEC953A}" destId="{1CA82AB1-CE9A-44FC-9B45-2E8D880A87D9}" srcOrd="4" destOrd="0" presId="urn:microsoft.com/office/officeart/2005/8/layout/vList2"/>
    <dgm:cxn modelId="{AD0F5CA9-4898-4755-94B3-90BF6B2FE4B9}" type="presParOf" srcId="{9A88BEE5-1857-4B73-A9FA-03F87FEC953A}" destId="{E7620C5F-0016-4C27-B06A-41F73F4949B5}" srcOrd="5" destOrd="0" presId="urn:microsoft.com/office/officeart/2005/8/layout/vList2"/>
    <dgm:cxn modelId="{46496613-5420-41F9-ADF7-38C1E02CB6BE}" type="presParOf" srcId="{9A88BEE5-1857-4B73-A9FA-03F87FEC953A}" destId="{527C1FBF-FC88-4266-962B-8C11B5DEC305}" srcOrd="6" destOrd="0" presId="urn:microsoft.com/office/officeart/2005/8/layout/vList2"/>
    <dgm:cxn modelId="{C3957862-6E99-494A-89AF-B9A912801FBD}" type="presParOf" srcId="{9A88BEE5-1857-4B73-A9FA-03F87FEC953A}" destId="{A5F98BA6-C334-478E-9390-E65C32AAFE46}" srcOrd="7" destOrd="0" presId="urn:microsoft.com/office/officeart/2005/8/layout/vList2"/>
    <dgm:cxn modelId="{6712ED6D-6560-4A09-9CAA-D5521442A7DD}" type="presParOf" srcId="{9A88BEE5-1857-4B73-A9FA-03F87FEC953A}" destId="{111D71E0-769F-4BDB-B2C1-F882BC38E176}" srcOrd="8" destOrd="0" presId="urn:microsoft.com/office/officeart/2005/8/layout/vList2"/>
    <dgm:cxn modelId="{8623715F-E45A-406C-90EF-ABA3626AEEC5}" type="presParOf" srcId="{9A88BEE5-1857-4B73-A9FA-03F87FEC953A}" destId="{9822D1C2-84C8-4FCB-A569-89D38776C648}" srcOrd="9" destOrd="0" presId="urn:microsoft.com/office/officeart/2005/8/layout/vList2"/>
    <dgm:cxn modelId="{20734D5E-22C4-4A8B-8080-A74D323265CB}" type="presParOf" srcId="{9A88BEE5-1857-4B73-A9FA-03F87FEC953A}" destId="{9DCAE3A2-9A8D-4B85-8860-B021320F1583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AD2BF40C-6CCB-4843-BA67-93B4DA97E13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44308F-DB24-4A46-8368-900236CE43AE}">
      <dgm:prSet custT="1"/>
      <dgm:spPr>
        <a:gradFill rotWithShape="0">
          <a:gsLst>
            <a:gs pos="0">
              <a:schemeClr val="tx2">
                <a:lumMod val="75000"/>
              </a:schemeClr>
            </a:gs>
            <a:gs pos="78000">
              <a:srgbClr val="33CCCC"/>
            </a:gs>
            <a:gs pos="100000">
              <a:schemeClr val="accent5">
                <a:lumMod val="50000"/>
                <a:alpha val="52000"/>
              </a:schemeClr>
            </a:gs>
          </a:gsLst>
        </a:gradFill>
      </dgm:spPr>
      <dgm:t>
        <a:bodyPr/>
        <a:lstStyle/>
        <a:p>
          <a:pPr algn="ctr"/>
          <a:r>
            <a:rPr lang="en-US" sz="2000" b="1" dirty="0">
              <a:solidFill>
                <a:srgbClr val="FFC000"/>
              </a:solidFill>
              <a:latin typeface="+mj-lt"/>
            </a:rPr>
            <a:t>STRUCTURE</a:t>
          </a:r>
        </a:p>
      </dgm:t>
    </dgm:pt>
    <dgm:pt modelId="{EBDB7FF9-0C05-4700-BF94-1A981AF91457}" type="parTrans" cxnId="{EFF26F5A-B24E-4FCE-95E4-B938FB761357}">
      <dgm:prSet/>
      <dgm:spPr/>
      <dgm:t>
        <a:bodyPr/>
        <a:lstStyle/>
        <a:p>
          <a:pPr algn="ctr"/>
          <a:endParaRPr lang="en-US" sz="2000" b="1">
            <a:solidFill>
              <a:srgbClr val="FFC000"/>
            </a:solidFill>
            <a:latin typeface="+mj-lt"/>
          </a:endParaRPr>
        </a:p>
      </dgm:t>
    </dgm:pt>
    <dgm:pt modelId="{06EE8996-357C-4561-AC58-C73D071775A3}" type="sibTrans" cxnId="{EFF26F5A-B24E-4FCE-95E4-B938FB761357}">
      <dgm:prSet/>
      <dgm:spPr/>
      <dgm:t>
        <a:bodyPr/>
        <a:lstStyle/>
        <a:p>
          <a:pPr algn="ctr"/>
          <a:endParaRPr lang="en-US" sz="2000" b="1">
            <a:solidFill>
              <a:srgbClr val="FFC000"/>
            </a:solidFill>
            <a:latin typeface="+mj-lt"/>
          </a:endParaRPr>
        </a:p>
      </dgm:t>
    </dgm:pt>
    <dgm:pt modelId="{26CEAA1B-D2F8-4E36-94A5-DD7D3209EA30}" type="pres">
      <dgm:prSet presAssocID="{AD2BF40C-6CCB-4843-BA67-93B4DA97E13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65FE5BF-F051-4143-B367-6186D80EEFE5}" type="pres">
      <dgm:prSet presAssocID="{1D44308F-DB24-4A46-8368-900236CE43AE}" presName="parentText" presStyleLbl="node1" presStyleIdx="0" presStyleCnt="1" custLinFactNeighborX="1283" custLinFactNeighborY="-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73774C4-7398-4782-A1D8-97B2748DBA3E}" type="presOf" srcId="{AD2BF40C-6CCB-4843-BA67-93B4DA97E131}" destId="{26CEAA1B-D2F8-4E36-94A5-DD7D3209EA30}" srcOrd="0" destOrd="0" presId="urn:microsoft.com/office/officeart/2005/8/layout/vList2"/>
    <dgm:cxn modelId="{EFF26F5A-B24E-4FCE-95E4-B938FB761357}" srcId="{AD2BF40C-6CCB-4843-BA67-93B4DA97E131}" destId="{1D44308F-DB24-4A46-8368-900236CE43AE}" srcOrd="0" destOrd="0" parTransId="{EBDB7FF9-0C05-4700-BF94-1A981AF91457}" sibTransId="{06EE8996-357C-4561-AC58-C73D071775A3}"/>
    <dgm:cxn modelId="{99480080-566B-4E1D-9110-978A0F1296E2}" type="presOf" srcId="{1D44308F-DB24-4A46-8368-900236CE43AE}" destId="{E65FE5BF-F051-4143-B367-6186D80EEFE5}" srcOrd="0" destOrd="0" presId="urn:microsoft.com/office/officeart/2005/8/layout/vList2"/>
    <dgm:cxn modelId="{80C57CE3-14B6-4C7D-ABE4-CEE70157DAB0}" type="presParOf" srcId="{26CEAA1B-D2F8-4E36-94A5-DD7D3209EA30}" destId="{E65FE5BF-F051-4143-B367-6186D80EEFE5}" srcOrd="0" destOrd="0" presId="urn:microsoft.com/office/officeart/2005/8/layout/vList2"/>
  </dgm:cxnLst>
  <dgm:bg/>
  <dgm:whole/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A0047BD9-6C1B-4102-9782-7AA0341629ED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6CE72C-1486-4B7A-95BA-9FC0EB4C77F2}">
      <dgm:prSet custT="1"/>
      <dgm:spPr/>
      <dgm:t>
        <a:bodyPr/>
        <a:lstStyle/>
        <a:p>
          <a:pPr algn="ctr" rtl="0"/>
          <a:r>
            <a:rPr lang="en-US" sz="1800" b="1" dirty="0" smtClean="0">
              <a:solidFill>
                <a:srgbClr val="00FFFF"/>
              </a:solidFill>
            </a:rPr>
            <a:t> FOUR PHASES OF DEFORMATION </a:t>
          </a:r>
          <a:endParaRPr lang="en-US" sz="1800" b="1" dirty="0">
            <a:solidFill>
              <a:srgbClr val="00FFFF"/>
            </a:solidFill>
          </a:endParaRPr>
        </a:p>
      </dgm:t>
    </dgm:pt>
    <dgm:pt modelId="{E4222874-E50A-46AD-949D-5616B50C2F21}" type="parTrans" cxnId="{FFE5431A-76CB-46BE-9D19-17DBCB908CBC}">
      <dgm:prSet/>
      <dgm:spPr/>
      <dgm:t>
        <a:bodyPr/>
        <a:lstStyle/>
        <a:p>
          <a:pPr algn="ctr"/>
          <a:endParaRPr lang="en-US" sz="1800" b="1" dirty="0"/>
        </a:p>
      </dgm:t>
    </dgm:pt>
    <dgm:pt modelId="{52C7B7C8-DC95-4A17-B7DB-FEDB76202BA6}" type="sibTrans" cxnId="{FFE5431A-76CB-46BE-9D19-17DBCB908CBC}">
      <dgm:prSet/>
      <dgm:spPr/>
      <dgm:t>
        <a:bodyPr/>
        <a:lstStyle/>
        <a:p>
          <a:pPr algn="ctr"/>
          <a:endParaRPr lang="en-US" sz="1800" b="1" dirty="0"/>
        </a:p>
      </dgm:t>
    </dgm:pt>
    <dgm:pt modelId="{BA4B9048-EE38-4BB8-A6DC-2CCD44AB937C}" type="pres">
      <dgm:prSet presAssocID="{A0047BD9-6C1B-4102-9782-7AA0341629E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6EE885-CF63-4F93-923F-638C7E4444BA}" type="pres">
      <dgm:prSet presAssocID="{D26CE72C-1486-4B7A-95BA-9FC0EB4C77F2}" presName="parentText" presStyleLbl="node1" presStyleIdx="0" presStyleCnt="1" custLinFactNeighborY="-832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DFDB02B-72F8-44E5-A660-2FF4B3B44514}" type="presOf" srcId="{A0047BD9-6C1B-4102-9782-7AA0341629ED}" destId="{BA4B9048-EE38-4BB8-A6DC-2CCD44AB937C}" srcOrd="0" destOrd="0" presId="urn:microsoft.com/office/officeart/2005/8/layout/vList2"/>
    <dgm:cxn modelId="{C539B717-2649-4B2F-AE91-CD7417D47B3A}" type="presOf" srcId="{D26CE72C-1486-4B7A-95BA-9FC0EB4C77F2}" destId="{066EE885-CF63-4F93-923F-638C7E4444BA}" srcOrd="0" destOrd="0" presId="urn:microsoft.com/office/officeart/2005/8/layout/vList2"/>
    <dgm:cxn modelId="{FFE5431A-76CB-46BE-9D19-17DBCB908CBC}" srcId="{A0047BD9-6C1B-4102-9782-7AA0341629ED}" destId="{D26CE72C-1486-4B7A-95BA-9FC0EB4C77F2}" srcOrd="0" destOrd="0" parTransId="{E4222874-E50A-46AD-949D-5616B50C2F21}" sibTransId="{52C7B7C8-DC95-4A17-B7DB-FEDB76202BA6}"/>
    <dgm:cxn modelId="{61F7FE06-C8C6-4D0B-91D3-35AD5C59E8F0}" type="presParOf" srcId="{BA4B9048-EE38-4BB8-A6DC-2CCD44AB937C}" destId="{066EE885-CF63-4F93-923F-638C7E4444BA}" srcOrd="0" destOrd="0" presId="urn:microsoft.com/office/officeart/2005/8/layout/vList2"/>
  </dgm:cxnLst>
  <dgm:bg/>
  <dgm:whole/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A0047BD9-6C1B-4102-9782-7AA0341629ED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6CE72C-1486-4B7A-95BA-9FC0EB4C77F2}">
      <dgm:prSet custT="1"/>
      <dgm:spPr/>
      <dgm:t>
        <a:bodyPr/>
        <a:lstStyle/>
        <a:p>
          <a:pPr algn="ctr" rtl="0"/>
          <a:r>
            <a:rPr lang="en-US" sz="1900" b="1" dirty="0" smtClean="0"/>
            <a:t> </a:t>
          </a:r>
          <a:r>
            <a:rPr lang="en-US" sz="1800" b="1" dirty="0" smtClean="0"/>
            <a:t>First and second</a:t>
          </a:r>
          <a:r>
            <a:rPr lang="en-US" sz="1900" b="1" dirty="0" smtClean="0"/>
            <a:t> deformations </a:t>
          </a:r>
          <a:endParaRPr lang="en-US" sz="1900" b="1" dirty="0"/>
        </a:p>
      </dgm:t>
    </dgm:pt>
    <dgm:pt modelId="{E4222874-E50A-46AD-949D-5616B50C2F21}" type="parTrans" cxnId="{FFE5431A-76CB-46BE-9D19-17DBCB908CBC}">
      <dgm:prSet/>
      <dgm:spPr/>
      <dgm:t>
        <a:bodyPr/>
        <a:lstStyle/>
        <a:p>
          <a:pPr algn="ctr"/>
          <a:endParaRPr lang="en-US" b="1"/>
        </a:p>
      </dgm:t>
    </dgm:pt>
    <dgm:pt modelId="{52C7B7C8-DC95-4A17-B7DB-FEDB76202BA6}" type="sibTrans" cxnId="{FFE5431A-76CB-46BE-9D19-17DBCB908CBC}">
      <dgm:prSet/>
      <dgm:spPr/>
      <dgm:t>
        <a:bodyPr/>
        <a:lstStyle/>
        <a:p>
          <a:pPr algn="ctr"/>
          <a:endParaRPr lang="en-US" b="1"/>
        </a:p>
      </dgm:t>
    </dgm:pt>
    <dgm:pt modelId="{BA4B9048-EE38-4BB8-A6DC-2CCD44AB937C}" type="pres">
      <dgm:prSet presAssocID="{A0047BD9-6C1B-4102-9782-7AA0341629E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6EE885-CF63-4F93-923F-638C7E4444BA}" type="pres">
      <dgm:prSet presAssocID="{D26CE72C-1486-4B7A-95BA-9FC0EB4C77F2}" presName="parentText" presStyleLbl="node1" presStyleIdx="0" presStyleCnt="1" custLinFactNeighborX="-232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68CEC62-324F-4169-A2DE-B427013C713D}" type="presOf" srcId="{A0047BD9-6C1B-4102-9782-7AA0341629ED}" destId="{BA4B9048-EE38-4BB8-A6DC-2CCD44AB937C}" srcOrd="0" destOrd="0" presId="urn:microsoft.com/office/officeart/2005/8/layout/vList2"/>
    <dgm:cxn modelId="{2D089556-BCC9-423D-A286-C5FCE7553585}" type="presOf" srcId="{D26CE72C-1486-4B7A-95BA-9FC0EB4C77F2}" destId="{066EE885-CF63-4F93-923F-638C7E4444BA}" srcOrd="0" destOrd="0" presId="urn:microsoft.com/office/officeart/2005/8/layout/vList2"/>
    <dgm:cxn modelId="{FFE5431A-76CB-46BE-9D19-17DBCB908CBC}" srcId="{A0047BD9-6C1B-4102-9782-7AA0341629ED}" destId="{D26CE72C-1486-4B7A-95BA-9FC0EB4C77F2}" srcOrd="0" destOrd="0" parTransId="{E4222874-E50A-46AD-949D-5616B50C2F21}" sibTransId="{52C7B7C8-DC95-4A17-B7DB-FEDB76202BA6}"/>
    <dgm:cxn modelId="{53BFED83-E22A-4E0A-AEE5-D8C40DE61CA0}" type="presParOf" srcId="{BA4B9048-EE38-4BB8-A6DC-2CCD44AB937C}" destId="{066EE885-CF63-4F93-923F-638C7E4444BA}" srcOrd="0" destOrd="0" presId="urn:microsoft.com/office/officeart/2005/8/layout/vList2"/>
  </dgm:cxnLst>
  <dgm:bg/>
  <dgm:whole/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13BFBC2C-3E03-4909-8E1A-0E31EC1CCA44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C8926C-414E-44BF-A68C-12F00BC00FB6}">
      <dgm:prSet custT="1"/>
      <dgm:spPr>
        <a:gradFill flip="none" rotWithShape="1">
          <a:gsLst>
            <a:gs pos="0">
              <a:srgbClr val="00B0F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pPr algn="ctr"/>
          <a:r>
            <a:rPr lang="en-US" sz="1800" b="1" dirty="0"/>
            <a:t>Fourth  deformation (F4)</a:t>
          </a:r>
        </a:p>
      </dgm:t>
    </dgm:pt>
    <dgm:pt modelId="{936061E9-CE7B-476D-BC37-F360531A0281}" type="parTrans" cxnId="{8AF36EE3-8FD8-4894-B542-5FE4E95B48EB}">
      <dgm:prSet/>
      <dgm:spPr/>
      <dgm:t>
        <a:bodyPr/>
        <a:lstStyle/>
        <a:p>
          <a:endParaRPr lang="en-US" sz="1800" b="1"/>
        </a:p>
      </dgm:t>
    </dgm:pt>
    <dgm:pt modelId="{B328BB26-95C4-4F84-9C50-DA104E432089}" type="sibTrans" cxnId="{8AF36EE3-8FD8-4894-B542-5FE4E95B48EB}">
      <dgm:prSet/>
      <dgm:spPr/>
      <dgm:t>
        <a:bodyPr/>
        <a:lstStyle/>
        <a:p>
          <a:endParaRPr lang="en-US" sz="1800" b="1"/>
        </a:p>
      </dgm:t>
    </dgm:pt>
    <dgm:pt modelId="{4F398F26-4963-418B-8FF2-A9993FFAF32D}">
      <dgm:prSet custT="1"/>
      <dgm:spPr/>
      <dgm:t>
        <a:bodyPr/>
        <a:lstStyle/>
        <a:p>
          <a:pPr algn="ctr"/>
          <a:r>
            <a:rPr lang="en-US" sz="1800" b="1" dirty="0"/>
            <a:t>Folds with sub horizontal axial plane </a:t>
          </a:r>
        </a:p>
      </dgm:t>
    </dgm:pt>
    <dgm:pt modelId="{0F907B4F-842B-409B-9647-DF85BE0D0FD0}" type="parTrans" cxnId="{25D7F857-B50D-4285-953E-92AD97B1627A}">
      <dgm:prSet/>
      <dgm:spPr/>
      <dgm:t>
        <a:bodyPr/>
        <a:lstStyle/>
        <a:p>
          <a:endParaRPr lang="en-US" sz="1800" b="1"/>
        </a:p>
      </dgm:t>
    </dgm:pt>
    <dgm:pt modelId="{CE4ACA90-AABE-450C-B40A-DB3D5E118FF2}" type="sibTrans" cxnId="{25D7F857-B50D-4285-953E-92AD97B1627A}">
      <dgm:prSet/>
      <dgm:spPr/>
      <dgm:t>
        <a:bodyPr/>
        <a:lstStyle/>
        <a:p>
          <a:endParaRPr lang="en-US" sz="1800" b="1"/>
        </a:p>
      </dgm:t>
    </dgm:pt>
    <dgm:pt modelId="{C40D5E4A-A662-413C-80AA-D645E92F6AAA}" type="pres">
      <dgm:prSet presAssocID="{13BFBC2C-3E03-4909-8E1A-0E31EC1CCA4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E4AA61-AF61-41CA-AA4A-F8F5115E2A75}" type="pres">
      <dgm:prSet presAssocID="{C9C8926C-414E-44BF-A68C-12F00BC00FB6}" presName="parentText" presStyleLbl="node1" presStyleIdx="0" presStyleCnt="2" custLinFactY="-942351" custLinFactNeighborX="-71214" custLinFactNeighborY="-10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8B51AC-D369-4E06-BEAE-AA9F729D6FFC}" type="pres">
      <dgm:prSet presAssocID="{B328BB26-95C4-4F84-9C50-DA104E432089}" presName="spacer" presStyleCnt="0"/>
      <dgm:spPr/>
    </dgm:pt>
    <dgm:pt modelId="{90A5C9F6-9B42-4F51-B38B-B88C47BD8FE7}" type="pres">
      <dgm:prSet presAssocID="{4F398F26-4963-418B-8FF2-A9993FFAF32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AF36EE3-8FD8-4894-B542-5FE4E95B48EB}" srcId="{13BFBC2C-3E03-4909-8E1A-0E31EC1CCA44}" destId="{C9C8926C-414E-44BF-A68C-12F00BC00FB6}" srcOrd="0" destOrd="0" parTransId="{936061E9-CE7B-476D-BC37-F360531A0281}" sibTransId="{B328BB26-95C4-4F84-9C50-DA104E432089}"/>
    <dgm:cxn modelId="{62337C32-2C24-43B4-BCEE-F2022E750F5F}" type="presOf" srcId="{13BFBC2C-3E03-4909-8E1A-0E31EC1CCA44}" destId="{C40D5E4A-A662-413C-80AA-D645E92F6AAA}" srcOrd="0" destOrd="0" presId="urn:microsoft.com/office/officeart/2005/8/layout/vList2"/>
    <dgm:cxn modelId="{25D7F857-B50D-4285-953E-92AD97B1627A}" srcId="{13BFBC2C-3E03-4909-8E1A-0E31EC1CCA44}" destId="{4F398F26-4963-418B-8FF2-A9993FFAF32D}" srcOrd="1" destOrd="0" parTransId="{0F907B4F-842B-409B-9647-DF85BE0D0FD0}" sibTransId="{CE4ACA90-AABE-450C-B40A-DB3D5E118FF2}"/>
    <dgm:cxn modelId="{CD7BC4D9-0289-468D-A5B4-D5848BDAF8C6}" type="presOf" srcId="{C9C8926C-414E-44BF-A68C-12F00BC00FB6}" destId="{F8E4AA61-AF61-41CA-AA4A-F8F5115E2A75}" srcOrd="0" destOrd="0" presId="urn:microsoft.com/office/officeart/2005/8/layout/vList2"/>
    <dgm:cxn modelId="{2B07BC19-DA42-49BD-A3DE-E8AE6F07B7C0}" type="presOf" srcId="{4F398F26-4963-418B-8FF2-A9993FFAF32D}" destId="{90A5C9F6-9B42-4F51-B38B-B88C47BD8FE7}" srcOrd="0" destOrd="0" presId="urn:microsoft.com/office/officeart/2005/8/layout/vList2"/>
    <dgm:cxn modelId="{A1215E65-D921-49CB-8E32-BF444F04D7CC}" type="presParOf" srcId="{C40D5E4A-A662-413C-80AA-D645E92F6AAA}" destId="{F8E4AA61-AF61-41CA-AA4A-F8F5115E2A75}" srcOrd="0" destOrd="0" presId="urn:microsoft.com/office/officeart/2005/8/layout/vList2"/>
    <dgm:cxn modelId="{0E020F5B-9888-42B3-8FAE-68367353A8F2}" type="presParOf" srcId="{C40D5E4A-A662-413C-80AA-D645E92F6AAA}" destId="{9B8B51AC-D369-4E06-BEAE-AA9F729D6FFC}" srcOrd="1" destOrd="0" presId="urn:microsoft.com/office/officeart/2005/8/layout/vList2"/>
    <dgm:cxn modelId="{C1B4C403-5580-49B8-ACA1-C693A6FC0B8A}" type="presParOf" srcId="{C40D5E4A-A662-413C-80AA-D645E92F6AAA}" destId="{90A5C9F6-9B42-4F51-B38B-B88C47BD8FE7}" srcOrd="2" destOrd="0" presId="urn:microsoft.com/office/officeart/2005/8/layout/vList2"/>
  </dgm:cxnLst>
  <dgm:bg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0A13815C-6CDC-4084-8651-984BC99040D7}" type="doc">
      <dgm:prSet loTypeId="urn:microsoft.com/office/officeart/2005/8/layout/vList6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F56B08A-F54C-4A50-A924-728AD928E1B0}">
      <dgm:prSet custT="1"/>
      <dgm:spPr/>
      <dgm:t>
        <a:bodyPr/>
        <a:lstStyle/>
        <a:p>
          <a:pPr algn="ctr"/>
          <a:r>
            <a:rPr lang="en-US" sz="2000" b="1" dirty="0"/>
            <a:t>Type III interference</a:t>
          </a:r>
        </a:p>
      </dgm:t>
    </dgm:pt>
    <dgm:pt modelId="{90BCB05F-F258-4D41-B204-DBBEADB7B4D0}" type="parTrans" cxnId="{5FA96176-D424-44CA-BF7A-932F994ECA4A}">
      <dgm:prSet/>
      <dgm:spPr/>
      <dgm:t>
        <a:bodyPr/>
        <a:lstStyle/>
        <a:p>
          <a:endParaRPr lang="en-US" sz="2000" b="1"/>
        </a:p>
      </dgm:t>
    </dgm:pt>
    <dgm:pt modelId="{63F6E9EB-ABA6-4352-8808-9F7C76844750}" type="sibTrans" cxnId="{5FA96176-D424-44CA-BF7A-932F994ECA4A}">
      <dgm:prSet/>
      <dgm:spPr/>
      <dgm:t>
        <a:bodyPr/>
        <a:lstStyle/>
        <a:p>
          <a:endParaRPr lang="en-US" sz="2000" b="1"/>
        </a:p>
      </dgm:t>
    </dgm:pt>
    <dgm:pt modelId="{0F3955AD-3112-445B-AADE-CDA0BEA6ACF3}" type="pres">
      <dgm:prSet presAssocID="{0A13815C-6CDC-4084-8651-984BC99040D7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B1FA5AD-C2B3-4637-BB03-81C4F81A6C31}" type="pres">
      <dgm:prSet presAssocID="{8F56B08A-F54C-4A50-A924-728AD928E1B0}" presName="linNode" presStyleCnt="0"/>
      <dgm:spPr/>
    </dgm:pt>
    <dgm:pt modelId="{2A36D084-3817-4C15-A34C-F9DBA8955BDB}" type="pres">
      <dgm:prSet presAssocID="{8F56B08A-F54C-4A50-A924-728AD928E1B0}" presName="parentShp" presStyleLbl="node1" presStyleIdx="0" presStyleCnt="1" custScaleX="362606" custScaleY="1321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BF8AC8-52EB-4FA8-911A-2D58E119BCE4}" type="pres">
      <dgm:prSet presAssocID="{8F56B08A-F54C-4A50-A924-728AD928E1B0}" presName="childShp" presStyleLbl="bgAccFollowNode1" presStyleIdx="0" presStyleCnt="1" custScaleY="39692">
        <dgm:presLayoutVars>
          <dgm:bulletEnabled val="1"/>
        </dgm:presLayoutVars>
      </dgm:prSet>
      <dgm:spPr/>
    </dgm:pt>
  </dgm:ptLst>
  <dgm:cxnLst>
    <dgm:cxn modelId="{5FA96176-D424-44CA-BF7A-932F994ECA4A}" srcId="{0A13815C-6CDC-4084-8651-984BC99040D7}" destId="{8F56B08A-F54C-4A50-A924-728AD928E1B0}" srcOrd="0" destOrd="0" parTransId="{90BCB05F-F258-4D41-B204-DBBEADB7B4D0}" sibTransId="{63F6E9EB-ABA6-4352-8808-9F7C76844750}"/>
    <dgm:cxn modelId="{B352C778-56F5-4651-9F36-1C0F6A5E4739}" type="presOf" srcId="{0A13815C-6CDC-4084-8651-984BC99040D7}" destId="{0F3955AD-3112-445B-AADE-CDA0BEA6ACF3}" srcOrd="0" destOrd="0" presId="urn:microsoft.com/office/officeart/2005/8/layout/vList6"/>
    <dgm:cxn modelId="{5183F71A-E6C1-4F1C-8ADF-179C62EEB370}" type="presOf" srcId="{8F56B08A-F54C-4A50-A924-728AD928E1B0}" destId="{2A36D084-3817-4C15-A34C-F9DBA8955BDB}" srcOrd="0" destOrd="0" presId="urn:microsoft.com/office/officeart/2005/8/layout/vList6"/>
    <dgm:cxn modelId="{A12C5155-F6C7-42F0-925D-F171696AC301}" type="presParOf" srcId="{0F3955AD-3112-445B-AADE-CDA0BEA6ACF3}" destId="{9B1FA5AD-C2B3-4637-BB03-81C4F81A6C31}" srcOrd="0" destOrd="0" presId="urn:microsoft.com/office/officeart/2005/8/layout/vList6"/>
    <dgm:cxn modelId="{48EC2531-8A71-4F6C-8371-AEF256D24B95}" type="presParOf" srcId="{9B1FA5AD-C2B3-4637-BB03-81C4F81A6C31}" destId="{2A36D084-3817-4C15-A34C-F9DBA8955BDB}" srcOrd="0" destOrd="0" presId="urn:microsoft.com/office/officeart/2005/8/layout/vList6"/>
    <dgm:cxn modelId="{1ABE7DDF-1608-44D9-8FBC-51EBAED78CC6}" type="presParOf" srcId="{9B1FA5AD-C2B3-4637-BB03-81C4F81A6C31}" destId="{65BF8AC8-52EB-4FA8-911A-2D58E119BCE4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A635E75C-30E1-4DB6-8902-54DBD841E82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834D0D1-D596-409C-B26A-B4D8A0025D34}">
      <dgm:prSet custT="1"/>
      <dgm:spPr/>
      <dgm:t>
        <a:bodyPr/>
        <a:lstStyle/>
        <a:p>
          <a:pPr algn="ctr"/>
          <a:r>
            <a:rPr lang="en-US" sz="1800" b="1" dirty="0"/>
            <a:t>Third deformation (F3)</a:t>
          </a:r>
        </a:p>
      </dgm:t>
    </dgm:pt>
    <dgm:pt modelId="{B456F5BE-CF6C-482A-9322-B842FC5764DB}" type="parTrans" cxnId="{8EA52E0E-C34E-4D3B-8C05-182EB0FE54B0}">
      <dgm:prSet/>
      <dgm:spPr/>
      <dgm:t>
        <a:bodyPr/>
        <a:lstStyle/>
        <a:p>
          <a:endParaRPr lang="en-US" sz="1800" b="1"/>
        </a:p>
      </dgm:t>
    </dgm:pt>
    <dgm:pt modelId="{0C335E5A-3345-49CB-891D-4043F5CA153D}" type="sibTrans" cxnId="{8EA52E0E-C34E-4D3B-8C05-182EB0FE54B0}">
      <dgm:prSet/>
      <dgm:spPr/>
      <dgm:t>
        <a:bodyPr/>
        <a:lstStyle/>
        <a:p>
          <a:endParaRPr lang="en-US" sz="1800" b="1"/>
        </a:p>
      </dgm:t>
    </dgm:pt>
    <dgm:pt modelId="{7905AA19-1E3C-413E-AD71-AE45F4492D2C}" type="pres">
      <dgm:prSet presAssocID="{A635E75C-30E1-4DB6-8902-54DBD841E82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3436C68-225B-46EB-96B5-D0148C6A86A6}" type="pres">
      <dgm:prSet presAssocID="{F834D0D1-D596-409C-B26A-B4D8A0025D3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E7B813F-D9E1-49BD-97EF-58650E585870}" type="presOf" srcId="{F834D0D1-D596-409C-B26A-B4D8A0025D34}" destId="{43436C68-225B-46EB-96B5-D0148C6A86A6}" srcOrd="0" destOrd="0" presId="urn:microsoft.com/office/officeart/2005/8/layout/vList2"/>
    <dgm:cxn modelId="{3098EBA6-FEC4-43B0-8271-74A6664DAD98}" type="presOf" srcId="{A635E75C-30E1-4DB6-8902-54DBD841E821}" destId="{7905AA19-1E3C-413E-AD71-AE45F4492D2C}" srcOrd="0" destOrd="0" presId="urn:microsoft.com/office/officeart/2005/8/layout/vList2"/>
    <dgm:cxn modelId="{8EA52E0E-C34E-4D3B-8C05-182EB0FE54B0}" srcId="{A635E75C-30E1-4DB6-8902-54DBD841E821}" destId="{F834D0D1-D596-409C-B26A-B4D8A0025D34}" srcOrd="0" destOrd="0" parTransId="{B456F5BE-CF6C-482A-9322-B842FC5764DB}" sibTransId="{0C335E5A-3345-49CB-891D-4043F5CA153D}"/>
    <dgm:cxn modelId="{9A9C45BA-129F-45E6-9201-D61A365E60F0}" type="presParOf" srcId="{7905AA19-1E3C-413E-AD71-AE45F4492D2C}" destId="{43436C68-225B-46EB-96B5-D0148C6A86A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66087493-993C-457B-999E-317EF21ED30B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FF0EF18-5EAA-4DC8-99EA-F8D94C005D58}">
      <dgm:prSet custT="1"/>
      <dgm:spPr/>
      <dgm:t>
        <a:bodyPr/>
        <a:lstStyle/>
        <a:p>
          <a:pPr algn="ctr"/>
          <a:r>
            <a:rPr lang="en-US" sz="1800" b="1" dirty="0"/>
            <a:t>Open broad warps, chevron folds, kink and box  </a:t>
          </a:r>
          <a:r>
            <a:rPr lang="en-US" sz="1800" b="1" dirty="0" smtClean="0"/>
            <a:t>folds</a:t>
          </a:r>
          <a:endParaRPr lang="en-US" sz="1800" b="1" dirty="0"/>
        </a:p>
      </dgm:t>
    </dgm:pt>
    <dgm:pt modelId="{B48986FB-B6B5-4DF0-BF0B-A984FDE549B6}" type="parTrans" cxnId="{9E2B7497-A5AA-465E-8CE5-868D316ACCB7}">
      <dgm:prSet/>
      <dgm:spPr/>
      <dgm:t>
        <a:bodyPr/>
        <a:lstStyle/>
        <a:p>
          <a:pPr algn="ctr"/>
          <a:endParaRPr lang="en-US" sz="1800" b="1"/>
        </a:p>
      </dgm:t>
    </dgm:pt>
    <dgm:pt modelId="{7B699AFF-02A4-4C1C-AB32-862F08847CA1}" type="sibTrans" cxnId="{9E2B7497-A5AA-465E-8CE5-868D316ACCB7}">
      <dgm:prSet/>
      <dgm:spPr/>
      <dgm:t>
        <a:bodyPr/>
        <a:lstStyle/>
        <a:p>
          <a:pPr algn="ctr"/>
          <a:endParaRPr lang="en-US" sz="1800" b="1"/>
        </a:p>
      </dgm:t>
    </dgm:pt>
    <dgm:pt modelId="{BFAAD3CA-BAFD-4B84-9ED8-0701679E550D}">
      <dgm:prSet custT="1"/>
      <dgm:spPr/>
      <dgm:t>
        <a:bodyPr/>
        <a:lstStyle/>
        <a:p>
          <a:pPr algn="ctr"/>
          <a:r>
            <a:rPr lang="en-US" sz="1800" b="1" dirty="0"/>
            <a:t>Axial plane of these folds have high angle with F2  folds </a:t>
          </a:r>
        </a:p>
      </dgm:t>
    </dgm:pt>
    <dgm:pt modelId="{1534B4CB-0469-414D-B0C6-694162CDCA3B}" type="parTrans" cxnId="{E7CA6BDD-DE99-4F46-BC1D-0FE4F3CE82E7}">
      <dgm:prSet/>
      <dgm:spPr/>
      <dgm:t>
        <a:bodyPr/>
        <a:lstStyle/>
        <a:p>
          <a:pPr algn="ctr"/>
          <a:endParaRPr lang="en-US" sz="1800" b="1"/>
        </a:p>
      </dgm:t>
    </dgm:pt>
    <dgm:pt modelId="{F58E357A-141E-4962-A996-D1F2D36C819C}" type="sibTrans" cxnId="{E7CA6BDD-DE99-4F46-BC1D-0FE4F3CE82E7}">
      <dgm:prSet/>
      <dgm:spPr/>
      <dgm:t>
        <a:bodyPr/>
        <a:lstStyle/>
        <a:p>
          <a:pPr algn="ctr"/>
          <a:endParaRPr lang="en-US" sz="1800" b="1"/>
        </a:p>
      </dgm:t>
    </dgm:pt>
    <dgm:pt modelId="{95680AB4-C0D1-4244-87F8-B5A3623208D9}" type="pres">
      <dgm:prSet presAssocID="{66087493-993C-457B-999E-317EF21ED30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518403A-118E-4C28-86A1-03B2714560D3}" type="pres">
      <dgm:prSet presAssocID="{8FF0EF18-5EAA-4DC8-99EA-F8D94C005D58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47168C-5B94-4A7E-A884-2F9784B5A29D}" type="pres">
      <dgm:prSet presAssocID="{7B699AFF-02A4-4C1C-AB32-862F08847CA1}" presName="spacer" presStyleCnt="0"/>
      <dgm:spPr/>
    </dgm:pt>
    <dgm:pt modelId="{76FEF5D8-0D35-453C-8C56-B10B79814D9B}" type="pres">
      <dgm:prSet presAssocID="{BFAAD3CA-BAFD-4B84-9ED8-0701679E550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2B7497-A5AA-465E-8CE5-868D316ACCB7}" srcId="{66087493-993C-457B-999E-317EF21ED30B}" destId="{8FF0EF18-5EAA-4DC8-99EA-F8D94C005D58}" srcOrd="0" destOrd="0" parTransId="{B48986FB-B6B5-4DF0-BF0B-A984FDE549B6}" sibTransId="{7B699AFF-02A4-4C1C-AB32-862F08847CA1}"/>
    <dgm:cxn modelId="{1D16A3A7-DA29-4F25-B4B8-DF3BCB5CB3B2}" type="presOf" srcId="{BFAAD3CA-BAFD-4B84-9ED8-0701679E550D}" destId="{76FEF5D8-0D35-453C-8C56-B10B79814D9B}" srcOrd="0" destOrd="0" presId="urn:microsoft.com/office/officeart/2005/8/layout/vList2"/>
    <dgm:cxn modelId="{37FC038E-F6A3-4268-B76A-445C375E6250}" type="presOf" srcId="{8FF0EF18-5EAA-4DC8-99EA-F8D94C005D58}" destId="{0518403A-118E-4C28-86A1-03B2714560D3}" srcOrd="0" destOrd="0" presId="urn:microsoft.com/office/officeart/2005/8/layout/vList2"/>
    <dgm:cxn modelId="{E7CA6BDD-DE99-4F46-BC1D-0FE4F3CE82E7}" srcId="{66087493-993C-457B-999E-317EF21ED30B}" destId="{BFAAD3CA-BAFD-4B84-9ED8-0701679E550D}" srcOrd="1" destOrd="0" parTransId="{1534B4CB-0469-414D-B0C6-694162CDCA3B}" sibTransId="{F58E357A-141E-4962-A996-D1F2D36C819C}"/>
    <dgm:cxn modelId="{13EB4555-D53F-456A-9E04-4BDC71B63C9E}" type="presOf" srcId="{66087493-993C-457B-999E-317EF21ED30B}" destId="{95680AB4-C0D1-4244-87F8-B5A3623208D9}" srcOrd="0" destOrd="0" presId="urn:microsoft.com/office/officeart/2005/8/layout/vList2"/>
    <dgm:cxn modelId="{B43DBC08-8BED-4112-82D8-806B7115C12B}" type="presParOf" srcId="{95680AB4-C0D1-4244-87F8-B5A3623208D9}" destId="{0518403A-118E-4C28-86A1-03B2714560D3}" srcOrd="0" destOrd="0" presId="urn:microsoft.com/office/officeart/2005/8/layout/vList2"/>
    <dgm:cxn modelId="{E9CD6978-7499-4A62-98E8-768185D9BD34}" type="presParOf" srcId="{95680AB4-C0D1-4244-87F8-B5A3623208D9}" destId="{5647168C-5B94-4A7E-A884-2F9784B5A29D}" srcOrd="1" destOrd="0" presId="urn:microsoft.com/office/officeart/2005/8/layout/vList2"/>
    <dgm:cxn modelId="{0D95ABC1-6625-4D71-A53D-9E50442A485B}" type="presParOf" srcId="{95680AB4-C0D1-4244-87F8-B5A3623208D9}" destId="{76FEF5D8-0D35-453C-8C56-B10B79814D9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5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A0047BD9-6C1B-4102-9782-7AA0341629ED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6CE72C-1486-4B7A-95BA-9FC0EB4C77F2}">
      <dgm:prSet custT="1"/>
      <dgm:spPr/>
      <dgm:t>
        <a:bodyPr/>
        <a:lstStyle/>
        <a:p>
          <a:pPr algn="ctr" rtl="0"/>
          <a:r>
            <a:rPr lang="en-US" sz="2000" b="1" dirty="0" smtClean="0"/>
            <a:t> Third and fourth </a:t>
          </a:r>
          <a:r>
            <a:rPr lang="en-US" sz="2000" b="1" dirty="0" smtClean="0">
              <a:latin typeface="+mj-lt"/>
            </a:rPr>
            <a:t>deformations</a:t>
          </a:r>
          <a:r>
            <a:rPr lang="en-US" sz="2000" b="1" dirty="0" smtClean="0"/>
            <a:t> </a:t>
          </a:r>
          <a:endParaRPr lang="en-US" sz="2000" b="1" dirty="0"/>
        </a:p>
      </dgm:t>
    </dgm:pt>
    <dgm:pt modelId="{E4222874-E50A-46AD-949D-5616B50C2F21}" type="parTrans" cxnId="{FFE5431A-76CB-46BE-9D19-17DBCB908CBC}">
      <dgm:prSet/>
      <dgm:spPr/>
      <dgm:t>
        <a:bodyPr/>
        <a:lstStyle/>
        <a:p>
          <a:pPr algn="ctr"/>
          <a:endParaRPr lang="en-US" sz="2000" b="1"/>
        </a:p>
      </dgm:t>
    </dgm:pt>
    <dgm:pt modelId="{52C7B7C8-DC95-4A17-B7DB-FEDB76202BA6}" type="sibTrans" cxnId="{FFE5431A-76CB-46BE-9D19-17DBCB908CBC}">
      <dgm:prSet/>
      <dgm:spPr/>
      <dgm:t>
        <a:bodyPr/>
        <a:lstStyle/>
        <a:p>
          <a:pPr algn="ctr"/>
          <a:endParaRPr lang="en-US" sz="2000" b="1"/>
        </a:p>
      </dgm:t>
    </dgm:pt>
    <dgm:pt modelId="{BA4B9048-EE38-4BB8-A6DC-2CCD44AB937C}" type="pres">
      <dgm:prSet presAssocID="{A0047BD9-6C1B-4102-9782-7AA0341629E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6EE885-CF63-4F93-923F-638C7E4444BA}" type="pres">
      <dgm:prSet presAssocID="{D26CE72C-1486-4B7A-95BA-9FC0EB4C77F2}" presName="parentText" presStyleLbl="node1" presStyleIdx="0" presStyleCnt="1" custLinFactNeighborX="-232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BE09123-9341-4B16-AFFE-8919BCF23FC6}" type="presOf" srcId="{A0047BD9-6C1B-4102-9782-7AA0341629ED}" destId="{BA4B9048-EE38-4BB8-A6DC-2CCD44AB937C}" srcOrd="0" destOrd="0" presId="urn:microsoft.com/office/officeart/2005/8/layout/vList2"/>
    <dgm:cxn modelId="{A2319029-B82A-4F2B-86DE-590115089DCB}" type="presOf" srcId="{D26CE72C-1486-4B7A-95BA-9FC0EB4C77F2}" destId="{066EE885-CF63-4F93-923F-638C7E4444BA}" srcOrd="0" destOrd="0" presId="urn:microsoft.com/office/officeart/2005/8/layout/vList2"/>
    <dgm:cxn modelId="{FFE5431A-76CB-46BE-9D19-17DBCB908CBC}" srcId="{A0047BD9-6C1B-4102-9782-7AA0341629ED}" destId="{D26CE72C-1486-4B7A-95BA-9FC0EB4C77F2}" srcOrd="0" destOrd="0" parTransId="{E4222874-E50A-46AD-949D-5616B50C2F21}" sibTransId="{52C7B7C8-DC95-4A17-B7DB-FEDB76202BA6}"/>
    <dgm:cxn modelId="{02CCA476-6AF4-459C-852A-2420F431392E}" type="presParOf" srcId="{BA4B9048-EE38-4BB8-A6DC-2CCD44AB937C}" destId="{066EE885-CF63-4F93-923F-638C7E4444BA}" srcOrd="0" destOrd="0" presId="urn:microsoft.com/office/officeart/2005/8/layout/vList2"/>
  </dgm:cxnLst>
  <dgm:bg/>
  <dgm:whole/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B71990CB-68E0-4D76-B2DE-463101B074AE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18FA77-78FD-4FB0-A3CD-4E9D4B45CEA5}">
      <dgm:prSet custT="1"/>
      <dgm:spPr>
        <a:gradFill flip="none" rotWithShape="1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rgbClr val="10DBF6"/>
            </a:gs>
            <a:gs pos="100000">
              <a:srgbClr val="33CCCC"/>
            </a:gs>
          </a:gsLst>
          <a:lin ang="13500000" scaled="1"/>
          <a:tileRect/>
        </a:gradFill>
      </dgm:spPr>
      <dgm:t>
        <a:bodyPr/>
        <a:lstStyle/>
        <a:p>
          <a:pPr algn="ctr"/>
          <a:r>
            <a: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E-W trending faults are prominent at places which are parallel to the axial plane of F3 </a:t>
          </a:r>
          <a:r>
            <a:rPr lang="en-US" sz="2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folds </a:t>
          </a:r>
          <a:endParaRPr lang="en-US" sz="20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5754621-376F-4165-AED3-41F298AD2D63}" type="parTrans" cxnId="{DEFA5B57-7257-4E42-9BC3-742DE9143080}">
      <dgm:prSet/>
      <dgm:spPr/>
      <dgm:t>
        <a:bodyPr/>
        <a:lstStyle/>
        <a:p>
          <a:endParaRPr lang="en-US" sz="2000"/>
        </a:p>
      </dgm:t>
    </dgm:pt>
    <dgm:pt modelId="{7669A38C-779D-4FAD-9AAE-561FA721A3A3}" type="sibTrans" cxnId="{DEFA5B57-7257-4E42-9BC3-742DE9143080}">
      <dgm:prSet/>
      <dgm:spPr/>
      <dgm:t>
        <a:bodyPr/>
        <a:lstStyle/>
        <a:p>
          <a:endParaRPr lang="en-US" sz="2000"/>
        </a:p>
      </dgm:t>
    </dgm:pt>
    <dgm:pt modelId="{A6F76520-FD06-4A22-A8FE-5AA587F08E93}" type="pres">
      <dgm:prSet presAssocID="{B71990CB-68E0-4D76-B2DE-463101B074A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B073379-2136-469A-9539-20C4F4802AB9}" type="pres">
      <dgm:prSet presAssocID="{5C18FA77-78FD-4FB0-A3CD-4E9D4B45CEA5}" presName="parentText" presStyleLbl="node1" presStyleIdx="0" presStyleCnt="1" custScaleY="127944" custLinFactNeighborY="1651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19492DB-0A2E-4BE2-93AE-0411A303E4E5}" type="presOf" srcId="{B71990CB-68E0-4D76-B2DE-463101B074AE}" destId="{A6F76520-FD06-4A22-A8FE-5AA587F08E93}" srcOrd="0" destOrd="0" presId="urn:microsoft.com/office/officeart/2005/8/layout/vList2"/>
    <dgm:cxn modelId="{DEFA5B57-7257-4E42-9BC3-742DE9143080}" srcId="{B71990CB-68E0-4D76-B2DE-463101B074AE}" destId="{5C18FA77-78FD-4FB0-A3CD-4E9D4B45CEA5}" srcOrd="0" destOrd="0" parTransId="{B5754621-376F-4165-AED3-41F298AD2D63}" sibTransId="{7669A38C-779D-4FAD-9AAE-561FA721A3A3}"/>
    <dgm:cxn modelId="{9E2FC5E2-27C2-4ECA-8B17-B1EBDCE31EA0}" type="presOf" srcId="{5C18FA77-78FD-4FB0-A3CD-4E9D4B45CEA5}" destId="{AB073379-2136-469A-9539-20C4F4802AB9}" srcOrd="0" destOrd="0" presId="urn:microsoft.com/office/officeart/2005/8/layout/vList2"/>
    <dgm:cxn modelId="{9D5F133F-E387-41F7-866D-10A9D5A36BF9}" type="presParOf" srcId="{A6F76520-FD06-4A22-A8FE-5AA587F08E93}" destId="{AB073379-2136-469A-9539-20C4F4802AB9}" srcOrd="0" destOrd="0" presId="urn:microsoft.com/office/officeart/2005/8/layout/vList2"/>
  </dgm:cxnLst>
  <dgm:bg/>
  <dgm:whole/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10549776-2B9A-4460-8FE7-8B65163643B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C921B2-EC5F-4F3A-8D4C-5C990D03A4CC}">
      <dgm:prSet custT="1"/>
      <dgm:spPr>
        <a:gradFill rotWithShape="0">
          <a:gsLst>
            <a:gs pos="0">
              <a:schemeClr val="tx2">
                <a:lumMod val="50000"/>
              </a:schemeClr>
            </a:gs>
            <a:gs pos="85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00FFFF"/>
            </a:gs>
          </a:gsLst>
        </a:gradFill>
      </dgm:spPr>
      <dgm:t>
        <a:bodyPr/>
        <a:lstStyle/>
        <a:p>
          <a:pPr algn="ctr"/>
          <a:r>
            <a:rPr lang="en-US" sz="1800" b="1" dirty="0"/>
            <a:t>An arcuate DSZ is marked on the northern boundary of Mochia-Balaria hill. </a:t>
          </a:r>
        </a:p>
        <a:p>
          <a:pPr algn="ctr"/>
          <a:r>
            <a:rPr lang="en-US" sz="1800" b="1" dirty="0"/>
            <a:t>Flattening and stretching of quartz grains, development of strong </a:t>
          </a:r>
          <a:r>
            <a:rPr lang="en-US" sz="1800" b="1" dirty="0" smtClean="0"/>
            <a:t>anatomizing </a:t>
          </a:r>
          <a:r>
            <a:rPr lang="en-US" sz="1800" b="1" dirty="0"/>
            <a:t>foliations in quartzite, </a:t>
          </a:r>
        </a:p>
        <a:p>
          <a:pPr algn="ctr"/>
          <a:r>
            <a:rPr lang="en-US" sz="1800" b="1" dirty="0"/>
            <a:t>S-C fabric, rotation of quartz veins developed along extensional cracks are evidences </a:t>
          </a:r>
          <a:r>
            <a:rPr lang="en-US" sz="1800" b="1" dirty="0" smtClean="0"/>
            <a:t> of </a:t>
          </a:r>
          <a:r>
            <a:rPr lang="en-US" sz="1800" b="1" dirty="0"/>
            <a:t>DSZ. </a:t>
          </a:r>
        </a:p>
      </dgm:t>
    </dgm:pt>
    <dgm:pt modelId="{50014ACF-8775-4C03-ABEC-730DD4FE019B}" type="parTrans" cxnId="{9E9E696D-8E01-433D-BD61-FB58D50DEB86}">
      <dgm:prSet/>
      <dgm:spPr/>
      <dgm:t>
        <a:bodyPr/>
        <a:lstStyle/>
        <a:p>
          <a:endParaRPr lang="en-US" sz="1800" b="1"/>
        </a:p>
      </dgm:t>
    </dgm:pt>
    <dgm:pt modelId="{90744E12-86CA-4E5E-9D68-D1374BBFE054}" type="sibTrans" cxnId="{9E9E696D-8E01-433D-BD61-FB58D50DEB86}">
      <dgm:prSet/>
      <dgm:spPr/>
      <dgm:t>
        <a:bodyPr/>
        <a:lstStyle/>
        <a:p>
          <a:endParaRPr lang="en-US" sz="1800" b="1"/>
        </a:p>
      </dgm:t>
    </dgm:pt>
    <dgm:pt modelId="{A36BD8BB-E9CC-4E47-89EA-3E6B53DF9575}" type="pres">
      <dgm:prSet presAssocID="{10549776-2B9A-4460-8FE7-8B65163643B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169DAE5-AC00-435F-A7CB-A8E71DCE5CB1}" type="pres">
      <dgm:prSet presAssocID="{DDC921B2-EC5F-4F3A-8D4C-5C990D03A4CC}" presName="parentText" presStyleLbl="node1" presStyleIdx="0" presStyleCnt="1" custLinFactNeighborX="-1192" custLinFactNeighborY="-430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9D8C71-7A0E-451B-AEEF-1444F0FBF455}" type="presOf" srcId="{10549776-2B9A-4460-8FE7-8B65163643BD}" destId="{A36BD8BB-E9CC-4E47-89EA-3E6B53DF9575}" srcOrd="0" destOrd="0" presId="urn:microsoft.com/office/officeart/2005/8/layout/vList2"/>
    <dgm:cxn modelId="{9E9E696D-8E01-433D-BD61-FB58D50DEB86}" srcId="{10549776-2B9A-4460-8FE7-8B65163643BD}" destId="{DDC921B2-EC5F-4F3A-8D4C-5C990D03A4CC}" srcOrd="0" destOrd="0" parTransId="{50014ACF-8775-4C03-ABEC-730DD4FE019B}" sibTransId="{90744E12-86CA-4E5E-9D68-D1374BBFE054}"/>
    <dgm:cxn modelId="{06124E0D-1A9E-4688-B202-2B5D5611A323}" type="presOf" srcId="{DDC921B2-EC5F-4F3A-8D4C-5C990D03A4CC}" destId="{9169DAE5-AC00-435F-A7CB-A8E71DCE5CB1}" srcOrd="0" destOrd="0" presId="urn:microsoft.com/office/officeart/2005/8/layout/vList2"/>
    <dgm:cxn modelId="{D3BAC4FD-D655-4024-8D7F-D1BBDB04ACBA}" type="presParOf" srcId="{A36BD8BB-E9CC-4E47-89EA-3E6B53DF9575}" destId="{9169DAE5-AC00-435F-A7CB-A8E71DCE5CB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44B1513-DAD1-42AA-9B2F-1B92C3166E3D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243C57D-3827-4202-920E-24C5E2C78669}">
      <dgm:prSet custT="1"/>
      <dgm:spPr/>
      <dgm:t>
        <a:bodyPr/>
        <a:lstStyle/>
        <a:p>
          <a:pPr algn="ctr"/>
          <a:r>
            <a:rPr lang="en-GB" sz="2000" b="1" dirty="0" smtClean="0">
              <a:solidFill>
                <a:srgbClr val="FFC000"/>
              </a:solidFill>
            </a:rPr>
            <a:t>SALIENT</a:t>
          </a:r>
          <a:r>
            <a:rPr lang="en-GB" sz="2100" b="1" dirty="0" smtClean="0">
              <a:solidFill>
                <a:srgbClr val="FFC000"/>
              </a:solidFill>
            </a:rPr>
            <a:t> FEATURES OF ZAWAR ZINC LEAD BELT (ZZB)</a:t>
          </a:r>
          <a:endParaRPr lang="en-US" sz="2100" dirty="0">
            <a:solidFill>
              <a:srgbClr val="FFC000"/>
            </a:solidFill>
          </a:endParaRPr>
        </a:p>
      </dgm:t>
    </dgm:pt>
    <dgm:pt modelId="{48FA35E9-C5CA-4149-89A6-7EF643792738}" type="parTrans" cxnId="{BF199BE9-C99A-4F87-AF58-983F4DEF4421}">
      <dgm:prSet/>
      <dgm:spPr/>
      <dgm:t>
        <a:bodyPr/>
        <a:lstStyle/>
        <a:p>
          <a:pPr algn="ctr"/>
          <a:endParaRPr lang="en-US">
            <a:solidFill>
              <a:srgbClr val="FFC000"/>
            </a:solidFill>
          </a:endParaRPr>
        </a:p>
      </dgm:t>
    </dgm:pt>
    <dgm:pt modelId="{31F391EA-DE0E-4538-B82F-857AE79EB548}" type="sibTrans" cxnId="{BF199BE9-C99A-4F87-AF58-983F4DEF4421}">
      <dgm:prSet/>
      <dgm:spPr/>
      <dgm:t>
        <a:bodyPr/>
        <a:lstStyle/>
        <a:p>
          <a:pPr algn="ctr"/>
          <a:endParaRPr lang="en-US">
            <a:solidFill>
              <a:srgbClr val="FFC000"/>
            </a:solidFill>
          </a:endParaRPr>
        </a:p>
      </dgm:t>
    </dgm:pt>
    <dgm:pt modelId="{AAC9DE3A-8C28-49D4-BE84-AB8DF3B75C18}" type="pres">
      <dgm:prSet presAssocID="{844B1513-DAD1-42AA-9B2F-1B92C3166E3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70E8A38-A934-43EC-B96B-B2BF447FC842}" type="pres">
      <dgm:prSet presAssocID="{B243C57D-3827-4202-920E-24C5E2C78669}" presName="parentText" presStyleLbl="node1" presStyleIdx="0" presStyleCnt="1" custLinFactNeighborY="-1706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199BE9-C99A-4F87-AF58-983F4DEF4421}" srcId="{844B1513-DAD1-42AA-9B2F-1B92C3166E3D}" destId="{B243C57D-3827-4202-920E-24C5E2C78669}" srcOrd="0" destOrd="0" parTransId="{48FA35E9-C5CA-4149-89A6-7EF643792738}" sibTransId="{31F391EA-DE0E-4538-B82F-857AE79EB548}"/>
    <dgm:cxn modelId="{8D594B1D-7E76-4281-8A2C-C98CA9A95FAE}" type="presOf" srcId="{844B1513-DAD1-42AA-9B2F-1B92C3166E3D}" destId="{AAC9DE3A-8C28-49D4-BE84-AB8DF3B75C18}" srcOrd="0" destOrd="0" presId="urn:microsoft.com/office/officeart/2005/8/layout/vList2"/>
    <dgm:cxn modelId="{C7AC613D-E0A7-40A1-8C9C-AF1F4AC3D8F3}" type="presOf" srcId="{B243C57D-3827-4202-920E-24C5E2C78669}" destId="{F70E8A38-A934-43EC-B96B-B2BF447FC842}" srcOrd="0" destOrd="0" presId="urn:microsoft.com/office/officeart/2005/8/layout/vList2"/>
    <dgm:cxn modelId="{E26AF66E-FD28-4061-A5EB-A27AE8DF89CC}" type="presParOf" srcId="{AAC9DE3A-8C28-49D4-BE84-AB8DF3B75C18}" destId="{F70E8A38-A934-43EC-B96B-B2BF447FC84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1A7B5FB6-E02B-43D6-ADB2-48D933C6ED4B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2FF922-561D-4D44-9A4D-688B88442218}">
      <dgm:prSet custT="1"/>
      <dgm:spPr>
        <a:gradFill rotWithShape="0">
          <a:gsLst>
            <a:gs pos="0">
              <a:schemeClr val="tx2">
                <a:lumMod val="50000"/>
              </a:schemeClr>
            </a:gs>
            <a:gs pos="85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00FFFF"/>
            </a:gs>
          </a:gsLst>
        </a:gradFill>
      </dgm:spPr>
      <dgm:t>
        <a:bodyPr/>
        <a:lstStyle/>
        <a:p>
          <a:pPr algn="ctr"/>
          <a:r>
            <a:rPr lang="en-US" sz="1800" b="1" dirty="0"/>
            <a:t>Ductile Shear Zones (DSZ) are developed, mostly along the basin marginal faults, during D1 &amp; D2. Movement along these DSZs is more prominent during second deformation with strong strike slip component.</a:t>
          </a:r>
        </a:p>
      </dgm:t>
    </dgm:pt>
    <dgm:pt modelId="{E83E516D-0883-448B-BD5F-2711B2B2E413}" type="parTrans" cxnId="{52DFD5D9-5957-48CD-B7E4-19730478450B}">
      <dgm:prSet/>
      <dgm:spPr/>
      <dgm:t>
        <a:bodyPr/>
        <a:lstStyle/>
        <a:p>
          <a:endParaRPr lang="en-US" sz="1800"/>
        </a:p>
      </dgm:t>
    </dgm:pt>
    <dgm:pt modelId="{50F68C1B-E03C-4BDE-9669-FEED26B7D17B}" type="sibTrans" cxnId="{52DFD5D9-5957-48CD-B7E4-19730478450B}">
      <dgm:prSet/>
      <dgm:spPr/>
      <dgm:t>
        <a:bodyPr/>
        <a:lstStyle/>
        <a:p>
          <a:endParaRPr lang="en-US" sz="1800"/>
        </a:p>
      </dgm:t>
    </dgm:pt>
    <dgm:pt modelId="{7D1C67E0-D25B-4B5B-AE57-8488637279F1}" type="pres">
      <dgm:prSet presAssocID="{1A7B5FB6-E02B-43D6-ADB2-48D933C6ED4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56A2236-55AF-4B55-AE06-4E30D2004267}" type="pres">
      <dgm:prSet presAssocID="{772FF922-561D-4D44-9A4D-688B88442218}" presName="parentText" presStyleLbl="node1" presStyleIdx="0" presStyleCnt="1" custLinFactNeighborX="-718" custLinFactNeighborY="197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76FDE8-C3FA-4254-92BE-A2880AEB2AA6}" type="presOf" srcId="{772FF922-561D-4D44-9A4D-688B88442218}" destId="{D56A2236-55AF-4B55-AE06-4E30D2004267}" srcOrd="0" destOrd="0" presId="urn:microsoft.com/office/officeart/2005/8/layout/vList2"/>
    <dgm:cxn modelId="{2AFF4C30-DA25-484E-9DD2-454B0FD350CE}" type="presOf" srcId="{1A7B5FB6-E02B-43D6-ADB2-48D933C6ED4B}" destId="{7D1C67E0-D25B-4B5B-AE57-8488637279F1}" srcOrd="0" destOrd="0" presId="urn:microsoft.com/office/officeart/2005/8/layout/vList2"/>
    <dgm:cxn modelId="{52DFD5D9-5957-48CD-B7E4-19730478450B}" srcId="{1A7B5FB6-E02B-43D6-ADB2-48D933C6ED4B}" destId="{772FF922-561D-4D44-9A4D-688B88442218}" srcOrd="0" destOrd="0" parTransId="{E83E516D-0883-448B-BD5F-2711B2B2E413}" sibTransId="{50F68C1B-E03C-4BDE-9669-FEED26B7D17B}"/>
    <dgm:cxn modelId="{AFC971EA-F484-4959-9507-F8F957147FE1}" type="presParOf" srcId="{7D1C67E0-D25B-4B5B-AE57-8488637279F1}" destId="{D56A2236-55AF-4B55-AE06-4E30D200426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007F9A98-B60D-4E50-B5F0-571EA0F536C8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815927-7762-4FEE-85C8-EE4EC1C39BC4}">
      <dgm:prSet custT="1"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00FFFF"/>
            </a:gs>
          </a:gsLst>
        </a:gradFill>
      </dgm:spPr>
      <dgm:t>
        <a:bodyPr/>
        <a:lstStyle/>
        <a:p>
          <a:pPr algn="ctr"/>
          <a:r>
            <a:rPr lang="en-US" sz="1800" dirty="0"/>
            <a:t>Quartz veins forming ladder structure </a:t>
          </a:r>
        </a:p>
      </dgm:t>
    </dgm:pt>
    <dgm:pt modelId="{5C568C9B-26F6-4A54-B9B1-D97CD7337BAD}" type="parTrans" cxnId="{A1145322-4A07-4F67-B478-74E2441BC9D3}">
      <dgm:prSet/>
      <dgm:spPr/>
      <dgm:t>
        <a:bodyPr/>
        <a:lstStyle/>
        <a:p>
          <a:endParaRPr lang="en-US" sz="1800"/>
        </a:p>
      </dgm:t>
    </dgm:pt>
    <dgm:pt modelId="{5DB6CBBE-F483-4244-AF59-D414940336E9}" type="sibTrans" cxnId="{A1145322-4A07-4F67-B478-74E2441BC9D3}">
      <dgm:prSet/>
      <dgm:spPr/>
      <dgm:t>
        <a:bodyPr/>
        <a:lstStyle/>
        <a:p>
          <a:endParaRPr lang="en-US" sz="1800"/>
        </a:p>
      </dgm:t>
    </dgm:pt>
    <dgm:pt modelId="{6CCC6D6E-7570-4F08-A78A-B788F74E373E}" type="pres">
      <dgm:prSet presAssocID="{007F9A98-B60D-4E50-B5F0-571EA0F536C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3A60963-F9C3-4F39-B0EC-EB209890B278}" type="pres">
      <dgm:prSet presAssocID="{67815927-7762-4FEE-85C8-EE4EC1C39BC4}" presName="parentText" presStyleLbl="node1" presStyleIdx="0" presStyleCnt="1" custLinFactNeighborX="-270" custLinFactNeighborY="2194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1145322-4A07-4F67-B478-74E2441BC9D3}" srcId="{007F9A98-B60D-4E50-B5F0-571EA0F536C8}" destId="{67815927-7762-4FEE-85C8-EE4EC1C39BC4}" srcOrd="0" destOrd="0" parTransId="{5C568C9B-26F6-4A54-B9B1-D97CD7337BAD}" sibTransId="{5DB6CBBE-F483-4244-AF59-D414940336E9}"/>
    <dgm:cxn modelId="{F64C0456-D60C-46A8-98FE-31FF913ECE74}" type="presOf" srcId="{67815927-7762-4FEE-85C8-EE4EC1C39BC4}" destId="{33A60963-F9C3-4F39-B0EC-EB209890B278}" srcOrd="0" destOrd="0" presId="urn:microsoft.com/office/officeart/2005/8/layout/vList2"/>
    <dgm:cxn modelId="{83B7D8DB-DD46-4FBC-95C5-0CE19EB293F3}" type="presOf" srcId="{007F9A98-B60D-4E50-B5F0-571EA0F536C8}" destId="{6CCC6D6E-7570-4F08-A78A-B788F74E373E}" srcOrd="0" destOrd="0" presId="urn:microsoft.com/office/officeart/2005/8/layout/vList2"/>
    <dgm:cxn modelId="{A6EFDFDF-038B-4557-8F86-5D7527C0F52A}" type="presParOf" srcId="{6CCC6D6E-7570-4F08-A78A-B788F74E373E}" destId="{33A60963-F9C3-4F39-B0EC-EB209890B27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F761FBAF-A0A2-45A3-A724-C6B3C8CC2E1B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1CB6F0-E1FB-4EDA-8FB8-07EC8E1BBE43}">
      <dgm:prSet custT="1"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00FFFF"/>
            </a:gs>
          </a:gsLst>
        </a:gradFill>
      </dgm:spPr>
      <dgm:t>
        <a:bodyPr/>
        <a:lstStyle/>
        <a:p>
          <a:pPr algn="ctr"/>
          <a:r>
            <a:rPr lang="en-US" sz="1800" dirty="0"/>
            <a:t>Tension gashes</a:t>
          </a:r>
        </a:p>
      </dgm:t>
    </dgm:pt>
    <dgm:pt modelId="{1903D966-2D42-44AE-8F2B-B524F7F3071C}" type="parTrans" cxnId="{A8789A86-D85C-4C0E-B717-28AFBC8A8DB6}">
      <dgm:prSet/>
      <dgm:spPr/>
      <dgm:t>
        <a:bodyPr/>
        <a:lstStyle/>
        <a:p>
          <a:endParaRPr lang="en-US" sz="1800"/>
        </a:p>
      </dgm:t>
    </dgm:pt>
    <dgm:pt modelId="{ACC9C3F6-1DE9-4A4A-9AC3-B9D728AB537C}" type="sibTrans" cxnId="{A8789A86-D85C-4C0E-B717-28AFBC8A8DB6}">
      <dgm:prSet/>
      <dgm:spPr/>
      <dgm:t>
        <a:bodyPr/>
        <a:lstStyle/>
        <a:p>
          <a:endParaRPr lang="en-US" sz="1800"/>
        </a:p>
      </dgm:t>
    </dgm:pt>
    <dgm:pt modelId="{E932FED7-88DE-4A37-B5B5-0640AA1D65E1}" type="pres">
      <dgm:prSet presAssocID="{F761FBAF-A0A2-45A3-A724-C6B3C8CC2E1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B2C1819-7EE8-4DA8-B8DD-D75E16791377}" type="pres">
      <dgm:prSet presAssocID="{5E1CB6F0-E1FB-4EDA-8FB8-07EC8E1BBE43}" presName="parentText" presStyleLbl="node1" presStyleIdx="0" presStyleCnt="1" custLinFactNeighborY="1804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8789A86-D85C-4C0E-B717-28AFBC8A8DB6}" srcId="{F761FBAF-A0A2-45A3-A724-C6B3C8CC2E1B}" destId="{5E1CB6F0-E1FB-4EDA-8FB8-07EC8E1BBE43}" srcOrd="0" destOrd="0" parTransId="{1903D966-2D42-44AE-8F2B-B524F7F3071C}" sibTransId="{ACC9C3F6-1DE9-4A4A-9AC3-B9D728AB537C}"/>
    <dgm:cxn modelId="{841A639F-4600-4654-B0E5-0ADA5633CE2A}" type="presOf" srcId="{F761FBAF-A0A2-45A3-A724-C6B3C8CC2E1B}" destId="{E932FED7-88DE-4A37-B5B5-0640AA1D65E1}" srcOrd="0" destOrd="0" presId="urn:microsoft.com/office/officeart/2005/8/layout/vList2"/>
    <dgm:cxn modelId="{22D8F483-300D-4804-891C-59609CCA6297}" type="presOf" srcId="{5E1CB6F0-E1FB-4EDA-8FB8-07EC8E1BBE43}" destId="{6B2C1819-7EE8-4DA8-B8DD-D75E16791377}" srcOrd="0" destOrd="0" presId="urn:microsoft.com/office/officeart/2005/8/layout/vList2"/>
    <dgm:cxn modelId="{63887610-4374-402B-B776-62884970E39C}" type="presParOf" srcId="{E932FED7-88DE-4A37-B5B5-0640AA1D65E1}" destId="{6B2C1819-7EE8-4DA8-B8DD-D75E1679137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27AA2D3D-94BD-47F1-A2F1-B5C160C2A1FF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C68A531-4535-4489-A854-A3D6982770EE}">
      <dgm:prSet custT="1"/>
      <dgm:spPr/>
      <dgm:t>
        <a:bodyPr/>
        <a:lstStyle/>
        <a:p>
          <a:pPr algn="ctr" rtl="0"/>
          <a:r>
            <a:rPr lang="en-US" sz="2000" b="1" dirty="0" smtClean="0">
              <a:solidFill>
                <a:schemeClr val="bg1"/>
              </a:solidFill>
            </a:rPr>
            <a:t>Ductile Shear Zones (DSZ) </a:t>
          </a:r>
          <a:endParaRPr lang="en-US" sz="2000" b="1" dirty="0">
            <a:solidFill>
              <a:schemeClr val="bg1"/>
            </a:solidFill>
          </a:endParaRPr>
        </a:p>
      </dgm:t>
    </dgm:pt>
    <dgm:pt modelId="{41622390-915B-4C61-9B33-B6C43C29833D}" type="parTrans" cxnId="{48C9F4E1-9646-4D1E-A2D8-C472502EA269}">
      <dgm:prSet/>
      <dgm:spPr/>
      <dgm:t>
        <a:bodyPr/>
        <a:lstStyle/>
        <a:p>
          <a:endParaRPr lang="en-US" sz="2000" b="1"/>
        </a:p>
      </dgm:t>
    </dgm:pt>
    <dgm:pt modelId="{E34706A9-EF08-4CA8-BBEC-BE7103F4BF07}" type="sibTrans" cxnId="{48C9F4E1-9646-4D1E-A2D8-C472502EA269}">
      <dgm:prSet/>
      <dgm:spPr/>
      <dgm:t>
        <a:bodyPr/>
        <a:lstStyle/>
        <a:p>
          <a:endParaRPr lang="en-US" sz="2000" b="1"/>
        </a:p>
      </dgm:t>
    </dgm:pt>
    <dgm:pt modelId="{461D3849-1077-499B-8923-E8744406BD86}" type="pres">
      <dgm:prSet presAssocID="{27AA2D3D-94BD-47F1-A2F1-B5C160C2A1F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D65F6B7-F41E-4E83-8137-9EBA51D66460}" type="pres">
      <dgm:prSet presAssocID="{5C68A531-4535-4489-A854-A3D6982770E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E02F4BD-C62D-4ED0-AA4C-0ADEB05D1DA5}" type="presOf" srcId="{5C68A531-4535-4489-A854-A3D6982770EE}" destId="{8D65F6B7-F41E-4E83-8137-9EBA51D66460}" srcOrd="0" destOrd="0" presId="urn:microsoft.com/office/officeart/2005/8/layout/vList2"/>
    <dgm:cxn modelId="{48C9F4E1-9646-4D1E-A2D8-C472502EA269}" srcId="{27AA2D3D-94BD-47F1-A2F1-B5C160C2A1FF}" destId="{5C68A531-4535-4489-A854-A3D6982770EE}" srcOrd="0" destOrd="0" parTransId="{41622390-915B-4C61-9B33-B6C43C29833D}" sibTransId="{E34706A9-EF08-4CA8-BBEC-BE7103F4BF07}"/>
    <dgm:cxn modelId="{1B0A6A26-E271-4A87-A0F5-6EBC8D4210DD}" type="presOf" srcId="{27AA2D3D-94BD-47F1-A2F1-B5C160C2A1FF}" destId="{461D3849-1077-499B-8923-E8744406BD86}" srcOrd="0" destOrd="0" presId="urn:microsoft.com/office/officeart/2005/8/layout/vList2"/>
    <dgm:cxn modelId="{4A7AB034-253A-412A-B91C-09ACC179C51D}" type="presParOf" srcId="{461D3849-1077-499B-8923-E8744406BD86}" destId="{8D65F6B7-F41E-4E83-8137-9EBA51D66460}" srcOrd="0" destOrd="0" presId="urn:microsoft.com/office/officeart/2005/8/layout/vList2"/>
  </dgm:cxnLst>
  <dgm:bg/>
  <dgm:whole/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30486755-6C03-41AA-811C-85AEDDCE9B19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F68DB5-660B-46AA-92F9-D67E6228514B}">
      <dgm:prSet custT="1"/>
      <dgm:spPr/>
      <dgm:t>
        <a:bodyPr/>
        <a:lstStyle/>
        <a:p>
          <a:pPr algn="ctr"/>
          <a:r>
            <a:rPr lang="en-US" sz="1800" b="1" smtClean="0"/>
            <a:t>ORE MINERALS : Sphalerite and galena, pyrrhotite and pyrite   with minor arsenopyrite, native silver, and chalcopyrite.</a:t>
          </a:r>
          <a:endParaRPr lang="en-US" sz="1800" b="1" dirty="0"/>
        </a:p>
      </dgm:t>
    </dgm:pt>
    <dgm:pt modelId="{244E5E0E-B929-4C6F-A286-C41BFE87EA9F}" type="parTrans" cxnId="{AEBBD7E5-A23F-4E60-A077-4B6255102650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9CB13F92-9EC2-4C2D-BA75-71B9374AAF1B}" type="sibTrans" cxnId="{AEBBD7E5-A23F-4E60-A077-4B6255102650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58DF5386-DCA5-436E-AAC3-BB48B95597E4}">
      <dgm:prSet custT="1"/>
      <dgm:spPr/>
      <dgm:t>
        <a:bodyPr/>
        <a:lstStyle/>
        <a:p>
          <a:pPr algn="ctr"/>
          <a:r>
            <a:rPr lang="en-US" sz="1800" b="1" dirty="0" smtClean="0"/>
            <a:t>HOST ROCK:  D</a:t>
          </a:r>
          <a:r>
            <a:rPr lang="en-US" sz="1800" b="1" i="0" baseline="0" dirty="0" smtClean="0"/>
            <a:t>olomite and the ore lenses usually terminate at the contact with the phyllite. </a:t>
          </a:r>
          <a:endParaRPr lang="en-US" sz="1800" b="1" dirty="0"/>
        </a:p>
      </dgm:t>
    </dgm:pt>
    <dgm:pt modelId="{2791E635-3ED6-4BCB-B7E8-B4EAC5AA930F}" type="parTrans" cxnId="{4193F5B6-27C9-43E2-BFA5-0B2B03B20720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86B5020F-38E5-4584-BE1E-5F1451A679D8}" type="sibTrans" cxnId="{4193F5B6-27C9-43E2-BFA5-0B2B03B20720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4745758D-E6DA-419D-B72C-7AB955503806}">
      <dgm:prSet custT="1"/>
      <dgm:spPr/>
      <dgm:t>
        <a:bodyPr/>
        <a:lstStyle/>
        <a:p>
          <a:pPr algn="ctr"/>
          <a:r>
            <a:rPr lang="en-US" sz="1800" b="1" i="0" baseline="0" dirty="0" smtClean="0"/>
            <a:t>Brownish white to grey dolomites, medium to coarse grained, massive, at places gritty often form long strike ridges at Mochia, Zawarmala and Baroi. </a:t>
          </a:r>
          <a:endParaRPr lang="en-US" sz="1800" b="1" dirty="0"/>
        </a:p>
      </dgm:t>
    </dgm:pt>
    <dgm:pt modelId="{F0119EF7-0337-462B-9087-84E6F98F8910}" type="parTrans" cxnId="{34DF3486-D83E-4E38-80CB-438554899B16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092C0497-2912-4786-80BE-A4EA57754F27}" type="sibTrans" cxnId="{34DF3486-D83E-4E38-80CB-438554899B16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57B5E1CA-9604-4D01-AD8E-C5F590D80349}">
      <dgm:prSet custT="1"/>
      <dgm:spPr/>
      <dgm:t>
        <a:bodyPr/>
        <a:lstStyle/>
        <a:p>
          <a:pPr algn="ctr"/>
          <a:r>
            <a:rPr lang="en-US" sz="1800" b="1" i="0" baseline="0" dirty="0" smtClean="0"/>
            <a:t>There are also interbands of dolomitic phyllite and phyllitic dolomite.</a:t>
          </a:r>
          <a:endParaRPr lang="en-US" sz="1800" b="1" dirty="0"/>
        </a:p>
      </dgm:t>
    </dgm:pt>
    <dgm:pt modelId="{B9323D40-CE73-4F79-A360-9BC01AF2B21C}" type="parTrans" cxnId="{DF63301D-FE9F-4AB4-945F-E50E19F00FFD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F1DFC4B3-A818-470E-A1FE-FE09B9C1F0F9}" type="sibTrans" cxnId="{DF63301D-FE9F-4AB4-945F-E50E19F00FFD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92617BF5-122A-49AB-B8AD-89A1FA26217C}">
      <dgm:prSet custT="1"/>
      <dgm:spPr/>
      <dgm:t>
        <a:bodyPr/>
        <a:lstStyle/>
        <a:p>
          <a:pPr algn="ctr"/>
          <a:r>
            <a:rPr lang="en-US" sz="1800" b="1" i="0" baseline="0" smtClean="0"/>
            <a:t>Dolomite often locally grades in to quartzose or feldspathic dolomite, but all dolomite bands are not mineralized </a:t>
          </a:r>
          <a:endParaRPr lang="en-US" sz="1800" b="1" dirty="0"/>
        </a:p>
      </dgm:t>
    </dgm:pt>
    <dgm:pt modelId="{3936DA8C-7C82-407C-B097-84027254E67D}" type="parTrans" cxnId="{3A68C8DD-1AF7-4884-8333-27E617EBBF03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676627CA-4931-4392-9C75-3DD74F884E5A}" type="sibTrans" cxnId="{3A68C8DD-1AF7-4884-8333-27E617EBBF03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49F5DDC5-8AC6-4653-B507-45195B7D9267}" type="pres">
      <dgm:prSet presAssocID="{30486755-6C03-41AA-811C-85AEDDCE9B1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514CB6-4A8B-41DD-BE0A-77620C4EE228}" type="pres">
      <dgm:prSet presAssocID="{28F68DB5-660B-46AA-92F9-D67E6228514B}" presName="parentText" presStyleLbl="node1" presStyleIdx="0" presStyleCnt="5" custLinFactNeighborY="4980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CF5034-E208-4D2E-81D0-C1A1C153E257}" type="pres">
      <dgm:prSet presAssocID="{9CB13F92-9EC2-4C2D-BA75-71B9374AAF1B}" presName="spacer" presStyleCnt="0"/>
      <dgm:spPr/>
      <dgm:t>
        <a:bodyPr/>
        <a:lstStyle/>
        <a:p>
          <a:endParaRPr lang="en-US"/>
        </a:p>
      </dgm:t>
    </dgm:pt>
    <dgm:pt modelId="{185E3545-1EAD-4FC9-B4C7-003DE3FB826E}" type="pres">
      <dgm:prSet presAssocID="{58DF5386-DCA5-436E-AAC3-BB48B95597E4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3D7701-5E8B-463D-90FC-360CF7D06808}" type="pres">
      <dgm:prSet presAssocID="{86B5020F-38E5-4584-BE1E-5F1451A679D8}" presName="spacer" presStyleCnt="0"/>
      <dgm:spPr/>
      <dgm:t>
        <a:bodyPr/>
        <a:lstStyle/>
        <a:p>
          <a:endParaRPr lang="en-US"/>
        </a:p>
      </dgm:t>
    </dgm:pt>
    <dgm:pt modelId="{E52A2666-468B-452E-A7B8-B1F13D9BD6AA}" type="pres">
      <dgm:prSet presAssocID="{4745758D-E6DA-419D-B72C-7AB955503806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E80713-15B0-4880-BAFC-0821832E064E}" type="pres">
      <dgm:prSet presAssocID="{092C0497-2912-4786-80BE-A4EA57754F27}" presName="spacer" presStyleCnt="0"/>
      <dgm:spPr/>
      <dgm:t>
        <a:bodyPr/>
        <a:lstStyle/>
        <a:p>
          <a:endParaRPr lang="en-US"/>
        </a:p>
      </dgm:t>
    </dgm:pt>
    <dgm:pt modelId="{071C302D-3C18-4561-B39A-1694C62B2D57}" type="pres">
      <dgm:prSet presAssocID="{57B5E1CA-9604-4D01-AD8E-C5F590D80349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4F9D7B-B26F-482C-A73B-B539940F6AA6}" type="pres">
      <dgm:prSet presAssocID="{F1DFC4B3-A818-470E-A1FE-FE09B9C1F0F9}" presName="spacer" presStyleCnt="0"/>
      <dgm:spPr/>
      <dgm:t>
        <a:bodyPr/>
        <a:lstStyle/>
        <a:p>
          <a:endParaRPr lang="en-US"/>
        </a:p>
      </dgm:t>
    </dgm:pt>
    <dgm:pt modelId="{C6054459-8CBB-4795-AB9F-6F33CD836CC2}" type="pres">
      <dgm:prSet presAssocID="{92617BF5-122A-49AB-B8AD-89A1FA26217C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F63301D-FE9F-4AB4-945F-E50E19F00FFD}" srcId="{30486755-6C03-41AA-811C-85AEDDCE9B19}" destId="{57B5E1CA-9604-4D01-AD8E-C5F590D80349}" srcOrd="3" destOrd="0" parTransId="{B9323D40-CE73-4F79-A360-9BC01AF2B21C}" sibTransId="{F1DFC4B3-A818-470E-A1FE-FE09B9C1F0F9}"/>
    <dgm:cxn modelId="{96282AA3-DE9D-4AA1-8D1A-DF494A6AEBC5}" type="presOf" srcId="{28F68DB5-660B-46AA-92F9-D67E6228514B}" destId="{4B514CB6-4A8B-41DD-BE0A-77620C4EE228}" srcOrd="0" destOrd="0" presId="urn:microsoft.com/office/officeart/2005/8/layout/vList2"/>
    <dgm:cxn modelId="{0824777B-91B7-4BD2-80FF-0C43F59F086B}" type="presOf" srcId="{30486755-6C03-41AA-811C-85AEDDCE9B19}" destId="{49F5DDC5-8AC6-4653-B507-45195B7D9267}" srcOrd="0" destOrd="0" presId="urn:microsoft.com/office/officeart/2005/8/layout/vList2"/>
    <dgm:cxn modelId="{EE1FCAC5-9751-4A9C-8E44-9045E9B96648}" type="presOf" srcId="{58DF5386-DCA5-436E-AAC3-BB48B95597E4}" destId="{185E3545-1EAD-4FC9-B4C7-003DE3FB826E}" srcOrd="0" destOrd="0" presId="urn:microsoft.com/office/officeart/2005/8/layout/vList2"/>
    <dgm:cxn modelId="{AEBBD7E5-A23F-4E60-A077-4B6255102650}" srcId="{30486755-6C03-41AA-811C-85AEDDCE9B19}" destId="{28F68DB5-660B-46AA-92F9-D67E6228514B}" srcOrd="0" destOrd="0" parTransId="{244E5E0E-B929-4C6F-A286-C41BFE87EA9F}" sibTransId="{9CB13F92-9EC2-4C2D-BA75-71B9374AAF1B}"/>
    <dgm:cxn modelId="{3A68C8DD-1AF7-4884-8333-27E617EBBF03}" srcId="{30486755-6C03-41AA-811C-85AEDDCE9B19}" destId="{92617BF5-122A-49AB-B8AD-89A1FA26217C}" srcOrd="4" destOrd="0" parTransId="{3936DA8C-7C82-407C-B097-84027254E67D}" sibTransId="{676627CA-4931-4392-9C75-3DD74F884E5A}"/>
    <dgm:cxn modelId="{6A48AEBE-05BA-44FA-9C19-5DB0F5616939}" type="presOf" srcId="{57B5E1CA-9604-4D01-AD8E-C5F590D80349}" destId="{071C302D-3C18-4561-B39A-1694C62B2D57}" srcOrd="0" destOrd="0" presId="urn:microsoft.com/office/officeart/2005/8/layout/vList2"/>
    <dgm:cxn modelId="{49D82D51-C13F-42AD-91C1-46FD01689245}" type="presOf" srcId="{92617BF5-122A-49AB-B8AD-89A1FA26217C}" destId="{C6054459-8CBB-4795-AB9F-6F33CD836CC2}" srcOrd="0" destOrd="0" presId="urn:microsoft.com/office/officeart/2005/8/layout/vList2"/>
    <dgm:cxn modelId="{0213209A-DEB9-464C-82AE-A7767063FD13}" type="presOf" srcId="{4745758D-E6DA-419D-B72C-7AB955503806}" destId="{E52A2666-468B-452E-A7B8-B1F13D9BD6AA}" srcOrd="0" destOrd="0" presId="urn:microsoft.com/office/officeart/2005/8/layout/vList2"/>
    <dgm:cxn modelId="{4193F5B6-27C9-43E2-BFA5-0B2B03B20720}" srcId="{30486755-6C03-41AA-811C-85AEDDCE9B19}" destId="{58DF5386-DCA5-436E-AAC3-BB48B95597E4}" srcOrd="1" destOrd="0" parTransId="{2791E635-3ED6-4BCB-B7E8-B4EAC5AA930F}" sibTransId="{86B5020F-38E5-4584-BE1E-5F1451A679D8}"/>
    <dgm:cxn modelId="{34DF3486-D83E-4E38-80CB-438554899B16}" srcId="{30486755-6C03-41AA-811C-85AEDDCE9B19}" destId="{4745758D-E6DA-419D-B72C-7AB955503806}" srcOrd="2" destOrd="0" parTransId="{F0119EF7-0337-462B-9087-84E6F98F8910}" sibTransId="{092C0497-2912-4786-80BE-A4EA57754F27}"/>
    <dgm:cxn modelId="{467A886C-980E-41A3-B1E2-5C91A903BD16}" type="presParOf" srcId="{49F5DDC5-8AC6-4653-B507-45195B7D9267}" destId="{4B514CB6-4A8B-41DD-BE0A-77620C4EE228}" srcOrd="0" destOrd="0" presId="urn:microsoft.com/office/officeart/2005/8/layout/vList2"/>
    <dgm:cxn modelId="{076ACADA-7FD1-47A9-B48E-B99482A00404}" type="presParOf" srcId="{49F5DDC5-8AC6-4653-B507-45195B7D9267}" destId="{19CF5034-E208-4D2E-81D0-C1A1C153E257}" srcOrd="1" destOrd="0" presId="urn:microsoft.com/office/officeart/2005/8/layout/vList2"/>
    <dgm:cxn modelId="{46DD89A6-5C7B-453B-9E89-F504313D694B}" type="presParOf" srcId="{49F5DDC5-8AC6-4653-B507-45195B7D9267}" destId="{185E3545-1EAD-4FC9-B4C7-003DE3FB826E}" srcOrd="2" destOrd="0" presId="urn:microsoft.com/office/officeart/2005/8/layout/vList2"/>
    <dgm:cxn modelId="{878C024E-F8CD-473C-AD7F-D7C2D3AE05E1}" type="presParOf" srcId="{49F5DDC5-8AC6-4653-B507-45195B7D9267}" destId="{1D3D7701-5E8B-463D-90FC-360CF7D06808}" srcOrd="3" destOrd="0" presId="urn:microsoft.com/office/officeart/2005/8/layout/vList2"/>
    <dgm:cxn modelId="{F2DA332B-F586-4309-8BC0-3B1D17743FC6}" type="presParOf" srcId="{49F5DDC5-8AC6-4653-B507-45195B7D9267}" destId="{E52A2666-468B-452E-A7B8-B1F13D9BD6AA}" srcOrd="4" destOrd="0" presId="urn:microsoft.com/office/officeart/2005/8/layout/vList2"/>
    <dgm:cxn modelId="{BEC15DFD-68A6-43A1-8AA3-0AC1E2406882}" type="presParOf" srcId="{49F5DDC5-8AC6-4653-B507-45195B7D9267}" destId="{80E80713-15B0-4880-BAFC-0821832E064E}" srcOrd="5" destOrd="0" presId="urn:microsoft.com/office/officeart/2005/8/layout/vList2"/>
    <dgm:cxn modelId="{BFBF7CD0-5693-48A0-839C-8C2F85ED50D3}" type="presParOf" srcId="{49F5DDC5-8AC6-4653-B507-45195B7D9267}" destId="{071C302D-3C18-4561-B39A-1694C62B2D57}" srcOrd="6" destOrd="0" presId="urn:microsoft.com/office/officeart/2005/8/layout/vList2"/>
    <dgm:cxn modelId="{FFA9F15C-D0DC-4F05-A806-D2E2691E9E45}" type="presParOf" srcId="{49F5DDC5-8AC6-4653-B507-45195B7D9267}" destId="{B54F9D7B-B26F-482C-A73B-B539940F6AA6}" srcOrd="7" destOrd="0" presId="urn:microsoft.com/office/officeart/2005/8/layout/vList2"/>
    <dgm:cxn modelId="{86DF2F4F-DF05-41B1-A93E-F64D0DF733CA}" type="presParOf" srcId="{49F5DDC5-8AC6-4653-B507-45195B7D9267}" destId="{C6054459-8CBB-4795-AB9F-6F33CD836CC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5E128088-3D58-4E79-B523-CAC0C3843D67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601D46E-0C14-4BB3-9E7C-893D7EF16BAE}">
      <dgm:prSet custT="1"/>
      <dgm:spPr/>
      <dgm:t>
        <a:bodyPr/>
        <a:lstStyle/>
        <a:p>
          <a:pPr algn="ctr" rtl="0"/>
          <a:r>
            <a:rPr lang="en-US" sz="2000" b="1" dirty="0" smtClean="0">
              <a:solidFill>
                <a:srgbClr val="FFC000"/>
              </a:solidFill>
              <a:latin typeface="+mj-lt"/>
            </a:rPr>
            <a:t>ZINC - LEAD MINERALIZATION</a:t>
          </a:r>
          <a:endParaRPr lang="en-US" sz="2000" b="1" dirty="0">
            <a:solidFill>
              <a:srgbClr val="FFC000"/>
            </a:solidFill>
            <a:latin typeface="+mj-lt"/>
          </a:endParaRPr>
        </a:p>
      </dgm:t>
    </dgm:pt>
    <dgm:pt modelId="{8B960535-47DE-4A7F-ADD8-CA1D8DD0B158}" type="parTrans" cxnId="{57ACD171-A09D-4C8B-8745-4FB87CDF78DE}">
      <dgm:prSet/>
      <dgm:spPr/>
      <dgm:t>
        <a:bodyPr/>
        <a:lstStyle/>
        <a:p>
          <a:endParaRPr lang="en-US"/>
        </a:p>
      </dgm:t>
    </dgm:pt>
    <dgm:pt modelId="{6B07545B-094C-4578-B9A8-AF2BE6D566DB}" type="sibTrans" cxnId="{57ACD171-A09D-4C8B-8745-4FB87CDF78DE}">
      <dgm:prSet/>
      <dgm:spPr/>
      <dgm:t>
        <a:bodyPr/>
        <a:lstStyle/>
        <a:p>
          <a:endParaRPr lang="en-US"/>
        </a:p>
      </dgm:t>
    </dgm:pt>
    <dgm:pt modelId="{E6A15850-AF06-435C-8285-47171C9343CD}" type="pres">
      <dgm:prSet presAssocID="{5E128088-3D58-4E79-B523-CAC0C3843D6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DCA14E2-53C8-4405-BC0C-97F643615953}" type="pres">
      <dgm:prSet presAssocID="{7601D46E-0C14-4BB3-9E7C-893D7EF16BAE}" presName="parentText" presStyleLbl="node1" presStyleIdx="0" presStyleCnt="1" custLinFactNeighborX="75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ACD171-A09D-4C8B-8745-4FB87CDF78DE}" srcId="{5E128088-3D58-4E79-B523-CAC0C3843D67}" destId="{7601D46E-0C14-4BB3-9E7C-893D7EF16BAE}" srcOrd="0" destOrd="0" parTransId="{8B960535-47DE-4A7F-ADD8-CA1D8DD0B158}" sibTransId="{6B07545B-094C-4578-B9A8-AF2BE6D566DB}"/>
    <dgm:cxn modelId="{E7F34EF4-9B1C-4299-BC99-534CEF77C450}" type="presOf" srcId="{7601D46E-0C14-4BB3-9E7C-893D7EF16BAE}" destId="{3DCA14E2-53C8-4405-BC0C-97F643615953}" srcOrd="0" destOrd="0" presId="urn:microsoft.com/office/officeart/2005/8/layout/vList2"/>
    <dgm:cxn modelId="{A7C32627-BE31-4CDD-B0AF-6E53C9BB5C44}" type="presOf" srcId="{5E128088-3D58-4E79-B523-CAC0C3843D67}" destId="{E6A15850-AF06-435C-8285-47171C9343CD}" srcOrd="0" destOrd="0" presId="urn:microsoft.com/office/officeart/2005/8/layout/vList2"/>
    <dgm:cxn modelId="{99B7D4BD-2572-495D-BB3D-E9B22892864A}" type="presParOf" srcId="{E6A15850-AF06-435C-8285-47171C9343CD}" destId="{3DCA14E2-53C8-4405-BC0C-97F643615953}" srcOrd="0" destOrd="0" presId="urn:microsoft.com/office/officeart/2005/8/layout/vList2"/>
  </dgm:cxnLst>
  <dgm:bg/>
  <dgm:whole/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383354C8-0D7D-48CB-B8DF-8B32A12489CE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957A41FA-730B-4B10-8A7A-530BA55DF71E}">
      <dgm:prSet custT="1"/>
      <dgm:spPr/>
      <dgm:t>
        <a:bodyPr/>
        <a:lstStyle/>
        <a:p>
          <a:pPr algn="ctr"/>
          <a:r>
            <a:rPr lang="en-US" sz="1600" b="1" dirty="0"/>
            <a:t>CORE FROM BALARIA </a:t>
          </a:r>
          <a:r>
            <a:rPr lang="en-US" sz="1600" b="1" dirty="0" smtClean="0"/>
            <a:t>MINE</a:t>
          </a:r>
          <a:endParaRPr lang="en-IN" sz="1600" b="1" dirty="0"/>
        </a:p>
      </dgm:t>
    </dgm:pt>
    <dgm:pt modelId="{9867F1D0-E5AA-4176-AC28-C908FC2DF834}" type="parTrans" cxnId="{D5920531-3D76-4A5F-BE70-6AADDBE7D438}">
      <dgm:prSet/>
      <dgm:spPr/>
      <dgm:t>
        <a:bodyPr/>
        <a:lstStyle/>
        <a:p>
          <a:endParaRPr lang="en-IN" sz="1600" b="1"/>
        </a:p>
      </dgm:t>
    </dgm:pt>
    <dgm:pt modelId="{55527C28-B6F0-44A7-B63A-42B534348783}" type="sibTrans" cxnId="{D5920531-3D76-4A5F-BE70-6AADDBE7D438}">
      <dgm:prSet/>
      <dgm:spPr/>
      <dgm:t>
        <a:bodyPr/>
        <a:lstStyle/>
        <a:p>
          <a:endParaRPr lang="en-IN" sz="1600" b="1"/>
        </a:p>
      </dgm:t>
    </dgm:pt>
    <dgm:pt modelId="{929F8115-D461-4ED9-B4AA-960B2FC58BDE}" type="pres">
      <dgm:prSet presAssocID="{383354C8-0D7D-48CB-B8DF-8B32A12489C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FB0C344-2E0F-40E1-ACFB-71EF1187B88C}" type="pres">
      <dgm:prSet presAssocID="{957A41FA-730B-4B10-8A7A-530BA55DF71E}" presName="parentText" presStyleLbl="node1" presStyleIdx="0" presStyleCnt="1" custLinFactNeighborX="2261" custLinFactNeighborY="-137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5920531-3D76-4A5F-BE70-6AADDBE7D438}" srcId="{383354C8-0D7D-48CB-B8DF-8B32A12489CE}" destId="{957A41FA-730B-4B10-8A7A-530BA55DF71E}" srcOrd="0" destOrd="0" parTransId="{9867F1D0-E5AA-4176-AC28-C908FC2DF834}" sibTransId="{55527C28-B6F0-44A7-B63A-42B534348783}"/>
    <dgm:cxn modelId="{FC076E29-215E-4149-89BC-37F152A0BAF3}" type="presOf" srcId="{957A41FA-730B-4B10-8A7A-530BA55DF71E}" destId="{9FB0C344-2E0F-40E1-ACFB-71EF1187B88C}" srcOrd="0" destOrd="0" presId="urn:microsoft.com/office/officeart/2005/8/layout/vList2"/>
    <dgm:cxn modelId="{EA7C24C6-57DC-4385-A62C-B748857D059A}" type="presOf" srcId="{383354C8-0D7D-48CB-B8DF-8B32A12489CE}" destId="{929F8115-D461-4ED9-B4AA-960B2FC58BDE}" srcOrd="0" destOrd="0" presId="urn:microsoft.com/office/officeart/2005/8/layout/vList2"/>
    <dgm:cxn modelId="{585DE861-349B-4297-A748-5FB9ED517E3A}" type="presParOf" srcId="{929F8115-D461-4ED9-B4AA-960B2FC58BDE}" destId="{9FB0C344-2E0F-40E1-ACFB-71EF1187B88C}" srcOrd="0" destOrd="0" presId="urn:microsoft.com/office/officeart/2005/8/layout/vList2"/>
  </dgm:cxnLst>
  <dgm:bg/>
  <dgm:whole/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F0D6D628-6CC6-48E8-8959-BD5593EC2DAC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A289239-56BB-4459-995C-EB7C175B2B14}">
      <dgm:prSet custT="1"/>
      <dgm:spPr/>
      <dgm:t>
        <a:bodyPr/>
        <a:lstStyle/>
        <a:p>
          <a:pPr algn="ctr" rtl="0"/>
          <a:r>
            <a:rPr lang="en-US" sz="1800" b="1" dirty="0" smtClean="0"/>
            <a:t>All Zawar ore is indicated to be “clean” and easy to liberate with minimal level of metal impurities or other contaminants</a:t>
          </a:r>
          <a:endParaRPr lang="en-US" sz="1800" b="1" dirty="0"/>
        </a:p>
      </dgm:t>
    </dgm:pt>
    <dgm:pt modelId="{6367699F-926D-4DD7-AA96-BB3F89A3B958}" type="parTrans" cxnId="{79688973-F188-4500-B60C-EBCF778EF9FF}">
      <dgm:prSet/>
      <dgm:spPr/>
      <dgm:t>
        <a:bodyPr/>
        <a:lstStyle/>
        <a:p>
          <a:endParaRPr lang="en-US" sz="1800"/>
        </a:p>
      </dgm:t>
    </dgm:pt>
    <dgm:pt modelId="{2FD21A21-4D33-4A52-B35A-BF367C819C4F}" type="sibTrans" cxnId="{79688973-F188-4500-B60C-EBCF778EF9FF}">
      <dgm:prSet/>
      <dgm:spPr/>
      <dgm:t>
        <a:bodyPr/>
        <a:lstStyle/>
        <a:p>
          <a:endParaRPr lang="en-US" sz="1800"/>
        </a:p>
      </dgm:t>
    </dgm:pt>
    <dgm:pt modelId="{090DEBAC-49A3-4DAA-AA16-07A209B35894}" type="pres">
      <dgm:prSet presAssocID="{F0D6D628-6CC6-48E8-8959-BD5593EC2DA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DCAA1C4-7C16-4FCF-9C9E-2ABBF658E3A3}" type="pres">
      <dgm:prSet presAssocID="{1A289239-56BB-4459-995C-EB7C175B2B14}" presName="parentText" presStyleLbl="node1" presStyleIdx="0" presStyleCnt="1" custLinFactNeighborY="-822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D1DC717-C3FC-466A-8D00-F4BE0FF56899}" type="presOf" srcId="{1A289239-56BB-4459-995C-EB7C175B2B14}" destId="{DDCAA1C4-7C16-4FCF-9C9E-2ABBF658E3A3}" srcOrd="0" destOrd="0" presId="urn:microsoft.com/office/officeart/2005/8/layout/vList2"/>
    <dgm:cxn modelId="{79688973-F188-4500-B60C-EBCF778EF9FF}" srcId="{F0D6D628-6CC6-48E8-8959-BD5593EC2DAC}" destId="{1A289239-56BB-4459-995C-EB7C175B2B14}" srcOrd="0" destOrd="0" parTransId="{6367699F-926D-4DD7-AA96-BB3F89A3B958}" sibTransId="{2FD21A21-4D33-4A52-B35A-BF367C819C4F}"/>
    <dgm:cxn modelId="{10A84FD4-541C-4FDD-9EEE-F4C394AE6C36}" type="presOf" srcId="{F0D6D628-6CC6-48E8-8959-BD5593EC2DAC}" destId="{090DEBAC-49A3-4DAA-AA16-07A209B35894}" srcOrd="0" destOrd="0" presId="urn:microsoft.com/office/officeart/2005/8/layout/vList2"/>
    <dgm:cxn modelId="{CC5E858D-D1B7-45DA-97C5-F6F15DC1CBCC}" type="presParOf" srcId="{090DEBAC-49A3-4DAA-AA16-07A209B35894}" destId="{DDCAA1C4-7C16-4FCF-9C9E-2ABBF658E3A3}" srcOrd="0" destOrd="0" presId="urn:microsoft.com/office/officeart/2005/8/layout/vList2"/>
  </dgm:cxnLst>
  <dgm:bg/>
  <dgm:whole/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064D733D-2BC1-41DB-83EC-F2C2C7DAF86E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38DE4AD-2B0C-411C-9866-E73EDE0F44FE}">
      <dgm:prSet custT="1"/>
      <dgm:spPr/>
      <dgm:t>
        <a:bodyPr/>
        <a:lstStyle/>
        <a:p>
          <a:pPr algn="ctr" rtl="0"/>
          <a:r>
            <a:rPr lang="en-US" sz="1800" b="1" dirty="0" smtClean="0"/>
            <a:t>Partly </a:t>
          </a:r>
          <a:r>
            <a:rPr lang="en-US" sz="1800" b="1" dirty="0" err="1" smtClean="0"/>
            <a:t>gossanised</a:t>
          </a:r>
          <a:r>
            <a:rPr lang="en-US" sz="1800" b="1" dirty="0" smtClean="0"/>
            <a:t> oxidation zone          Zawarmala Hill</a:t>
          </a:r>
          <a:endParaRPr lang="en-US" sz="1800" b="1" dirty="0"/>
        </a:p>
      </dgm:t>
    </dgm:pt>
    <dgm:pt modelId="{B0EEBF69-9466-44AD-A92F-F5D916BABD4F}" type="parTrans" cxnId="{58D0363B-FBAE-4800-B5D6-07F5710564D4}">
      <dgm:prSet/>
      <dgm:spPr/>
      <dgm:t>
        <a:bodyPr/>
        <a:lstStyle/>
        <a:p>
          <a:endParaRPr lang="en-US" sz="1800" b="1"/>
        </a:p>
      </dgm:t>
    </dgm:pt>
    <dgm:pt modelId="{9DC5D8D3-1CB3-4CC4-9F89-11F93215A34B}" type="sibTrans" cxnId="{58D0363B-FBAE-4800-B5D6-07F5710564D4}">
      <dgm:prSet/>
      <dgm:spPr/>
      <dgm:t>
        <a:bodyPr/>
        <a:lstStyle/>
        <a:p>
          <a:endParaRPr lang="en-US" sz="1800" b="1"/>
        </a:p>
      </dgm:t>
    </dgm:pt>
    <dgm:pt modelId="{D36E194A-E1C0-4002-8732-56B55005AEF8}" type="pres">
      <dgm:prSet presAssocID="{064D733D-2BC1-41DB-83EC-F2C2C7DAF86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8D6FD04-FFC8-4E5E-8D45-C8C87A65874E}" type="pres">
      <dgm:prSet presAssocID="{D38DE4AD-2B0C-411C-9866-E73EDE0F44FE}" presName="parentText" presStyleLbl="node1" presStyleIdx="0" presStyleCnt="1" custLinFactNeighborX="216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7F621C-4810-4F42-A6DC-FFC2A1EED9EC}" type="presOf" srcId="{D38DE4AD-2B0C-411C-9866-E73EDE0F44FE}" destId="{68D6FD04-FFC8-4E5E-8D45-C8C87A65874E}" srcOrd="0" destOrd="0" presId="urn:microsoft.com/office/officeart/2005/8/layout/vList2"/>
    <dgm:cxn modelId="{58D0363B-FBAE-4800-B5D6-07F5710564D4}" srcId="{064D733D-2BC1-41DB-83EC-F2C2C7DAF86E}" destId="{D38DE4AD-2B0C-411C-9866-E73EDE0F44FE}" srcOrd="0" destOrd="0" parTransId="{B0EEBF69-9466-44AD-A92F-F5D916BABD4F}" sibTransId="{9DC5D8D3-1CB3-4CC4-9F89-11F93215A34B}"/>
    <dgm:cxn modelId="{22C88270-151A-4F86-B7A6-5670A0F64542}" type="presOf" srcId="{064D733D-2BC1-41DB-83EC-F2C2C7DAF86E}" destId="{D36E194A-E1C0-4002-8732-56B55005AEF8}" srcOrd="0" destOrd="0" presId="urn:microsoft.com/office/officeart/2005/8/layout/vList2"/>
    <dgm:cxn modelId="{CDEC7A0B-47C8-4C5E-A3EA-74FF31E7C0FF}" type="presParOf" srcId="{D36E194A-E1C0-4002-8732-56B55005AEF8}" destId="{68D6FD04-FFC8-4E5E-8D45-C8C87A65874E}" srcOrd="0" destOrd="0" presId="urn:microsoft.com/office/officeart/2005/8/layout/vList2"/>
  </dgm:cxnLst>
  <dgm:bg/>
  <dgm:whole/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809ABDC0-63BA-43FA-B343-0DC6011B405A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C06FE2C-A336-412B-B2FF-D827FCB1532E}">
      <dgm:prSet custT="1"/>
      <dgm:spPr/>
      <dgm:t>
        <a:bodyPr/>
        <a:lstStyle/>
        <a:p>
          <a:pPr algn="ctr" rtl="0"/>
          <a:r>
            <a:rPr lang="en-US" sz="1600" b="1" dirty="0" smtClean="0"/>
            <a:t>Cadmium is reported to occur with sphalerite </a:t>
          </a:r>
          <a:endParaRPr lang="en-US" sz="1600" dirty="0"/>
        </a:p>
      </dgm:t>
    </dgm:pt>
    <dgm:pt modelId="{13977AFB-15A1-40AA-BD53-917526F55764}" type="parTrans" cxnId="{692960B9-E1A0-45C9-8233-26DF13E2FB2D}">
      <dgm:prSet/>
      <dgm:spPr/>
      <dgm:t>
        <a:bodyPr/>
        <a:lstStyle/>
        <a:p>
          <a:pPr algn="ctr"/>
          <a:endParaRPr lang="en-US" sz="1600"/>
        </a:p>
      </dgm:t>
    </dgm:pt>
    <dgm:pt modelId="{114866A0-9A6B-4CBA-90B6-356B7BF22179}" type="sibTrans" cxnId="{692960B9-E1A0-45C9-8233-26DF13E2FB2D}">
      <dgm:prSet/>
      <dgm:spPr/>
      <dgm:t>
        <a:bodyPr/>
        <a:lstStyle/>
        <a:p>
          <a:pPr algn="ctr"/>
          <a:endParaRPr lang="en-US" sz="1600"/>
        </a:p>
      </dgm:t>
    </dgm:pt>
    <dgm:pt modelId="{957D9D80-8199-4E11-8A0E-271DA5D6DD1F}">
      <dgm:prSet custT="1"/>
      <dgm:spPr/>
      <dgm:t>
        <a:bodyPr/>
        <a:lstStyle/>
        <a:p>
          <a:pPr algn="ctr" rtl="0"/>
          <a:r>
            <a:rPr lang="en-US" sz="1600" b="1" dirty="0" smtClean="0"/>
            <a:t>Silver occurs predominantly with galena</a:t>
          </a:r>
          <a:endParaRPr lang="en-US" sz="1600" b="1" dirty="0"/>
        </a:p>
      </dgm:t>
    </dgm:pt>
    <dgm:pt modelId="{CB761AB4-F703-4C39-9EAD-49D3111E1885}" type="parTrans" cxnId="{83A410FB-9337-4ED0-9228-8539348E3EF8}">
      <dgm:prSet/>
      <dgm:spPr/>
      <dgm:t>
        <a:bodyPr/>
        <a:lstStyle/>
        <a:p>
          <a:pPr algn="ctr"/>
          <a:endParaRPr lang="en-US" sz="1600"/>
        </a:p>
      </dgm:t>
    </dgm:pt>
    <dgm:pt modelId="{4E4E5F35-4783-4159-8B4B-F1530A997999}" type="sibTrans" cxnId="{83A410FB-9337-4ED0-9228-8539348E3EF8}">
      <dgm:prSet/>
      <dgm:spPr/>
      <dgm:t>
        <a:bodyPr/>
        <a:lstStyle/>
        <a:p>
          <a:pPr algn="ctr"/>
          <a:endParaRPr lang="en-US" sz="1600"/>
        </a:p>
      </dgm:t>
    </dgm:pt>
    <dgm:pt modelId="{030D8399-EF6C-400C-8CA9-C8F7B034DF2F}" type="pres">
      <dgm:prSet presAssocID="{809ABDC0-63BA-43FA-B343-0DC6011B405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DA4DA6B-4B7B-4679-9592-9DAF6565F36C}" type="pres">
      <dgm:prSet presAssocID="{0C06FE2C-A336-412B-B2FF-D827FCB1532E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FFA4B8-5F72-44F8-8317-FAAAB12DF8C3}" type="pres">
      <dgm:prSet presAssocID="{114866A0-9A6B-4CBA-90B6-356B7BF22179}" presName="spacer" presStyleCnt="0"/>
      <dgm:spPr/>
    </dgm:pt>
    <dgm:pt modelId="{66DF43C8-1624-4A59-9B19-1DF50E6DD3E3}" type="pres">
      <dgm:prSet presAssocID="{957D9D80-8199-4E11-8A0E-271DA5D6DD1F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92960B9-E1A0-45C9-8233-26DF13E2FB2D}" srcId="{809ABDC0-63BA-43FA-B343-0DC6011B405A}" destId="{0C06FE2C-A336-412B-B2FF-D827FCB1532E}" srcOrd="0" destOrd="0" parTransId="{13977AFB-15A1-40AA-BD53-917526F55764}" sibTransId="{114866A0-9A6B-4CBA-90B6-356B7BF22179}"/>
    <dgm:cxn modelId="{A773FF37-7B1D-4EB8-893F-B2D5D9B7F5E3}" type="presOf" srcId="{0C06FE2C-A336-412B-B2FF-D827FCB1532E}" destId="{BDA4DA6B-4B7B-4679-9592-9DAF6565F36C}" srcOrd="0" destOrd="0" presId="urn:microsoft.com/office/officeart/2005/8/layout/vList2"/>
    <dgm:cxn modelId="{83A410FB-9337-4ED0-9228-8539348E3EF8}" srcId="{809ABDC0-63BA-43FA-B343-0DC6011B405A}" destId="{957D9D80-8199-4E11-8A0E-271DA5D6DD1F}" srcOrd="1" destOrd="0" parTransId="{CB761AB4-F703-4C39-9EAD-49D3111E1885}" sibTransId="{4E4E5F35-4783-4159-8B4B-F1530A997999}"/>
    <dgm:cxn modelId="{A49E1A5E-1255-439F-867D-B516DEE49CAB}" type="presOf" srcId="{957D9D80-8199-4E11-8A0E-271DA5D6DD1F}" destId="{66DF43C8-1624-4A59-9B19-1DF50E6DD3E3}" srcOrd="0" destOrd="0" presId="urn:microsoft.com/office/officeart/2005/8/layout/vList2"/>
    <dgm:cxn modelId="{700CD87E-BC58-4AF0-B04D-727F8C83E42A}" type="presOf" srcId="{809ABDC0-63BA-43FA-B343-0DC6011B405A}" destId="{030D8399-EF6C-400C-8CA9-C8F7B034DF2F}" srcOrd="0" destOrd="0" presId="urn:microsoft.com/office/officeart/2005/8/layout/vList2"/>
    <dgm:cxn modelId="{C5909FA8-E809-4A2C-A298-F6CA2D95E358}" type="presParOf" srcId="{030D8399-EF6C-400C-8CA9-C8F7B034DF2F}" destId="{BDA4DA6B-4B7B-4679-9592-9DAF6565F36C}" srcOrd="0" destOrd="0" presId="urn:microsoft.com/office/officeart/2005/8/layout/vList2"/>
    <dgm:cxn modelId="{AA9AF6F2-34A6-4019-AF15-225E66A58AFC}" type="presParOf" srcId="{030D8399-EF6C-400C-8CA9-C8F7B034DF2F}" destId="{A3FFA4B8-5F72-44F8-8317-FAAAB12DF8C3}" srcOrd="1" destOrd="0" presId="urn:microsoft.com/office/officeart/2005/8/layout/vList2"/>
    <dgm:cxn modelId="{B8C5C9AE-A265-4CA4-A7E2-A295DC1F3B1F}" type="presParOf" srcId="{030D8399-EF6C-400C-8CA9-C8F7B034DF2F}" destId="{66DF43C8-1624-4A59-9B19-1DF50E6DD3E3}" srcOrd="2" destOrd="0" presId="urn:microsoft.com/office/officeart/2005/8/layout/vList2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309BE45-892D-4AA2-8D47-89A91286E11C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269EE35-B50F-4F3B-B7FF-D89849A75BF8}">
      <dgm:prSet custT="1"/>
      <dgm:spPr/>
      <dgm:t>
        <a:bodyPr/>
        <a:lstStyle/>
        <a:p>
          <a:pPr algn="ctr" rtl="0"/>
          <a:r>
            <a:rPr lang="en-GB" sz="2000" b="1" dirty="0" smtClean="0">
              <a:solidFill>
                <a:srgbClr val="FFC000"/>
              </a:solidFill>
              <a:latin typeface="+mj-lt"/>
            </a:rPr>
            <a:t>GENERALISED GEOLOGICAL MAP OF PARTS OF RAJASTHAN </a:t>
          </a:r>
          <a:endParaRPr lang="en-US" sz="2000" b="1" dirty="0">
            <a:solidFill>
              <a:srgbClr val="FFC000"/>
            </a:solidFill>
            <a:latin typeface="+mj-lt"/>
          </a:endParaRPr>
        </a:p>
      </dgm:t>
    </dgm:pt>
    <dgm:pt modelId="{5055DEB1-4096-4B04-867B-B75F443B1797}" type="parTrans" cxnId="{BEE6CC8D-51EC-414C-9C90-E9F622ADDF1F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E2923E25-A475-4ED7-843C-A7C4850F322B}" type="sibTrans" cxnId="{BEE6CC8D-51EC-414C-9C90-E9F622ADDF1F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7B71B429-3396-40F4-91EA-28D05E144F74}" type="pres">
      <dgm:prSet presAssocID="{0309BE45-892D-4AA2-8D47-89A91286E11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DEED8B6-1738-4E4C-A51E-2E5CE8A93D96}" type="pres">
      <dgm:prSet presAssocID="{F269EE35-B50F-4F3B-B7FF-D89849A75BF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EE6CC8D-51EC-414C-9C90-E9F622ADDF1F}" srcId="{0309BE45-892D-4AA2-8D47-89A91286E11C}" destId="{F269EE35-B50F-4F3B-B7FF-D89849A75BF8}" srcOrd="0" destOrd="0" parTransId="{5055DEB1-4096-4B04-867B-B75F443B1797}" sibTransId="{E2923E25-A475-4ED7-843C-A7C4850F322B}"/>
    <dgm:cxn modelId="{01583C71-56DA-49E3-B395-3E4C51C8C0B2}" type="presOf" srcId="{F269EE35-B50F-4F3B-B7FF-D89849A75BF8}" destId="{BDEED8B6-1738-4E4C-A51E-2E5CE8A93D96}" srcOrd="0" destOrd="0" presId="urn:microsoft.com/office/officeart/2005/8/layout/vList2"/>
    <dgm:cxn modelId="{B9B151B3-C211-476A-B1B9-80002CB00C3E}" type="presOf" srcId="{0309BE45-892D-4AA2-8D47-89A91286E11C}" destId="{7B71B429-3396-40F4-91EA-28D05E144F74}" srcOrd="0" destOrd="0" presId="urn:microsoft.com/office/officeart/2005/8/layout/vList2"/>
    <dgm:cxn modelId="{926BB3BB-32BB-4C1E-AEA1-4346330C457F}" type="presParOf" srcId="{7B71B429-3396-40F4-91EA-28D05E144F74}" destId="{BDEED8B6-1738-4E4C-A51E-2E5CE8A93D96}" srcOrd="0" destOrd="0" presId="urn:microsoft.com/office/officeart/2005/8/layout/vList2"/>
  </dgm:cxnLst>
  <dgm:bg/>
  <dgm:whole/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A602A833-2B11-4FE7-9CCF-30AB002083D3}" type="doc">
      <dgm:prSet loTypeId="urn:microsoft.com/office/officeart/2005/8/layout/hProcess3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9C04C1-0A15-4F02-A3A3-52B1F4C9D6E1}">
      <dgm:prSet custT="1"/>
      <dgm:spPr/>
      <dgm:t>
        <a:bodyPr/>
        <a:lstStyle/>
        <a:p>
          <a:pPr algn="l" rtl="0"/>
          <a:r>
            <a:rPr lang="en-US" sz="1800" b="1" dirty="0" smtClean="0">
              <a:solidFill>
                <a:schemeClr val="bg1"/>
              </a:solidFill>
            </a:rPr>
            <a:t>Composition of sulphide phases from different mines  </a:t>
          </a:r>
          <a:endParaRPr lang="en-US" sz="1800" b="1" dirty="0">
            <a:solidFill>
              <a:schemeClr val="bg1"/>
            </a:solidFill>
          </a:endParaRPr>
        </a:p>
      </dgm:t>
    </dgm:pt>
    <dgm:pt modelId="{2211A001-A970-4D9B-8A78-83C2B0D2EF0F}" type="parTrans" cxnId="{D734EEAE-FFAB-4F2C-9170-CF0EE878BD4F}">
      <dgm:prSet/>
      <dgm:spPr/>
      <dgm:t>
        <a:bodyPr/>
        <a:lstStyle/>
        <a:p>
          <a:pPr algn="ctr"/>
          <a:endParaRPr lang="en-US" b="1">
            <a:solidFill>
              <a:schemeClr val="bg1"/>
            </a:solidFill>
          </a:endParaRPr>
        </a:p>
      </dgm:t>
    </dgm:pt>
    <dgm:pt modelId="{1736C661-085E-4744-9B77-01F1585693B1}" type="sibTrans" cxnId="{D734EEAE-FFAB-4F2C-9170-CF0EE878BD4F}">
      <dgm:prSet/>
      <dgm:spPr/>
      <dgm:t>
        <a:bodyPr/>
        <a:lstStyle/>
        <a:p>
          <a:pPr algn="ctr"/>
          <a:endParaRPr lang="en-US" b="1">
            <a:solidFill>
              <a:schemeClr val="bg1"/>
            </a:solidFill>
          </a:endParaRPr>
        </a:p>
      </dgm:t>
    </dgm:pt>
    <dgm:pt modelId="{AF5F2316-0179-4EFE-B20A-FEEC35BEFBE0}" type="pres">
      <dgm:prSet presAssocID="{A602A833-2B11-4FE7-9CCF-30AB002083D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4EDAA0A-C297-4D0B-BF68-B59146AC68B0}" type="pres">
      <dgm:prSet presAssocID="{A602A833-2B11-4FE7-9CCF-30AB002083D3}" presName="dummy" presStyleCnt="0"/>
      <dgm:spPr/>
    </dgm:pt>
    <dgm:pt modelId="{6A4740BC-4E1F-4209-A667-2F01FAF22262}" type="pres">
      <dgm:prSet presAssocID="{A602A833-2B11-4FE7-9CCF-30AB002083D3}" presName="linH" presStyleCnt="0"/>
      <dgm:spPr/>
    </dgm:pt>
    <dgm:pt modelId="{9D8863E3-B437-4EF4-929D-E7BEFA358075}" type="pres">
      <dgm:prSet presAssocID="{A602A833-2B11-4FE7-9CCF-30AB002083D3}" presName="padding1" presStyleCnt="0"/>
      <dgm:spPr/>
    </dgm:pt>
    <dgm:pt modelId="{E9C1B3FF-7832-4514-B272-FCF984E8BFE7}" type="pres">
      <dgm:prSet presAssocID="{4F9C04C1-0A15-4F02-A3A3-52B1F4C9D6E1}" presName="linV" presStyleCnt="0"/>
      <dgm:spPr/>
    </dgm:pt>
    <dgm:pt modelId="{8098B156-B2E6-438D-A6E7-2DF459B5CF6F}" type="pres">
      <dgm:prSet presAssocID="{4F9C04C1-0A15-4F02-A3A3-52B1F4C9D6E1}" presName="spVertical1" presStyleCnt="0"/>
      <dgm:spPr/>
    </dgm:pt>
    <dgm:pt modelId="{8980F413-A0F2-442B-A20B-881D802CBE36}" type="pres">
      <dgm:prSet presAssocID="{4F9C04C1-0A15-4F02-A3A3-52B1F4C9D6E1}" presName="parTx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7D97C6-5800-4A85-873C-A9FF665CCA7E}" type="pres">
      <dgm:prSet presAssocID="{4F9C04C1-0A15-4F02-A3A3-52B1F4C9D6E1}" presName="spVertical2" presStyleCnt="0"/>
      <dgm:spPr/>
    </dgm:pt>
    <dgm:pt modelId="{4C45323B-5A32-482D-9AE6-3491755E938C}" type="pres">
      <dgm:prSet presAssocID="{4F9C04C1-0A15-4F02-A3A3-52B1F4C9D6E1}" presName="spVertical3" presStyleCnt="0"/>
      <dgm:spPr/>
    </dgm:pt>
    <dgm:pt modelId="{7DD870D1-3588-4BBE-AE0A-632FB6392F50}" type="pres">
      <dgm:prSet presAssocID="{A602A833-2B11-4FE7-9CCF-30AB002083D3}" presName="padding2" presStyleCnt="0"/>
      <dgm:spPr/>
    </dgm:pt>
    <dgm:pt modelId="{0926A1A5-0AD3-49A7-B890-B6456FF2D7EB}" type="pres">
      <dgm:prSet presAssocID="{A602A833-2B11-4FE7-9CCF-30AB002083D3}" presName="negArrow" presStyleCnt="0"/>
      <dgm:spPr/>
    </dgm:pt>
    <dgm:pt modelId="{78129C34-AAD3-4388-A2A2-FF9254E00937}" type="pres">
      <dgm:prSet presAssocID="{A602A833-2B11-4FE7-9CCF-30AB002083D3}" presName="backgroundArrow" presStyleLbl="node1" presStyleIdx="0" presStyleCnt="1"/>
      <dgm:spPr/>
    </dgm:pt>
  </dgm:ptLst>
  <dgm:cxnLst>
    <dgm:cxn modelId="{C30C4706-153A-4B7A-AF39-BAB6A3CD1023}" type="presOf" srcId="{A602A833-2B11-4FE7-9CCF-30AB002083D3}" destId="{AF5F2316-0179-4EFE-B20A-FEEC35BEFBE0}" srcOrd="0" destOrd="0" presId="urn:microsoft.com/office/officeart/2005/8/layout/hProcess3"/>
    <dgm:cxn modelId="{D734EEAE-FFAB-4F2C-9170-CF0EE878BD4F}" srcId="{A602A833-2B11-4FE7-9CCF-30AB002083D3}" destId="{4F9C04C1-0A15-4F02-A3A3-52B1F4C9D6E1}" srcOrd="0" destOrd="0" parTransId="{2211A001-A970-4D9B-8A78-83C2B0D2EF0F}" sibTransId="{1736C661-085E-4744-9B77-01F1585693B1}"/>
    <dgm:cxn modelId="{E56072C2-3C3E-4A98-87CB-93BAD55A0905}" type="presOf" srcId="{4F9C04C1-0A15-4F02-A3A3-52B1F4C9D6E1}" destId="{8980F413-A0F2-442B-A20B-881D802CBE36}" srcOrd="0" destOrd="0" presId="urn:microsoft.com/office/officeart/2005/8/layout/hProcess3"/>
    <dgm:cxn modelId="{0491EA38-DAB2-4F4F-9F19-3AF45D0FF79D}" type="presParOf" srcId="{AF5F2316-0179-4EFE-B20A-FEEC35BEFBE0}" destId="{44EDAA0A-C297-4D0B-BF68-B59146AC68B0}" srcOrd="0" destOrd="0" presId="urn:microsoft.com/office/officeart/2005/8/layout/hProcess3"/>
    <dgm:cxn modelId="{30066B4D-8543-454C-A7BF-5C0A614906EE}" type="presParOf" srcId="{AF5F2316-0179-4EFE-B20A-FEEC35BEFBE0}" destId="{6A4740BC-4E1F-4209-A667-2F01FAF22262}" srcOrd="1" destOrd="0" presId="urn:microsoft.com/office/officeart/2005/8/layout/hProcess3"/>
    <dgm:cxn modelId="{693BA68E-6919-4771-89C4-7962AB025FCD}" type="presParOf" srcId="{6A4740BC-4E1F-4209-A667-2F01FAF22262}" destId="{9D8863E3-B437-4EF4-929D-E7BEFA358075}" srcOrd="0" destOrd="0" presId="urn:microsoft.com/office/officeart/2005/8/layout/hProcess3"/>
    <dgm:cxn modelId="{A5A2F256-E622-424A-BCC8-3E93F51C68D1}" type="presParOf" srcId="{6A4740BC-4E1F-4209-A667-2F01FAF22262}" destId="{E9C1B3FF-7832-4514-B272-FCF984E8BFE7}" srcOrd="1" destOrd="0" presId="urn:microsoft.com/office/officeart/2005/8/layout/hProcess3"/>
    <dgm:cxn modelId="{2568A218-4E7F-4883-91A0-3C42BA839C40}" type="presParOf" srcId="{E9C1B3FF-7832-4514-B272-FCF984E8BFE7}" destId="{8098B156-B2E6-438D-A6E7-2DF459B5CF6F}" srcOrd="0" destOrd="0" presId="urn:microsoft.com/office/officeart/2005/8/layout/hProcess3"/>
    <dgm:cxn modelId="{6011219E-828F-4DCB-A4D3-B52D580C89CB}" type="presParOf" srcId="{E9C1B3FF-7832-4514-B272-FCF984E8BFE7}" destId="{8980F413-A0F2-442B-A20B-881D802CBE36}" srcOrd="1" destOrd="0" presId="urn:microsoft.com/office/officeart/2005/8/layout/hProcess3"/>
    <dgm:cxn modelId="{A441EE14-F045-4E1D-B0B4-9A4CA9B145B6}" type="presParOf" srcId="{E9C1B3FF-7832-4514-B272-FCF984E8BFE7}" destId="{4D7D97C6-5800-4A85-873C-A9FF665CCA7E}" srcOrd="2" destOrd="0" presId="urn:microsoft.com/office/officeart/2005/8/layout/hProcess3"/>
    <dgm:cxn modelId="{CCF0813B-15C6-4442-9AE2-32CC726D8422}" type="presParOf" srcId="{E9C1B3FF-7832-4514-B272-FCF984E8BFE7}" destId="{4C45323B-5A32-482D-9AE6-3491755E938C}" srcOrd="3" destOrd="0" presId="urn:microsoft.com/office/officeart/2005/8/layout/hProcess3"/>
    <dgm:cxn modelId="{C6750652-D18A-42F8-AFDC-B3620B91ACBC}" type="presParOf" srcId="{6A4740BC-4E1F-4209-A667-2F01FAF22262}" destId="{7DD870D1-3588-4BBE-AE0A-632FB6392F50}" srcOrd="2" destOrd="0" presId="urn:microsoft.com/office/officeart/2005/8/layout/hProcess3"/>
    <dgm:cxn modelId="{A9124D1E-E893-496E-A7B1-40174F23D2A5}" type="presParOf" srcId="{6A4740BC-4E1F-4209-A667-2F01FAF22262}" destId="{0926A1A5-0AD3-49A7-B890-B6456FF2D7EB}" srcOrd="3" destOrd="0" presId="urn:microsoft.com/office/officeart/2005/8/layout/hProcess3"/>
    <dgm:cxn modelId="{C5D0D76C-CB69-440B-9AB6-85FD1E5DE51B}" type="presParOf" srcId="{6A4740BC-4E1F-4209-A667-2F01FAF22262}" destId="{78129C34-AAD3-4388-A2A2-FF9254E00937}" srcOrd="4" destOrd="0" presId="urn:microsoft.com/office/officeart/2005/8/layout/hProcess3"/>
  </dgm:cxnLst>
  <dgm:bg/>
  <dgm:whole/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D413FFAC-09F2-4FC4-A425-9A0724EB2FA7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670C8BD-3D9D-47D4-A7BC-124A2B7AE5A5}">
      <dgm:prSet custT="1"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33CCCC">
                <a:alpha val="45000"/>
              </a:srgbClr>
            </a:gs>
          </a:gsLst>
        </a:gradFill>
      </dgm:spPr>
      <dgm:t>
        <a:bodyPr/>
        <a:lstStyle/>
        <a:p>
          <a:pPr algn="ctr"/>
          <a:r>
            <a:rPr lang="en-GB" sz="1800" b="1" dirty="0"/>
            <a:t>S1 parallel banded pyrite and sphalerite and </a:t>
          </a:r>
          <a:r>
            <a:rPr lang="it-IT" sz="1800" b="1" dirty="0"/>
            <a:t>discordant massive galena-sphalerite ore in siliceous dolomite</a:t>
          </a:r>
          <a:endParaRPr lang="en-US" sz="1800" b="1" dirty="0"/>
        </a:p>
      </dgm:t>
    </dgm:pt>
    <dgm:pt modelId="{228FFA36-B352-4A5A-ABB3-400D48CFBD44}" type="parTrans" cxnId="{E7AAB102-B6F7-4A15-B25A-C0FFFD1BE658}">
      <dgm:prSet/>
      <dgm:spPr/>
      <dgm:t>
        <a:bodyPr/>
        <a:lstStyle/>
        <a:p>
          <a:endParaRPr lang="en-US"/>
        </a:p>
      </dgm:t>
    </dgm:pt>
    <dgm:pt modelId="{78844C8D-9B27-4E4E-B3C6-A94763D751C7}" type="sibTrans" cxnId="{E7AAB102-B6F7-4A15-B25A-C0FFFD1BE658}">
      <dgm:prSet/>
      <dgm:spPr/>
      <dgm:t>
        <a:bodyPr/>
        <a:lstStyle/>
        <a:p>
          <a:endParaRPr lang="en-US"/>
        </a:p>
      </dgm:t>
    </dgm:pt>
    <dgm:pt modelId="{D3369080-12CE-417E-B86C-C5E71E7A1961}" type="pres">
      <dgm:prSet presAssocID="{D413FFAC-09F2-4FC4-A425-9A0724EB2FA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FBC42D4-03EF-4C7F-96F9-5A4FCD393494}" type="pres">
      <dgm:prSet presAssocID="{6670C8BD-3D9D-47D4-A7BC-124A2B7AE5A5}" presName="parentText" presStyleLbl="node1" presStyleIdx="0" presStyleCnt="1" custScaleY="641435" custLinFactNeighborX="3030" custLinFactNeighborY="-936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7AAB102-B6F7-4A15-B25A-C0FFFD1BE658}" srcId="{D413FFAC-09F2-4FC4-A425-9A0724EB2FA7}" destId="{6670C8BD-3D9D-47D4-A7BC-124A2B7AE5A5}" srcOrd="0" destOrd="0" parTransId="{228FFA36-B352-4A5A-ABB3-400D48CFBD44}" sibTransId="{78844C8D-9B27-4E4E-B3C6-A94763D751C7}"/>
    <dgm:cxn modelId="{7D6C2A31-E1CF-4484-8B85-F9F03E05DC03}" type="presOf" srcId="{D413FFAC-09F2-4FC4-A425-9A0724EB2FA7}" destId="{D3369080-12CE-417E-B86C-C5E71E7A1961}" srcOrd="0" destOrd="0" presId="urn:microsoft.com/office/officeart/2005/8/layout/vList2"/>
    <dgm:cxn modelId="{BC663A43-47D8-49D0-9324-B4319997F0F7}" type="presOf" srcId="{6670C8BD-3D9D-47D4-A7BC-124A2B7AE5A5}" destId="{AFBC42D4-03EF-4C7F-96F9-5A4FCD393494}" srcOrd="0" destOrd="0" presId="urn:microsoft.com/office/officeart/2005/8/layout/vList2"/>
    <dgm:cxn modelId="{3F1047BA-D8E4-4682-AFB7-0D481DE8CE6C}" type="presParOf" srcId="{D3369080-12CE-417E-B86C-C5E71E7A1961}" destId="{AFBC42D4-03EF-4C7F-96F9-5A4FCD39349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E6FFB24B-6180-4E60-8C28-70B2877DF866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E699B23-FA38-43E6-93B4-C278BD94DB23}">
      <dgm:prSet custT="1"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33CCCC">
                <a:alpha val="79000"/>
              </a:srgbClr>
            </a:gs>
          </a:gsLst>
        </a:gradFill>
      </dgm:spPr>
      <dgm:t>
        <a:bodyPr/>
        <a:lstStyle/>
        <a:p>
          <a:pPr algn="ctr"/>
          <a:r>
            <a:rPr lang="en-US" sz="1800" b="1" dirty="0"/>
            <a:t>Vein-type/patchy sphalerite-pyrite ore in siliceous dolomite</a:t>
          </a:r>
        </a:p>
      </dgm:t>
    </dgm:pt>
    <dgm:pt modelId="{E51D1602-6F63-413C-B560-08F301FA4D2C}" type="parTrans" cxnId="{46AAB5C9-8B22-44F8-B885-F42315BD9CEF}">
      <dgm:prSet/>
      <dgm:spPr/>
      <dgm:t>
        <a:bodyPr/>
        <a:lstStyle/>
        <a:p>
          <a:endParaRPr lang="en-US" sz="1800" b="1"/>
        </a:p>
      </dgm:t>
    </dgm:pt>
    <dgm:pt modelId="{46672B9F-EB1F-4294-87CD-4E4EE1B032ED}" type="sibTrans" cxnId="{46AAB5C9-8B22-44F8-B885-F42315BD9CEF}">
      <dgm:prSet/>
      <dgm:spPr/>
      <dgm:t>
        <a:bodyPr/>
        <a:lstStyle/>
        <a:p>
          <a:endParaRPr lang="en-US" sz="1800" b="1"/>
        </a:p>
      </dgm:t>
    </dgm:pt>
    <dgm:pt modelId="{AFC16021-EDF7-4E70-9D0A-D2ADE349EF48}" type="pres">
      <dgm:prSet presAssocID="{E6FFB24B-6180-4E60-8C28-70B2877DF86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4839335-B670-498D-93F9-6EA67F25C2BC}" type="pres">
      <dgm:prSet presAssocID="{FE699B23-FA38-43E6-93B4-C278BD94DB23}" presName="parentText" presStyleLbl="node1" presStyleIdx="0" presStyleCnt="1" custLinFactNeighborX="1896" custLinFactNeighborY="-44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9070E11-92EA-4E74-A623-7416966381DC}" type="presOf" srcId="{E6FFB24B-6180-4E60-8C28-70B2877DF866}" destId="{AFC16021-EDF7-4E70-9D0A-D2ADE349EF48}" srcOrd="0" destOrd="0" presId="urn:microsoft.com/office/officeart/2005/8/layout/vList2"/>
    <dgm:cxn modelId="{B37610C9-29D1-4956-960A-52BCC6B9AF6B}" type="presOf" srcId="{FE699B23-FA38-43E6-93B4-C278BD94DB23}" destId="{A4839335-B670-498D-93F9-6EA67F25C2BC}" srcOrd="0" destOrd="0" presId="urn:microsoft.com/office/officeart/2005/8/layout/vList2"/>
    <dgm:cxn modelId="{46AAB5C9-8B22-44F8-B885-F42315BD9CEF}" srcId="{E6FFB24B-6180-4E60-8C28-70B2877DF866}" destId="{FE699B23-FA38-43E6-93B4-C278BD94DB23}" srcOrd="0" destOrd="0" parTransId="{E51D1602-6F63-413C-B560-08F301FA4D2C}" sibTransId="{46672B9F-EB1F-4294-87CD-4E4EE1B032ED}"/>
    <dgm:cxn modelId="{640B3C33-D52A-4BD5-BAC0-A47D6144211B}" type="presParOf" srcId="{AFC16021-EDF7-4E70-9D0A-D2ADE349EF48}" destId="{A4839335-B670-498D-93F9-6EA67F25C2B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E8E607DB-E6AA-43CA-8F33-8BF298442359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2E0BBC4-3992-40C9-9A4D-51F3E837AFA1}">
      <dgm:prSet custT="1"/>
      <dgm:spPr/>
      <dgm:t>
        <a:bodyPr/>
        <a:lstStyle/>
        <a:p>
          <a:pPr algn="ctr" rtl="0"/>
          <a:r>
            <a:rPr lang="en-GB" sz="2000" b="1" dirty="0" smtClean="0">
              <a:solidFill>
                <a:srgbClr val="FFC000"/>
              </a:solidFill>
              <a:latin typeface="+mj-lt"/>
            </a:rPr>
            <a:t>THREE TYPES OF MINERALISATION</a:t>
          </a:r>
          <a:endParaRPr lang="en-US" sz="2000" b="1" dirty="0">
            <a:solidFill>
              <a:srgbClr val="FFC000"/>
            </a:solidFill>
            <a:latin typeface="+mj-lt"/>
          </a:endParaRPr>
        </a:p>
      </dgm:t>
    </dgm:pt>
    <dgm:pt modelId="{B28049D8-6961-465B-B50D-5C9FD083175D}" type="parTrans" cxnId="{61DB2133-2E63-40F0-87AA-5A228E73EEFF}">
      <dgm:prSet/>
      <dgm:spPr/>
      <dgm:t>
        <a:bodyPr/>
        <a:lstStyle/>
        <a:p>
          <a:endParaRPr lang="en-US" sz="2000">
            <a:solidFill>
              <a:srgbClr val="FFC000"/>
            </a:solidFill>
            <a:latin typeface="+mj-lt"/>
          </a:endParaRPr>
        </a:p>
      </dgm:t>
    </dgm:pt>
    <dgm:pt modelId="{96451D75-A3A1-4BF1-9222-EDEDC9327F68}" type="sibTrans" cxnId="{61DB2133-2E63-40F0-87AA-5A228E73EEFF}">
      <dgm:prSet/>
      <dgm:spPr/>
      <dgm:t>
        <a:bodyPr/>
        <a:lstStyle/>
        <a:p>
          <a:endParaRPr lang="en-US" sz="2000">
            <a:solidFill>
              <a:srgbClr val="FFC000"/>
            </a:solidFill>
            <a:latin typeface="+mj-lt"/>
          </a:endParaRPr>
        </a:p>
      </dgm:t>
    </dgm:pt>
    <dgm:pt modelId="{915523C4-ED12-4A76-B794-B7A787169967}" type="pres">
      <dgm:prSet presAssocID="{E8E607DB-E6AA-43CA-8F33-8BF29844235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461444C-DF7F-4AC2-958E-114D0791B2F1}" type="pres">
      <dgm:prSet presAssocID="{22E0BBC4-3992-40C9-9A4D-51F3E837AFA1}" presName="parentText" presStyleLbl="node1" presStyleIdx="0" presStyleCnt="1" custLinFactX="72727" custLinFactY="77388" custLinFactNeighborX="10000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702EFA1-72CF-4C2A-AA0A-98B48C0FB485}" type="presOf" srcId="{E8E607DB-E6AA-43CA-8F33-8BF298442359}" destId="{915523C4-ED12-4A76-B794-B7A787169967}" srcOrd="0" destOrd="0" presId="urn:microsoft.com/office/officeart/2005/8/layout/vList2"/>
    <dgm:cxn modelId="{827F174E-4F39-4CF3-9F41-B35C077E4AFF}" type="presOf" srcId="{22E0BBC4-3992-40C9-9A4D-51F3E837AFA1}" destId="{4461444C-DF7F-4AC2-958E-114D0791B2F1}" srcOrd="0" destOrd="0" presId="urn:microsoft.com/office/officeart/2005/8/layout/vList2"/>
    <dgm:cxn modelId="{61DB2133-2E63-40F0-87AA-5A228E73EEFF}" srcId="{E8E607DB-E6AA-43CA-8F33-8BF298442359}" destId="{22E0BBC4-3992-40C9-9A4D-51F3E837AFA1}" srcOrd="0" destOrd="0" parTransId="{B28049D8-6961-465B-B50D-5C9FD083175D}" sibTransId="{96451D75-A3A1-4BF1-9222-EDEDC9327F68}"/>
    <dgm:cxn modelId="{21EFC9BF-8E7B-47DE-8557-DB3D1B5E0748}" type="presParOf" srcId="{915523C4-ED12-4A76-B794-B7A787169967}" destId="{4461444C-DF7F-4AC2-958E-114D0791B2F1}" srcOrd="0" destOrd="0" presId="urn:microsoft.com/office/officeart/2005/8/layout/vList2"/>
  </dgm:cxnLst>
  <dgm:bg/>
  <dgm:whole/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F6F6E9B1-1BA7-4CCF-872E-0132AFA2676B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FE8C21-38A5-489E-B201-B96F838029CD}">
      <dgm:prSet/>
      <dgm:spPr/>
      <dgm:t>
        <a:bodyPr/>
        <a:lstStyle/>
        <a:p>
          <a:pPr algn="ctr"/>
          <a:r>
            <a:rPr lang="en-GB" b="1"/>
            <a:t>Banded Py-I and Sph-I occurring along S1 schistosity are associated with euhedral K-feldspar</a:t>
          </a:r>
          <a:endParaRPr lang="en-US" b="1"/>
        </a:p>
      </dgm:t>
    </dgm:pt>
    <dgm:pt modelId="{BCCC58B1-6E99-4562-A361-47A5780372BC}" type="parTrans" cxnId="{F57842CD-1138-4090-B3C5-87C05D322534}">
      <dgm:prSet/>
      <dgm:spPr/>
      <dgm:t>
        <a:bodyPr/>
        <a:lstStyle/>
        <a:p>
          <a:endParaRPr lang="en-US" b="1"/>
        </a:p>
      </dgm:t>
    </dgm:pt>
    <dgm:pt modelId="{0B445BF7-02A6-42DA-9466-D7BAE534A55A}" type="sibTrans" cxnId="{F57842CD-1138-4090-B3C5-87C05D322534}">
      <dgm:prSet/>
      <dgm:spPr/>
      <dgm:t>
        <a:bodyPr/>
        <a:lstStyle/>
        <a:p>
          <a:endParaRPr lang="en-US" b="1"/>
        </a:p>
      </dgm:t>
    </dgm:pt>
    <dgm:pt modelId="{41299573-AB7D-412F-9A51-02933123E9D1}" type="pres">
      <dgm:prSet presAssocID="{F6F6E9B1-1BA7-4CCF-872E-0132AFA2676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FE2EC59-6C09-4DA8-B391-C59CF585F623}" type="pres">
      <dgm:prSet presAssocID="{49FE8C21-38A5-489E-B201-B96F838029CD}" presName="parentText" presStyleLbl="node1" presStyleIdx="0" presStyleCnt="1" custScaleX="8594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508325E-E2E7-4710-B013-63809B1AE5AB}" type="presOf" srcId="{49FE8C21-38A5-489E-B201-B96F838029CD}" destId="{CFE2EC59-6C09-4DA8-B391-C59CF585F623}" srcOrd="0" destOrd="0" presId="urn:microsoft.com/office/officeart/2005/8/layout/vList2"/>
    <dgm:cxn modelId="{A0CFA8E7-CAC2-446E-9822-CD4FBD2B5D67}" type="presOf" srcId="{F6F6E9B1-1BA7-4CCF-872E-0132AFA2676B}" destId="{41299573-AB7D-412F-9A51-02933123E9D1}" srcOrd="0" destOrd="0" presId="urn:microsoft.com/office/officeart/2005/8/layout/vList2"/>
    <dgm:cxn modelId="{F57842CD-1138-4090-B3C5-87C05D322534}" srcId="{F6F6E9B1-1BA7-4CCF-872E-0132AFA2676B}" destId="{49FE8C21-38A5-489E-B201-B96F838029CD}" srcOrd="0" destOrd="0" parTransId="{BCCC58B1-6E99-4562-A361-47A5780372BC}" sibTransId="{0B445BF7-02A6-42DA-9466-D7BAE534A55A}"/>
    <dgm:cxn modelId="{79DD4613-9179-438B-AEFD-BDCDDDC2B5E3}" type="presParOf" srcId="{41299573-AB7D-412F-9A51-02933123E9D1}" destId="{CFE2EC59-6C09-4DA8-B391-C59CF585F62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3CD4B541-3D73-4AEC-9587-137FC67F94C3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103B4C4-6F7B-447D-8961-83EFF72BA1E8}">
      <dgm:prSet custT="1"/>
      <dgm:spPr/>
      <dgm:t>
        <a:bodyPr/>
        <a:lstStyle/>
        <a:p>
          <a:pPr algn="ctr" rtl="0"/>
          <a:r>
            <a:rPr lang="en-US" sz="2000" b="1" dirty="0" smtClean="0">
              <a:latin typeface="+mj-lt"/>
            </a:rPr>
            <a:t>TYPE-I</a:t>
          </a:r>
          <a:endParaRPr lang="en-US" sz="2000" dirty="0">
            <a:latin typeface="+mj-lt"/>
          </a:endParaRPr>
        </a:p>
      </dgm:t>
    </dgm:pt>
    <dgm:pt modelId="{18C8E408-62ED-4022-8693-69C713B02BCB}" type="parTrans" cxnId="{176F49DA-2F03-4E5D-A6F8-4B94A83F3416}">
      <dgm:prSet/>
      <dgm:spPr/>
      <dgm:t>
        <a:bodyPr/>
        <a:lstStyle/>
        <a:p>
          <a:endParaRPr lang="en-US" sz="2000">
            <a:latin typeface="+mj-lt"/>
          </a:endParaRPr>
        </a:p>
      </dgm:t>
    </dgm:pt>
    <dgm:pt modelId="{FB0CC619-5196-411E-B4CA-5BB86D97D182}" type="sibTrans" cxnId="{176F49DA-2F03-4E5D-A6F8-4B94A83F3416}">
      <dgm:prSet/>
      <dgm:spPr/>
      <dgm:t>
        <a:bodyPr/>
        <a:lstStyle/>
        <a:p>
          <a:endParaRPr lang="en-US" sz="2000">
            <a:latin typeface="+mj-lt"/>
          </a:endParaRPr>
        </a:p>
      </dgm:t>
    </dgm:pt>
    <dgm:pt modelId="{E13DD4BA-027B-425C-91F4-ED04F5AAF40D}" type="pres">
      <dgm:prSet presAssocID="{3CD4B541-3D73-4AEC-9587-137FC67F94C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8678A0-D130-4133-B87A-E42F1D31EE6A}" type="pres">
      <dgm:prSet presAssocID="{D103B4C4-6F7B-447D-8961-83EFF72BA1E8}" presName="parentText" presStyleLbl="node1" presStyleIdx="0" presStyleCnt="1" custLinFactNeighborY="-483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EC35948-82DB-4665-BCB5-04B81FD6346F}" type="presOf" srcId="{D103B4C4-6F7B-447D-8961-83EFF72BA1E8}" destId="{758678A0-D130-4133-B87A-E42F1D31EE6A}" srcOrd="0" destOrd="0" presId="urn:microsoft.com/office/officeart/2005/8/layout/vList2"/>
    <dgm:cxn modelId="{176F49DA-2F03-4E5D-A6F8-4B94A83F3416}" srcId="{3CD4B541-3D73-4AEC-9587-137FC67F94C3}" destId="{D103B4C4-6F7B-447D-8961-83EFF72BA1E8}" srcOrd="0" destOrd="0" parTransId="{18C8E408-62ED-4022-8693-69C713B02BCB}" sibTransId="{FB0CC619-5196-411E-B4CA-5BB86D97D182}"/>
    <dgm:cxn modelId="{5B8FF5BD-65F6-432B-BC21-90068FC5F22B}" type="presOf" srcId="{3CD4B541-3D73-4AEC-9587-137FC67F94C3}" destId="{E13DD4BA-027B-425C-91F4-ED04F5AAF40D}" srcOrd="0" destOrd="0" presId="urn:microsoft.com/office/officeart/2005/8/layout/vList2"/>
    <dgm:cxn modelId="{F15EE1A0-BBA9-448B-ABE4-5030F87DAAE5}" type="presParOf" srcId="{E13DD4BA-027B-425C-91F4-ED04F5AAF40D}" destId="{758678A0-D130-4133-B87A-E42F1D31EE6A}" srcOrd="0" destOrd="0" presId="urn:microsoft.com/office/officeart/2005/8/layout/vList2"/>
  </dgm:cxnLst>
  <dgm:bg/>
  <dgm:whole/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6E98BC49-A571-4931-AF99-4C798999493A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41163A-C86A-41EB-8CE1-5EBFE4F97618}">
      <dgm:prSet custT="1"/>
      <dgm:spPr/>
      <dgm:t>
        <a:bodyPr/>
        <a:lstStyle/>
        <a:p>
          <a:pPr algn="ctr" rtl="0"/>
          <a:r>
            <a:rPr lang="en-GB" sz="1800" b="1" dirty="0" smtClean="0"/>
            <a:t>Coarse grained </a:t>
          </a:r>
          <a:r>
            <a:rPr lang="en-GB" sz="1800" b="1" dirty="0" err="1" smtClean="0"/>
            <a:t>Py</a:t>
          </a:r>
          <a:r>
            <a:rPr lang="en-GB" sz="1800" b="1" dirty="0" smtClean="0"/>
            <a:t>-II and </a:t>
          </a:r>
          <a:r>
            <a:rPr lang="en-GB" sz="1800" b="1" dirty="0" err="1" smtClean="0"/>
            <a:t>Sph</a:t>
          </a:r>
          <a:r>
            <a:rPr lang="en-GB" sz="1800" b="1" dirty="0" smtClean="0"/>
            <a:t>-II represents discordant vein type </a:t>
          </a:r>
          <a:r>
            <a:rPr lang="en-GB" sz="1800" b="1" smtClean="0"/>
            <a:t>sphalerite-pyrite ore </a:t>
          </a:r>
          <a:endParaRPr lang="en-GB" sz="1800" b="1" dirty="0" smtClean="0"/>
        </a:p>
        <a:p>
          <a:pPr algn="ctr" rtl="0"/>
          <a:r>
            <a:rPr lang="en-GB" sz="1800" b="1" dirty="0" err="1" smtClean="0"/>
            <a:t>Py</a:t>
          </a:r>
          <a:r>
            <a:rPr lang="en-GB" sz="1800" b="1" dirty="0" smtClean="0"/>
            <a:t>-II preserves 120 interfacial angles in a </a:t>
          </a:r>
          <a:r>
            <a:rPr lang="en-GB" sz="1800" b="1" dirty="0" err="1" smtClean="0"/>
            <a:t>Sph</a:t>
          </a:r>
          <a:r>
            <a:rPr lang="en-GB" sz="1800" b="1" dirty="0" smtClean="0"/>
            <a:t>-II matrix </a:t>
          </a:r>
          <a:endParaRPr lang="en-US" sz="1800" b="1" dirty="0"/>
        </a:p>
      </dgm:t>
    </dgm:pt>
    <dgm:pt modelId="{B21B5F8D-19EC-4BA6-B196-41DCEB273B88}" type="parTrans" cxnId="{84EBFE21-DE3E-4315-A5A1-11DDD888D790}">
      <dgm:prSet/>
      <dgm:spPr/>
      <dgm:t>
        <a:bodyPr/>
        <a:lstStyle/>
        <a:p>
          <a:pPr algn="ctr"/>
          <a:endParaRPr lang="en-US" b="1"/>
        </a:p>
      </dgm:t>
    </dgm:pt>
    <dgm:pt modelId="{320F3DC8-44FD-4CCA-9048-48693D8BCCE1}" type="sibTrans" cxnId="{84EBFE21-DE3E-4315-A5A1-11DDD888D790}">
      <dgm:prSet/>
      <dgm:spPr/>
      <dgm:t>
        <a:bodyPr/>
        <a:lstStyle/>
        <a:p>
          <a:pPr algn="ctr"/>
          <a:endParaRPr lang="en-US" b="1"/>
        </a:p>
      </dgm:t>
    </dgm:pt>
    <dgm:pt modelId="{19E73ADA-5C40-49F3-99A0-B78DC36604AE}" type="pres">
      <dgm:prSet presAssocID="{6E98BC49-A571-4931-AF99-4C798999493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2410523-F7EC-4045-8A4B-C39CD45B07B2}" type="pres">
      <dgm:prSet presAssocID="{A541163A-C86A-41EB-8CE1-5EBFE4F97618}" presName="parentText" presStyleLbl="node1" presStyleIdx="0" presStyleCnt="1" custScaleY="30558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571FE22-EDC1-4B24-AAB6-40CCC2C313DD}" type="presOf" srcId="{6E98BC49-A571-4931-AF99-4C798999493A}" destId="{19E73ADA-5C40-49F3-99A0-B78DC36604AE}" srcOrd="0" destOrd="0" presId="urn:microsoft.com/office/officeart/2005/8/layout/vList2"/>
    <dgm:cxn modelId="{FD77B2C3-4D49-4961-A65F-F43A37F5D2B9}" type="presOf" srcId="{A541163A-C86A-41EB-8CE1-5EBFE4F97618}" destId="{12410523-F7EC-4045-8A4B-C39CD45B07B2}" srcOrd="0" destOrd="0" presId="urn:microsoft.com/office/officeart/2005/8/layout/vList2"/>
    <dgm:cxn modelId="{84EBFE21-DE3E-4315-A5A1-11DDD888D790}" srcId="{6E98BC49-A571-4931-AF99-4C798999493A}" destId="{A541163A-C86A-41EB-8CE1-5EBFE4F97618}" srcOrd="0" destOrd="0" parTransId="{B21B5F8D-19EC-4BA6-B196-41DCEB273B88}" sibTransId="{320F3DC8-44FD-4CCA-9048-48693D8BCCE1}"/>
    <dgm:cxn modelId="{703051F9-7886-452B-ADCE-571D6DAC9AB4}" type="presParOf" srcId="{19E73ADA-5C40-49F3-99A0-B78DC36604AE}" destId="{12410523-F7EC-4045-8A4B-C39CD45B07B2}" srcOrd="0" destOrd="0" presId="urn:microsoft.com/office/officeart/2005/8/layout/vList2"/>
  </dgm:cxnLst>
  <dgm:bg/>
  <dgm:whole/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B36D7B2B-E296-4DCD-9740-5EA342BBF624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11CA43F-E596-440C-9E51-DD3D125AC2E0}">
      <dgm:prSet custT="1"/>
      <dgm:spPr/>
      <dgm:t>
        <a:bodyPr/>
        <a:lstStyle/>
        <a:p>
          <a:pPr algn="ctr" rtl="0"/>
          <a:r>
            <a:rPr lang="en-GB" sz="1800" b="1" dirty="0" smtClean="0"/>
            <a:t>Coarse grained sphalerite-III contains fine grained </a:t>
          </a:r>
          <a:r>
            <a:rPr lang="en-GB" sz="1800" b="1" dirty="0" err="1" smtClean="0"/>
            <a:t>Py</a:t>
          </a:r>
          <a:r>
            <a:rPr lang="en-GB" sz="1800" b="1" dirty="0" smtClean="0"/>
            <a:t>-III and represents massive galena sphalerite ore</a:t>
          </a:r>
          <a:endParaRPr lang="en-US" sz="1800" b="1" dirty="0"/>
        </a:p>
      </dgm:t>
    </dgm:pt>
    <dgm:pt modelId="{73A8AD4A-467C-48AB-B0DC-D69080248F3B}" type="parTrans" cxnId="{8345F772-AB5D-4C48-94E2-BE47DF991297}">
      <dgm:prSet/>
      <dgm:spPr/>
      <dgm:t>
        <a:bodyPr/>
        <a:lstStyle/>
        <a:p>
          <a:endParaRPr lang="en-US" b="1"/>
        </a:p>
      </dgm:t>
    </dgm:pt>
    <dgm:pt modelId="{932BAB02-1BCC-437F-81B9-ED8B624EC9A1}" type="sibTrans" cxnId="{8345F772-AB5D-4C48-94E2-BE47DF991297}">
      <dgm:prSet/>
      <dgm:spPr/>
      <dgm:t>
        <a:bodyPr/>
        <a:lstStyle/>
        <a:p>
          <a:endParaRPr lang="en-US" b="1"/>
        </a:p>
      </dgm:t>
    </dgm:pt>
    <dgm:pt modelId="{687EDFE6-A197-420F-8EB2-C38B826B45AD}" type="pres">
      <dgm:prSet presAssocID="{B36D7B2B-E296-4DCD-9740-5EA342BBF62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DC6AE5C-5680-43CA-A45D-F91B9776D33C}" type="pres">
      <dgm:prSet presAssocID="{711CA43F-E596-440C-9E51-DD3D125AC2E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E35A66-28E1-4AB2-90F0-57F78DBA73B8}" type="presOf" srcId="{711CA43F-E596-440C-9E51-DD3D125AC2E0}" destId="{3DC6AE5C-5680-43CA-A45D-F91B9776D33C}" srcOrd="0" destOrd="0" presId="urn:microsoft.com/office/officeart/2005/8/layout/vList2"/>
    <dgm:cxn modelId="{8345F772-AB5D-4C48-94E2-BE47DF991297}" srcId="{B36D7B2B-E296-4DCD-9740-5EA342BBF624}" destId="{711CA43F-E596-440C-9E51-DD3D125AC2E0}" srcOrd="0" destOrd="0" parTransId="{73A8AD4A-467C-48AB-B0DC-D69080248F3B}" sibTransId="{932BAB02-1BCC-437F-81B9-ED8B624EC9A1}"/>
    <dgm:cxn modelId="{A5126FFA-D585-404F-AEF5-EE89ACEDBB63}" type="presOf" srcId="{B36D7B2B-E296-4DCD-9740-5EA342BBF624}" destId="{687EDFE6-A197-420F-8EB2-C38B826B45AD}" srcOrd="0" destOrd="0" presId="urn:microsoft.com/office/officeart/2005/8/layout/vList2"/>
    <dgm:cxn modelId="{CBA33A3D-E35B-4E72-A89E-D0868DF9A2DF}" type="presParOf" srcId="{687EDFE6-A197-420F-8EB2-C38B826B45AD}" destId="{3DC6AE5C-5680-43CA-A45D-F91B9776D33C}" srcOrd="0" destOrd="0" presId="urn:microsoft.com/office/officeart/2005/8/layout/vList2"/>
  </dgm:cxnLst>
  <dgm:bg/>
  <dgm:whole/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94072BEF-87EB-4A43-AB87-8BD15C0C2072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384AB6-FCBC-487C-83F5-3BE83D375534}">
      <dgm:prSet custT="1"/>
      <dgm:spPr/>
      <dgm:t>
        <a:bodyPr/>
        <a:lstStyle/>
        <a:p>
          <a:pPr algn="ctr"/>
          <a:r>
            <a:rPr lang="en-US" sz="2000" b="1" dirty="0" smtClean="0">
              <a:solidFill>
                <a:srgbClr val="FFC000"/>
              </a:solidFill>
              <a:latin typeface="+mj-lt"/>
            </a:rPr>
            <a:t>GREEN SPHALERITE</a:t>
          </a:r>
          <a:endParaRPr lang="en-US" sz="2000" b="1" dirty="0">
            <a:solidFill>
              <a:srgbClr val="FFC000"/>
            </a:solidFill>
            <a:latin typeface="+mj-lt"/>
          </a:endParaRPr>
        </a:p>
      </dgm:t>
    </dgm:pt>
    <dgm:pt modelId="{95375081-E869-4430-B16E-681090DD5FB6}" type="parTrans" cxnId="{A288EAE4-6B4F-4EDD-B342-AF1A226F4D77}">
      <dgm:prSet/>
      <dgm:spPr/>
      <dgm:t>
        <a:bodyPr/>
        <a:lstStyle/>
        <a:p>
          <a:pPr algn="ctr"/>
          <a:endParaRPr lang="en-US" sz="2000" b="1">
            <a:solidFill>
              <a:srgbClr val="FFC000"/>
            </a:solidFill>
            <a:latin typeface="+mj-lt"/>
          </a:endParaRPr>
        </a:p>
      </dgm:t>
    </dgm:pt>
    <dgm:pt modelId="{BD3BDD47-AAC3-4C14-B3BD-1F37750438C5}" type="sibTrans" cxnId="{A288EAE4-6B4F-4EDD-B342-AF1A226F4D77}">
      <dgm:prSet/>
      <dgm:spPr/>
      <dgm:t>
        <a:bodyPr/>
        <a:lstStyle/>
        <a:p>
          <a:pPr algn="ctr"/>
          <a:endParaRPr lang="en-US" sz="2000" b="1">
            <a:solidFill>
              <a:srgbClr val="FFC000"/>
            </a:solidFill>
            <a:latin typeface="+mj-lt"/>
          </a:endParaRPr>
        </a:p>
      </dgm:t>
    </dgm:pt>
    <dgm:pt modelId="{2EAA8058-315A-4790-9E61-E8D6FDA65004}" type="pres">
      <dgm:prSet presAssocID="{94072BEF-87EB-4A43-AB87-8BD15C0C207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0DFB73-DD06-4F5C-9356-3C556A2AFEDC}" type="pres">
      <dgm:prSet presAssocID="{91384AB6-FCBC-487C-83F5-3BE83D375534}" presName="parentText" presStyleLbl="node1" presStyleIdx="0" presStyleCnt="1" custLinFactNeighborX="322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88EAE4-6B4F-4EDD-B342-AF1A226F4D77}" srcId="{94072BEF-87EB-4A43-AB87-8BD15C0C2072}" destId="{91384AB6-FCBC-487C-83F5-3BE83D375534}" srcOrd="0" destOrd="0" parTransId="{95375081-E869-4430-B16E-681090DD5FB6}" sibTransId="{BD3BDD47-AAC3-4C14-B3BD-1F37750438C5}"/>
    <dgm:cxn modelId="{DCC1780A-72F5-4B35-A17D-333DA70217B3}" type="presOf" srcId="{91384AB6-FCBC-487C-83F5-3BE83D375534}" destId="{250DFB73-DD06-4F5C-9356-3C556A2AFEDC}" srcOrd="0" destOrd="0" presId="urn:microsoft.com/office/officeart/2005/8/layout/vList2"/>
    <dgm:cxn modelId="{99383175-D811-4636-AB68-3EFBB91A88F2}" type="presOf" srcId="{94072BEF-87EB-4A43-AB87-8BD15C0C2072}" destId="{2EAA8058-315A-4790-9E61-E8D6FDA65004}" srcOrd="0" destOrd="0" presId="urn:microsoft.com/office/officeart/2005/8/layout/vList2"/>
    <dgm:cxn modelId="{95F4CCA4-B671-4577-B497-08B93B3980C3}" type="presParOf" srcId="{2EAA8058-315A-4790-9E61-E8D6FDA65004}" destId="{250DFB73-DD06-4F5C-9356-3C556A2AFED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DEEDE301-123B-41DE-8FAA-496FD578C184}" type="doc">
      <dgm:prSet loTypeId="urn:microsoft.com/office/officeart/2009/3/layout/IncreasingArrowsProcess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D21BF5-9DB8-437D-8404-189C738FF2F1}">
      <dgm:prSet custT="1"/>
      <dgm:spPr>
        <a:gradFill rotWithShape="0">
          <a:gsLst>
            <a:gs pos="0">
              <a:schemeClr val="accent1">
                <a:hueOff val="0"/>
                <a:satOff val="0"/>
                <a:lumOff val="0"/>
                <a:shade val="51000"/>
                <a:satMod val="130000"/>
                <a:alpha val="3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33CCCC"/>
            </a:gs>
          </a:gsLst>
          <a:lin ang="19200000" scaled="0"/>
        </a:gradFill>
      </dgm:spPr>
      <dgm:t>
        <a:bodyPr/>
        <a:lstStyle/>
        <a:p>
          <a:r>
            <a:rPr lang="en-IN" sz="1800" b="1" dirty="0"/>
            <a:t>Photomicrograph showing sphalerite, galena and </a:t>
          </a:r>
          <a:r>
            <a:rPr lang="en-IN" sz="1800" b="1" dirty="0" err="1"/>
            <a:t>dyscrasite</a:t>
          </a:r>
          <a:r>
            <a:rPr lang="en-IN" sz="1800" b="1" dirty="0"/>
            <a:t> (Ag</a:t>
          </a:r>
          <a:r>
            <a:rPr lang="en-IN" sz="1800" b="1" baseline="-25000" dirty="0"/>
            <a:t>3</a:t>
          </a:r>
          <a:r>
            <a:rPr lang="en-IN" sz="1800" b="1" dirty="0"/>
            <a:t>Sb) </a:t>
          </a:r>
          <a:endParaRPr lang="en-US" sz="1800" b="1" dirty="0"/>
        </a:p>
      </dgm:t>
    </dgm:pt>
    <dgm:pt modelId="{A0791DD3-71D8-4BF2-88D6-B4774DD903F8}" type="parTrans" cxnId="{FDCCA746-D42C-4021-B157-2A43F7C20E04}">
      <dgm:prSet/>
      <dgm:spPr/>
      <dgm:t>
        <a:bodyPr/>
        <a:lstStyle/>
        <a:p>
          <a:endParaRPr lang="en-US"/>
        </a:p>
      </dgm:t>
    </dgm:pt>
    <dgm:pt modelId="{A48393FC-EB55-4036-B33D-ECD691C2AFD6}" type="sibTrans" cxnId="{FDCCA746-D42C-4021-B157-2A43F7C20E04}">
      <dgm:prSet/>
      <dgm:spPr/>
      <dgm:t>
        <a:bodyPr/>
        <a:lstStyle/>
        <a:p>
          <a:endParaRPr lang="en-US"/>
        </a:p>
      </dgm:t>
    </dgm:pt>
    <dgm:pt modelId="{652BEC38-97CA-44EC-A251-998540DFFD88}" type="pres">
      <dgm:prSet presAssocID="{DEEDE301-123B-41DE-8FAA-496FD578C184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9DF8FBD-38F6-43EF-8038-D4E39AA4F851}" type="pres">
      <dgm:prSet presAssocID="{34D21BF5-9DB8-437D-8404-189C738FF2F1}" presName="parentText1" presStyleLbl="node1" presStyleIdx="0" presStyleCnt="1" custScaleY="28203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B6744B-A526-4F81-8434-F32CE042A386}" type="presOf" srcId="{34D21BF5-9DB8-437D-8404-189C738FF2F1}" destId="{B9DF8FBD-38F6-43EF-8038-D4E39AA4F851}" srcOrd="0" destOrd="0" presId="urn:microsoft.com/office/officeart/2009/3/layout/IncreasingArrowsProcess"/>
    <dgm:cxn modelId="{FDCCA746-D42C-4021-B157-2A43F7C20E04}" srcId="{DEEDE301-123B-41DE-8FAA-496FD578C184}" destId="{34D21BF5-9DB8-437D-8404-189C738FF2F1}" srcOrd="0" destOrd="0" parTransId="{A0791DD3-71D8-4BF2-88D6-B4774DD903F8}" sibTransId="{A48393FC-EB55-4036-B33D-ECD691C2AFD6}"/>
    <dgm:cxn modelId="{60C9DEE6-CA17-430B-B2CA-190284E0BFB5}" type="presOf" srcId="{DEEDE301-123B-41DE-8FAA-496FD578C184}" destId="{652BEC38-97CA-44EC-A251-998540DFFD88}" srcOrd="0" destOrd="0" presId="urn:microsoft.com/office/officeart/2009/3/layout/IncreasingArrowsProcess"/>
    <dgm:cxn modelId="{5E46FD6B-442E-4823-84AA-E419A1D13A5B}" type="presParOf" srcId="{652BEC38-97CA-44EC-A251-998540DFFD88}" destId="{B9DF8FBD-38F6-43EF-8038-D4E39AA4F851}" srcOrd="0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78FBC58-8122-474E-9CFD-21B928658C19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7604FD-CDAF-45CC-8B80-F94BFA9A3A3F}">
      <dgm:prSet custT="1"/>
      <dgm:spPr/>
      <dgm:t>
        <a:bodyPr/>
        <a:lstStyle/>
        <a:p>
          <a:pPr algn="ctr" rtl="0"/>
          <a:r>
            <a:rPr lang="en-GB" sz="2000" b="1" dirty="0" smtClean="0">
              <a:solidFill>
                <a:srgbClr val="FFC000"/>
              </a:solidFill>
              <a:latin typeface="+mj-lt"/>
            </a:rPr>
            <a:t>LOCATION OF FOUR MINES OF ZZB, RAJASTHAN</a:t>
          </a:r>
          <a:endParaRPr lang="en-US" sz="2000" b="1" dirty="0">
            <a:solidFill>
              <a:srgbClr val="FFC000"/>
            </a:solidFill>
            <a:latin typeface="+mj-lt"/>
          </a:endParaRPr>
        </a:p>
      </dgm:t>
    </dgm:pt>
    <dgm:pt modelId="{0C23B7EF-B5CA-4FB8-91C0-E8335AC131AD}" type="parTrans" cxnId="{A0331119-F6F6-4A7A-BA59-B3F672CB65F4}">
      <dgm:prSet/>
      <dgm:spPr/>
      <dgm:t>
        <a:bodyPr/>
        <a:lstStyle/>
        <a:p>
          <a:endParaRPr lang="en-US"/>
        </a:p>
      </dgm:t>
    </dgm:pt>
    <dgm:pt modelId="{324FF775-EDED-40BA-9FAC-B5BC5767F308}" type="sibTrans" cxnId="{A0331119-F6F6-4A7A-BA59-B3F672CB65F4}">
      <dgm:prSet/>
      <dgm:spPr/>
      <dgm:t>
        <a:bodyPr/>
        <a:lstStyle/>
        <a:p>
          <a:endParaRPr lang="en-US"/>
        </a:p>
      </dgm:t>
    </dgm:pt>
    <dgm:pt modelId="{3D50C692-2F4F-4AFC-A7C5-2FB855B6D0B8}" type="pres">
      <dgm:prSet presAssocID="{D78FBC58-8122-474E-9CFD-21B928658C1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D6D734D-AA92-41D0-9E35-46DBBD33D599}" type="pres">
      <dgm:prSet presAssocID="{797604FD-CDAF-45CC-8B80-F94BFA9A3A3F}" presName="parentText" presStyleLbl="node1" presStyleIdx="0" presStyleCnt="1" custLinFactNeighborY="-1420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2B040DC-414B-4AF3-A4F0-1B5176281BED}" type="presOf" srcId="{797604FD-CDAF-45CC-8B80-F94BFA9A3A3F}" destId="{AD6D734D-AA92-41D0-9E35-46DBBD33D599}" srcOrd="0" destOrd="0" presId="urn:microsoft.com/office/officeart/2005/8/layout/vList2"/>
    <dgm:cxn modelId="{A0331119-F6F6-4A7A-BA59-B3F672CB65F4}" srcId="{D78FBC58-8122-474E-9CFD-21B928658C19}" destId="{797604FD-CDAF-45CC-8B80-F94BFA9A3A3F}" srcOrd="0" destOrd="0" parTransId="{0C23B7EF-B5CA-4FB8-91C0-E8335AC131AD}" sibTransId="{324FF775-EDED-40BA-9FAC-B5BC5767F308}"/>
    <dgm:cxn modelId="{DE973138-A8E0-4E13-BD19-38806D451CB0}" type="presOf" srcId="{D78FBC58-8122-474E-9CFD-21B928658C19}" destId="{3D50C692-2F4F-4AFC-A7C5-2FB855B6D0B8}" srcOrd="0" destOrd="0" presId="urn:microsoft.com/office/officeart/2005/8/layout/vList2"/>
    <dgm:cxn modelId="{7416150C-1134-4B67-AB51-D3710BF94D05}" type="presParOf" srcId="{3D50C692-2F4F-4AFC-A7C5-2FB855B6D0B8}" destId="{AD6D734D-AA92-41D0-9E35-46DBBD33D599}" srcOrd="0" destOrd="0" presId="urn:microsoft.com/office/officeart/2005/8/layout/vList2"/>
  </dgm:cxnLst>
  <dgm:bg/>
  <dgm:whole/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9FC89247-45F2-433E-AB8D-9EE0F905569B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4A49F2-BAFE-4129-8669-E621887B3B77}">
      <dgm:prSet custT="1"/>
      <dgm:spPr>
        <a:gradFill rotWithShape="0">
          <a:gsLst>
            <a:gs pos="0">
              <a:schemeClr val="accent1">
                <a:hueOff val="0"/>
                <a:satOff val="0"/>
                <a:lumOff val="0"/>
                <a:shade val="51000"/>
                <a:satMod val="130000"/>
                <a:alpha val="66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IN" sz="1800" b="1" dirty="0"/>
            <a:t>Hand specimen of green sphalerite and galena from </a:t>
          </a:r>
          <a:r>
            <a:rPr lang="en-IN" sz="1800" b="1" dirty="0" err="1"/>
            <a:t>Zawarmala</a:t>
          </a:r>
          <a:r>
            <a:rPr lang="en-IN" sz="1800" b="1" dirty="0"/>
            <a:t> mine. </a:t>
          </a:r>
        </a:p>
        <a:p>
          <a:r>
            <a:rPr lang="en-IN" sz="1800" b="1" dirty="0"/>
            <a:t>The green colour of sphalerite is due to presence of trace amount of Co and Fe . </a:t>
          </a:r>
          <a:endParaRPr lang="en-US" sz="1800" b="1" dirty="0"/>
        </a:p>
      </dgm:t>
    </dgm:pt>
    <dgm:pt modelId="{B3056ADB-BBAA-4FE9-B892-E86CCC0F6AD4}" type="parTrans" cxnId="{95BBB68C-9929-4173-A5A5-7C3620811CC7}">
      <dgm:prSet/>
      <dgm:spPr/>
      <dgm:t>
        <a:bodyPr/>
        <a:lstStyle/>
        <a:p>
          <a:endParaRPr lang="en-US" sz="1800" b="0"/>
        </a:p>
      </dgm:t>
    </dgm:pt>
    <dgm:pt modelId="{B8599434-5A21-421E-8DAC-3691EFFF6C2C}" type="sibTrans" cxnId="{95BBB68C-9929-4173-A5A5-7C3620811CC7}">
      <dgm:prSet/>
      <dgm:spPr/>
      <dgm:t>
        <a:bodyPr/>
        <a:lstStyle/>
        <a:p>
          <a:endParaRPr lang="en-US" sz="1800" b="0"/>
        </a:p>
      </dgm:t>
    </dgm:pt>
    <dgm:pt modelId="{C536A92D-F65B-4176-8C1F-598D08488FDD}" type="pres">
      <dgm:prSet presAssocID="{9FC89247-45F2-433E-AB8D-9EE0F905569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CBC8D70-25BC-4F75-AAF4-F04DB156E61E}" type="pres">
      <dgm:prSet presAssocID="{084A49F2-BAFE-4129-8669-E621887B3B77}" presName="linNode" presStyleCnt="0"/>
      <dgm:spPr/>
    </dgm:pt>
    <dgm:pt modelId="{84C41F27-9565-45C9-A1A9-C28708A47142}" type="pres">
      <dgm:prSet presAssocID="{084A49F2-BAFE-4129-8669-E621887B3B77}" presName="parentText" presStyleLbl="node1" presStyleIdx="0" presStyleCnt="1" custScaleX="250000" custLinFactNeighborX="-1955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F0D46C3-9289-4B49-9EDC-7FE59974FE7F}" type="presOf" srcId="{084A49F2-BAFE-4129-8669-E621887B3B77}" destId="{84C41F27-9565-45C9-A1A9-C28708A47142}" srcOrd="0" destOrd="0" presId="urn:microsoft.com/office/officeart/2005/8/layout/vList5"/>
    <dgm:cxn modelId="{13C5898E-9495-4B26-BABE-559DDB298275}" type="presOf" srcId="{9FC89247-45F2-433E-AB8D-9EE0F905569B}" destId="{C536A92D-F65B-4176-8C1F-598D08488FDD}" srcOrd="0" destOrd="0" presId="urn:microsoft.com/office/officeart/2005/8/layout/vList5"/>
    <dgm:cxn modelId="{95BBB68C-9929-4173-A5A5-7C3620811CC7}" srcId="{9FC89247-45F2-433E-AB8D-9EE0F905569B}" destId="{084A49F2-BAFE-4129-8669-E621887B3B77}" srcOrd="0" destOrd="0" parTransId="{B3056ADB-BBAA-4FE9-B892-E86CCC0F6AD4}" sibTransId="{B8599434-5A21-421E-8DAC-3691EFFF6C2C}"/>
    <dgm:cxn modelId="{7D4FC013-C63E-4BD3-93F8-249CB97E998B}" type="presParOf" srcId="{C536A92D-F65B-4176-8C1F-598D08488FDD}" destId="{5CBC8D70-25BC-4F75-AAF4-F04DB156E61E}" srcOrd="0" destOrd="0" presId="urn:microsoft.com/office/officeart/2005/8/layout/vList5"/>
    <dgm:cxn modelId="{34DD2B7C-CD24-4600-B2B2-62BE056AA157}" type="presParOf" srcId="{5CBC8D70-25BC-4F75-AAF4-F04DB156E61E}" destId="{84C41F27-9565-45C9-A1A9-C28708A47142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61.xml><?xml version="1.0" encoding="utf-8"?>
<dgm:dataModel xmlns:dgm="http://schemas.openxmlformats.org/drawingml/2006/diagram" xmlns:a="http://schemas.openxmlformats.org/drawingml/2006/main">
  <dgm:ptLst>
    <dgm:pt modelId="{DC8C4ACA-67D9-4B29-A9DF-D686B5E2307B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4D53A4-3C43-4583-B737-62F6EBB8CBF6}">
      <dgm:prSet custT="1"/>
      <dgm:spPr/>
      <dgm:t>
        <a:bodyPr/>
        <a:lstStyle/>
        <a:p>
          <a:pPr algn="ctr"/>
          <a:r>
            <a:rPr lang="en-IN" sz="1800" b="1" dirty="0"/>
            <a:t>Photomicrograph of green sphalerite and </a:t>
          </a:r>
          <a:r>
            <a:rPr lang="en-IN" sz="1800" b="1" dirty="0" smtClean="0"/>
            <a:t>galena </a:t>
          </a:r>
          <a:r>
            <a:rPr lang="en-IN" sz="1800" b="1" dirty="0"/>
            <a:t>(Reflected light)</a:t>
          </a:r>
          <a:endParaRPr lang="en-US" sz="1800" b="1" dirty="0"/>
        </a:p>
      </dgm:t>
    </dgm:pt>
    <dgm:pt modelId="{D6629557-3EEA-46E9-95D9-73AE2AF83CDF}" type="parTrans" cxnId="{0D4369EE-F197-45F3-922D-AA4652CFFBE0}">
      <dgm:prSet/>
      <dgm:spPr/>
      <dgm:t>
        <a:bodyPr/>
        <a:lstStyle/>
        <a:p>
          <a:pPr algn="ctr"/>
          <a:endParaRPr lang="en-US" sz="1800"/>
        </a:p>
      </dgm:t>
    </dgm:pt>
    <dgm:pt modelId="{C441C15D-2712-48A9-B80E-75AAFF7670DC}" type="sibTrans" cxnId="{0D4369EE-F197-45F3-922D-AA4652CFFBE0}">
      <dgm:prSet/>
      <dgm:spPr/>
      <dgm:t>
        <a:bodyPr/>
        <a:lstStyle/>
        <a:p>
          <a:pPr algn="ctr"/>
          <a:endParaRPr lang="en-US" sz="1800"/>
        </a:p>
      </dgm:t>
    </dgm:pt>
    <dgm:pt modelId="{727507EC-8C2A-4F02-8515-62C7B69BBD8B}" type="pres">
      <dgm:prSet presAssocID="{DC8C4ACA-67D9-4B29-A9DF-D686B5E2307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23A39E-4A3B-4F43-82C3-21ACC6BD1E9B}" type="pres">
      <dgm:prSet presAssocID="{AA4D53A4-3C43-4583-B737-62F6EBB8CBF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D4369EE-F197-45F3-922D-AA4652CFFBE0}" srcId="{DC8C4ACA-67D9-4B29-A9DF-D686B5E2307B}" destId="{AA4D53A4-3C43-4583-B737-62F6EBB8CBF6}" srcOrd="0" destOrd="0" parTransId="{D6629557-3EEA-46E9-95D9-73AE2AF83CDF}" sibTransId="{C441C15D-2712-48A9-B80E-75AAFF7670DC}"/>
    <dgm:cxn modelId="{0F96629C-7ECC-44F5-B2FB-05CCEDC498F5}" type="presOf" srcId="{AA4D53A4-3C43-4583-B737-62F6EBB8CBF6}" destId="{F623A39E-4A3B-4F43-82C3-21ACC6BD1E9B}" srcOrd="0" destOrd="0" presId="urn:microsoft.com/office/officeart/2005/8/layout/vList2"/>
    <dgm:cxn modelId="{111EC288-F5CF-4011-87C7-8011B40BD7BB}" type="presOf" srcId="{DC8C4ACA-67D9-4B29-A9DF-D686B5E2307B}" destId="{727507EC-8C2A-4F02-8515-62C7B69BBD8B}" srcOrd="0" destOrd="0" presId="urn:microsoft.com/office/officeart/2005/8/layout/vList2"/>
    <dgm:cxn modelId="{6387D435-86C5-42E3-8445-3A5CF436CFEF}" type="presParOf" srcId="{727507EC-8C2A-4F02-8515-62C7B69BBD8B}" destId="{F623A39E-4A3B-4F43-82C3-21ACC6BD1E9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5" minVer="http://schemas.openxmlformats.org/drawingml/2006/diagram"/>
    </a:ext>
  </dgm:extLst>
</dgm:dataModel>
</file>

<file path=ppt/diagrams/data62.xml><?xml version="1.0" encoding="utf-8"?>
<dgm:dataModel xmlns:dgm="http://schemas.openxmlformats.org/drawingml/2006/diagram" xmlns:a="http://schemas.openxmlformats.org/drawingml/2006/main">
  <dgm:ptLst>
    <dgm:pt modelId="{F11BA607-C22E-43DF-A76E-6475D0DDBDA6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E461AAC-0772-429A-82C4-B79186AD296D}">
      <dgm:prSet custT="1"/>
      <dgm:spPr/>
      <dgm:t>
        <a:bodyPr/>
        <a:lstStyle/>
        <a:p>
          <a:pPr algn="ctr" rtl="0"/>
          <a:r>
            <a:rPr lang="en-GB" sz="2000" b="1" i="0" baseline="0" dirty="0" smtClean="0">
              <a:solidFill>
                <a:srgbClr val="FFC000"/>
              </a:solidFill>
            </a:rPr>
            <a:t>DISPOSITION OF THE THREE MAIN ORE TYPES </a:t>
          </a:r>
          <a:endParaRPr lang="en-US" sz="2000" b="1" i="0" baseline="0" dirty="0">
            <a:solidFill>
              <a:srgbClr val="FFC000"/>
            </a:solidFill>
          </a:endParaRPr>
        </a:p>
      </dgm:t>
    </dgm:pt>
    <dgm:pt modelId="{33FAA1AA-B50C-4590-B4BD-40361407DEBC}" type="parTrans" cxnId="{60D476F8-E1E4-4855-97DE-AAF14FD34A58}">
      <dgm:prSet/>
      <dgm:spPr/>
      <dgm:t>
        <a:bodyPr/>
        <a:lstStyle/>
        <a:p>
          <a:endParaRPr lang="en-US" sz="2000"/>
        </a:p>
      </dgm:t>
    </dgm:pt>
    <dgm:pt modelId="{7994B587-9D9E-44E0-8547-67F339DAB1EF}" type="sibTrans" cxnId="{60D476F8-E1E4-4855-97DE-AAF14FD34A58}">
      <dgm:prSet/>
      <dgm:spPr/>
      <dgm:t>
        <a:bodyPr/>
        <a:lstStyle/>
        <a:p>
          <a:endParaRPr lang="en-US" sz="2000"/>
        </a:p>
      </dgm:t>
    </dgm:pt>
    <dgm:pt modelId="{09DFD778-F957-4F0A-8A7F-6BFF77A53CBF}" type="pres">
      <dgm:prSet presAssocID="{F11BA607-C22E-43DF-A76E-6475D0DDBDA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C875396-BB7E-47A4-9A8E-F54604A39B4F}" type="pres">
      <dgm:prSet presAssocID="{2E461AAC-0772-429A-82C4-B79186AD296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FF59636-6BB0-4428-BF1F-9F249D378004}" type="presOf" srcId="{F11BA607-C22E-43DF-A76E-6475D0DDBDA6}" destId="{09DFD778-F957-4F0A-8A7F-6BFF77A53CBF}" srcOrd="0" destOrd="0" presId="urn:microsoft.com/office/officeart/2005/8/layout/vList2"/>
    <dgm:cxn modelId="{60D476F8-E1E4-4855-97DE-AAF14FD34A58}" srcId="{F11BA607-C22E-43DF-A76E-6475D0DDBDA6}" destId="{2E461AAC-0772-429A-82C4-B79186AD296D}" srcOrd="0" destOrd="0" parTransId="{33FAA1AA-B50C-4590-B4BD-40361407DEBC}" sibTransId="{7994B587-9D9E-44E0-8547-67F339DAB1EF}"/>
    <dgm:cxn modelId="{5017A96D-9EFB-4EF7-B96C-747096BC6D39}" type="presOf" srcId="{2E461AAC-0772-429A-82C4-B79186AD296D}" destId="{DC875396-BB7E-47A4-9A8E-F54604A39B4F}" srcOrd="0" destOrd="0" presId="urn:microsoft.com/office/officeart/2005/8/layout/vList2"/>
    <dgm:cxn modelId="{21055B27-2960-4D27-A653-15E78BFA9E04}" type="presParOf" srcId="{09DFD778-F957-4F0A-8A7F-6BFF77A53CBF}" destId="{DC875396-BB7E-47A4-9A8E-F54604A39B4F}" srcOrd="0" destOrd="0" presId="urn:microsoft.com/office/officeart/2005/8/layout/vList2"/>
  </dgm:cxnLst>
  <dgm:bg/>
  <dgm:whole/>
</dgm:dataModel>
</file>

<file path=ppt/diagrams/data63.xml><?xml version="1.0" encoding="utf-8"?>
<dgm:dataModel xmlns:dgm="http://schemas.openxmlformats.org/drawingml/2006/diagram" xmlns:a="http://schemas.openxmlformats.org/drawingml/2006/main">
  <dgm:ptLst>
    <dgm:pt modelId="{B57C020B-186A-43E9-8BC6-1E6C4E8AD5B7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BD38497-C0E1-4243-8072-B7ED2D4621C0}">
      <dgm:prSet custT="1"/>
      <dgm:spPr/>
      <dgm:t>
        <a:bodyPr/>
        <a:lstStyle/>
        <a:p>
          <a:pPr algn="ctr" rtl="0"/>
          <a:r>
            <a:rPr lang="en-US" sz="1600" b="1" dirty="0" smtClean="0"/>
            <a:t>During development of major F3 fold, different sets of fractures developed due to shear, parallel to S</a:t>
          </a:r>
          <a:r>
            <a:rPr lang="en-US" sz="1600" b="1" baseline="-30000" dirty="0" smtClean="0"/>
            <a:t>2</a:t>
          </a:r>
          <a:r>
            <a:rPr lang="en-US" sz="1600" b="1" dirty="0" smtClean="0"/>
            <a:t> </a:t>
          </a:r>
          <a:endParaRPr lang="en-US" sz="1600" dirty="0"/>
        </a:p>
      </dgm:t>
    </dgm:pt>
    <dgm:pt modelId="{1C6B06B6-0DFA-41FF-82C6-0DEB9C6955F6}" type="parTrans" cxnId="{D65BC6D3-1834-4463-8A7D-F334CF501243}">
      <dgm:prSet/>
      <dgm:spPr/>
      <dgm:t>
        <a:bodyPr/>
        <a:lstStyle/>
        <a:p>
          <a:pPr algn="ctr"/>
          <a:endParaRPr lang="en-US" sz="1600"/>
        </a:p>
      </dgm:t>
    </dgm:pt>
    <dgm:pt modelId="{F4A510C1-26D6-4C54-B31F-F25BD2BDC530}" type="sibTrans" cxnId="{D65BC6D3-1834-4463-8A7D-F334CF501243}">
      <dgm:prSet/>
      <dgm:spPr/>
      <dgm:t>
        <a:bodyPr/>
        <a:lstStyle/>
        <a:p>
          <a:pPr algn="ctr"/>
          <a:endParaRPr lang="en-US" sz="1600"/>
        </a:p>
      </dgm:t>
    </dgm:pt>
    <dgm:pt modelId="{FAB935D2-4C62-40F8-99D4-49E888A3DA1F}">
      <dgm:prSet custT="1"/>
      <dgm:spPr/>
      <dgm:t>
        <a:bodyPr/>
        <a:lstStyle/>
        <a:p>
          <a:pPr algn="ctr" rtl="0"/>
          <a:r>
            <a:rPr lang="en-US" sz="1600" b="1" dirty="0" smtClean="0"/>
            <a:t>Hydrothermal activities along these  fractures caused deposition of veins of ores (type –II) and massive ore (type III) in different time</a:t>
          </a:r>
          <a:endParaRPr lang="en-US" sz="1600" dirty="0"/>
        </a:p>
      </dgm:t>
    </dgm:pt>
    <dgm:pt modelId="{7C9FFE77-FF14-4517-B011-D80C1D7BCAE6}" type="parTrans" cxnId="{F123EC42-2B14-44B6-8F23-3B63EA2ACE4D}">
      <dgm:prSet/>
      <dgm:spPr/>
      <dgm:t>
        <a:bodyPr/>
        <a:lstStyle/>
        <a:p>
          <a:pPr algn="ctr"/>
          <a:endParaRPr lang="en-US" sz="1600"/>
        </a:p>
      </dgm:t>
    </dgm:pt>
    <dgm:pt modelId="{D53272E1-E4D4-4F5A-9891-705F56FAC87F}" type="sibTrans" cxnId="{F123EC42-2B14-44B6-8F23-3B63EA2ACE4D}">
      <dgm:prSet/>
      <dgm:spPr/>
      <dgm:t>
        <a:bodyPr/>
        <a:lstStyle/>
        <a:p>
          <a:pPr algn="ctr"/>
          <a:endParaRPr lang="en-US" sz="1600"/>
        </a:p>
      </dgm:t>
    </dgm:pt>
    <dgm:pt modelId="{C210FFDB-CC5A-4349-A178-C68EE05527AB}" type="pres">
      <dgm:prSet presAssocID="{B57C020B-186A-43E9-8BC6-1E6C4E8AD5B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68A42DA-EF47-4B2C-94F8-B921BE339708}" type="pres">
      <dgm:prSet presAssocID="{FBD38497-C0E1-4243-8072-B7ED2D4621C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2FA3CB-E525-4B41-8869-B82B5F967590}" type="pres">
      <dgm:prSet presAssocID="{F4A510C1-26D6-4C54-B31F-F25BD2BDC530}" presName="spacer" presStyleCnt="0"/>
      <dgm:spPr/>
    </dgm:pt>
    <dgm:pt modelId="{C409B071-709C-43AB-B389-9E15084401C0}" type="pres">
      <dgm:prSet presAssocID="{FAB935D2-4C62-40F8-99D4-49E888A3DA1F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302EFAA-7D8E-47D5-BB61-ED2D6553F911}" type="presOf" srcId="{FBD38497-C0E1-4243-8072-B7ED2D4621C0}" destId="{968A42DA-EF47-4B2C-94F8-B921BE339708}" srcOrd="0" destOrd="0" presId="urn:microsoft.com/office/officeart/2005/8/layout/vList2"/>
    <dgm:cxn modelId="{F123EC42-2B14-44B6-8F23-3B63EA2ACE4D}" srcId="{B57C020B-186A-43E9-8BC6-1E6C4E8AD5B7}" destId="{FAB935D2-4C62-40F8-99D4-49E888A3DA1F}" srcOrd="1" destOrd="0" parTransId="{7C9FFE77-FF14-4517-B011-D80C1D7BCAE6}" sibTransId="{D53272E1-E4D4-4F5A-9891-705F56FAC87F}"/>
    <dgm:cxn modelId="{8946907F-0955-40C0-9DFD-96F64186EB0A}" type="presOf" srcId="{B57C020B-186A-43E9-8BC6-1E6C4E8AD5B7}" destId="{C210FFDB-CC5A-4349-A178-C68EE05527AB}" srcOrd="0" destOrd="0" presId="urn:microsoft.com/office/officeart/2005/8/layout/vList2"/>
    <dgm:cxn modelId="{5EF8DDC5-0B16-441A-84E9-A73DAE09F728}" type="presOf" srcId="{FAB935D2-4C62-40F8-99D4-49E888A3DA1F}" destId="{C409B071-709C-43AB-B389-9E15084401C0}" srcOrd="0" destOrd="0" presId="urn:microsoft.com/office/officeart/2005/8/layout/vList2"/>
    <dgm:cxn modelId="{D65BC6D3-1834-4463-8A7D-F334CF501243}" srcId="{B57C020B-186A-43E9-8BC6-1E6C4E8AD5B7}" destId="{FBD38497-C0E1-4243-8072-B7ED2D4621C0}" srcOrd="0" destOrd="0" parTransId="{1C6B06B6-0DFA-41FF-82C6-0DEB9C6955F6}" sibTransId="{F4A510C1-26D6-4C54-B31F-F25BD2BDC530}"/>
    <dgm:cxn modelId="{630DE298-7C4E-4AEE-BDE5-ADC6DB2024EA}" type="presParOf" srcId="{C210FFDB-CC5A-4349-A178-C68EE05527AB}" destId="{968A42DA-EF47-4B2C-94F8-B921BE339708}" srcOrd="0" destOrd="0" presId="urn:microsoft.com/office/officeart/2005/8/layout/vList2"/>
    <dgm:cxn modelId="{FFE4B1F1-8C9A-4276-94C2-E47DD9F998B6}" type="presParOf" srcId="{C210FFDB-CC5A-4349-A178-C68EE05527AB}" destId="{102FA3CB-E525-4B41-8869-B82B5F967590}" srcOrd="1" destOrd="0" presId="urn:microsoft.com/office/officeart/2005/8/layout/vList2"/>
    <dgm:cxn modelId="{F74E559F-6CD9-4A85-B5E4-247AC0472C9E}" type="presParOf" srcId="{C210FFDB-CC5A-4349-A178-C68EE05527AB}" destId="{C409B071-709C-43AB-B389-9E15084401C0}" srcOrd="2" destOrd="0" presId="urn:microsoft.com/office/officeart/2005/8/layout/vList2"/>
  </dgm:cxnLst>
  <dgm:bg/>
  <dgm:whole/>
</dgm:dataModel>
</file>

<file path=ppt/diagrams/data64.xml><?xml version="1.0" encoding="utf-8"?>
<dgm:dataModel xmlns:dgm="http://schemas.openxmlformats.org/drawingml/2006/diagram" xmlns:a="http://schemas.openxmlformats.org/drawingml/2006/main">
  <dgm:ptLst>
    <dgm:pt modelId="{BF670CA7-0923-4A93-AF29-2B40865B98FE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B327D5E-2833-457F-AAE5-4CA7B0B872F6}">
      <dgm:prSet custT="1"/>
      <dgm:spPr/>
      <dgm:t>
        <a:bodyPr/>
        <a:lstStyle/>
        <a:p>
          <a:pPr rtl="0"/>
          <a:r>
            <a:rPr lang="en-US" sz="1600" b="1" dirty="0" smtClean="0"/>
            <a:t>The initial pH of the ore solution is below the pH value at which dolomite dissolution takes place at around 250°C. Contact of low ph solution with dolomite leads to increase the pH of the ore solution and decrease in solubility of sulfides, resulting in sulfide precipitation</a:t>
          </a:r>
          <a:endParaRPr lang="en-US" sz="1600" dirty="0"/>
        </a:p>
      </dgm:t>
    </dgm:pt>
    <dgm:pt modelId="{B1C97A88-364B-4DDB-A6DB-B68935DCC5EC}" type="parTrans" cxnId="{E84944F3-5458-4CD4-814A-C50D54E0FA9E}">
      <dgm:prSet/>
      <dgm:spPr/>
      <dgm:t>
        <a:bodyPr/>
        <a:lstStyle/>
        <a:p>
          <a:endParaRPr lang="en-US"/>
        </a:p>
      </dgm:t>
    </dgm:pt>
    <dgm:pt modelId="{1DAAC09E-5D0C-4834-B41A-EF5318058984}" type="sibTrans" cxnId="{E84944F3-5458-4CD4-814A-C50D54E0FA9E}">
      <dgm:prSet/>
      <dgm:spPr/>
      <dgm:t>
        <a:bodyPr/>
        <a:lstStyle/>
        <a:p>
          <a:endParaRPr lang="en-US"/>
        </a:p>
      </dgm:t>
    </dgm:pt>
    <dgm:pt modelId="{F11C4BDE-1F3C-44E4-B9D9-A0B4B42EAF61}" type="pres">
      <dgm:prSet presAssocID="{BF670CA7-0923-4A93-AF29-2B40865B98F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7B09469-EA28-4EBD-8262-E97B0CE9D2C7}" type="pres">
      <dgm:prSet presAssocID="{3B327D5E-2833-457F-AAE5-4CA7B0B872F6}" presName="parentText" presStyleLbl="node1" presStyleIdx="0" presStyleCnt="1" custScaleY="116412" custLinFactNeighborX="-339" custLinFactNeighborY="-2947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78B00B7-D531-4F06-BF3D-7C28340194A0}" type="presOf" srcId="{3B327D5E-2833-457F-AAE5-4CA7B0B872F6}" destId="{87B09469-EA28-4EBD-8262-E97B0CE9D2C7}" srcOrd="0" destOrd="0" presId="urn:microsoft.com/office/officeart/2005/8/layout/vList2"/>
    <dgm:cxn modelId="{E84944F3-5458-4CD4-814A-C50D54E0FA9E}" srcId="{BF670CA7-0923-4A93-AF29-2B40865B98FE}" destId="{3B327D5E-2833-457F-AAE5-4CA7B0B872F6}" srcOrd="0" destOrd="0" parTransId="{B1C97A88-364B-4DDB-A6DB-B68935DCC5EC}" sibTransId="{1DAAC09E-5D0C-4834-B41A-EF5318058984}"/>
    <dgm:cxn modelId="{76D4517F-2D03-4990-AA95-C5C8B35A2009}" type="presOf" srcId="{BF670CA7-0923-4A93-AF29-2B40865B98FE}" destId="{F11C4BDE-1F3C-44E4-B9D9-A0B4B42EAF61}" srcOrd="0" destOrd="0" presId="urn:microsoft.com/office/officeart/2005/8/layout/vList2"/>
    <dgm:cxn modelId="{EB4DB0C5-D17F-4EB9-9208-EA39468DD1A0}" type="presParOf" srcId="{F11C4BDE-1F3C-44E4-B9D9-A0B4B42EAF61}" destId="{87B09469-EA28-4EBD-8262-E97B0CE9D2C7}" srcOrd="0" destOrd="0" presId="urn:microsoft.com/office/officeart/2005/8/layout/vList2"/>
  </dgm:cxnLst>
  <dgm:bg/>
  <dgm:whole/>
</dgm:dataModel>
</file>

<file path=ppt/diagrams/data65.xml><?xml version="1.0" encoding="utf-8"?>
<dgm:dataModel xmlns:dgm="http://schemas.openxmlformats.org/drawingml/2006/diagram" xmlns:a="http://schemas.openxmlformats.org/drawingml/2006/main">
  <dgm:ptLst>
    <dgm:pt modelId="{7944EF9C-9DC9-4375-8760-F66ECDC87B24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F2C914-542E-4E8C-8B1C-C148A4DF803A}">
      <dgm:prSet custT="1"/>
      <dgm:spPr/>
      <dgm:t>
        <a:bodyPr/>
        <a:lstStyle/>
        <a:p>
          <a:pPr algn="ctr" rtl="0"/>
          <a:r>
            <a:rPr lang="en-US" sz="1600" b="1" dirty="0" smtClean="0"/>
            <a:t>Cooling reduces the solubility of galena and sphalerite and thereby causes deposition</a:t>
          </a:r>
          <a:endParaRPr lang="en-US" sz="1600" b="1" dirty="0"/>
        </a:p>
      </dgm:t>
    </dgm:pt>
    <dgm:pt modelId="{E7D1B28B-0439-4CE4-AF30-52623AA7CC2F}" type="parTrans" cxnId="{DFA69FEF-86CB-492D-89A6-DAF26D1BF7E2}">
      <dgm:prSet/>
      <dgm:spPr/>
      <dgm:t>
        <a:bodyPr/>
        <a:lstStyle/>
        <a:p>
          <a:pPr algn="ctr"/>
          <a:endParaRPr lang="en-US" sz="1600" b="1"/>
        </a:p>
      </dgm:t>
    </dgm:pt>
    <dgm:pt modelId="{B1C3682A-2CAD-4E55-B0BD-9AE73476F078}" type="sibTrans" cxnId="{DFA69FEF-86CB-492D-89A6-DAF26D1BF7E2}">
      <dgm:prSet/>
      <dgm:spPr/>
      <dgm:t>
        <a:bodyPr/>
        <a:lstStyle/>
        <a:p>
          <a:pPr algn="ctr"/>
          <a:endParaRPr lang="en-US" sz="1600" b="1"/>
        </a:p>
      </dgm:t>
    </dgm:pt>
    <dgm:pt modelId="{9C072B82-1F05-48EB-95CA-77957ED9F812}" type="pres">
      <dgm:prSet presAssocID="{7944EF9C-9DC9-4375-8760-F66ECDC87B2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E879003-D56E-48F5-B1B8-64103D1AD005}" type="pres">
      <dgm:prSet presAssocID="{E7F2C914-542E-4E8C-8B1C-C148A4DF803A}" presName="parentText" presStyleLbl="node1" presStyleIdx="0" presStyleCnt="1" custLinFactNeighborX="-909" custLinFactNeighborY="-137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FA69FEF-86CB-492D-89A6-DAF26D1BF7E2}" srcId="{7944EF9C-9DC9-4375-8760-F66ECDC87B24}" destId="{E7F2C914-542E-4E8C-8B1C-C148A4DF803A}" srcOrd="0" destOrd="0" parTransId="{E7D1B28B-0439-4CE4-AF30-52623AA7CC2F}" sibTransId="{B1C3682A-2CAD-4E55-B0BD-9AE73476F078}"/>
    <dgm:cxn modelId="{1BD68B46-D227-4A82-8D0D-281D2395695F}" type="presOf" srcId="{E7F2C914-542E-4E8C-8B1C-C148A4DF803A}" destId="{1E879003-D56E-48F5-B1B8-64103D1AD005}" srcOrd="0" destOrd="0" presId="urn:microsoft.com/office/officeart/2005/8/layout/vList2"/>
    <dgm:cxn modelId="{062CBEA6-4611-47C3-A264-58793A18E40C}" type="presOf" srcId="{7944EF9C-9DC9-4375-8760-F66ECDC87B24}" destId="{9C072B82-1F05-48EB-95CA-77957ED9F812}" srcOrd="0" destOrd="0" presId="urn:microsoft.com/office/officeart/2005/8/layout/vList2"/>
    <dgm:cxn modelId="{B2B65F30-C70E-48E6-BCE5-841653DB95D2}" type="presParOf" srcId="{9C072B82-1F05-48EB-95CA-77957ED9F812}" destId="{1E879003-D56E-48F5-B1B8-64103D1AD005}" srcOrd="0" destOrd="0" presId="urn:microsoft.com/office/officeart/2005/8/layout/vList2"/>
  </dgm:cxnLst>
  <dgm:bg/>
  <dgm:whole/>
</dgm:dataModel>
</file>

<file path=ppt/diagrams/data66.xml><?xml version="1.0" encoding="utf-8"?>
<dgm:dataModel xmlns:dgm="http://schemas.openxmlformats.org/drawingml/2006/diagram" xmlns:a="http://schemas.openxmlformats.org/drawingml/2006/main">
  <dgm:ptLst>
    <dgm:pt modelId="{2927EB76-BA5D-43D6-A0ED-6652317C204D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222169-C8F6-4718-B811-74A74E4B0423}">
      <dgm:prSet custT="1"/>
      <dgm:spPr/>
      <dgm:t>
        <a:bodyPr/>
        <a:lstStyle/>
        <a:p>
          <a:pPr algn="ctr" rtl="0"/>
          <a:r>
            <a:rPr lang="en-GB" sz="2000" b="1" dirty="0" smtClean="0">
              <a:solidFill>
                <a:srgbClr val="FFC000"/>
              </a:solidFill>
              <a:latin typeface="+mj-lt"/>
            </a:rPr>
            <a:t>SCHEMATIC DIAGRAM SHOWING ORE BODIES OF ZAWARMALA AND BAROI MINES</a:t>
          </a:r>
          <a:endParaRPr lang="en-US" sz="2000" b="1" dirty="0">
            <a:solidFill>
              <a:srgbClr val="FFC000"/>
            </a:solidFill>
            <a:latin typeface="+mj-lt"/>
          </a:endParaRPr>
        </a:p>
      </dgm:t>
    </dgm:pt>
    <dgm:pt modelId="{E262795A-E790-4B7A-B98A-B73AB6196F9E}" type="parTrans" cxnId="{888B8E3E-FE54-468B-B10F-A2E9FD73A5B5}">
      <dgm:prSet/>
      <dgm:spPr/>
      <dgm:t>
        <a:bodyPr/>
        <a:lstStyle/>
        <a:p>
          <a:pPr algn="ctr"/>
          <a:endParaRPr lang="en-US" sz="2000" b="1">
            <a:solidFill>
              <a:srgbClr val="FFC000"/>
            </a:solidFill>
            <a:latin typeface="+mj-lt"/>
          </a:endParaRPr>
        </a:p>
      </dgm:t>
    </dgm:pt>
    <dgm:pt modelId="{22779F3E-5C70-4307-ABCD-3EB447AA9B48}" type="sibTrans" cxnId="{888B8E3E-FE54-468B-B10F-A2E9FD73A5B5}">
      <dgm:prSet/>
      <dgm:spPr/>
      <dgm:t>
        <a:bodyPr/>
        <a:lstStyle/>
        <a:p>
          <a:pPr algn="ctr"/>
          <a:endParaRPr lang="en-US" sz="2000" b="1">
            <a:solidFill>
              <a:srgbClr val="FFC000"/>
            </a:solidFill>
            <a:latin typeface="+mj-lt"/>
          </a:endParaRPr>
        </a:p>
      </dgm:t>
    </dgm:pt>
    <dgm:pt modelId="{CE17CE7E-C6E8-4A62-ADF2-B9B7A7BAFA03}" type="pres">
      <dgm:prSet presAssocID="{2927EB76-BA5D-43D6-A0ED-6652317C204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12B44CB-B93C-4D39-9EA0-43D79BBFA164}" type="pres">
      <dgm:prSet presAssocID="{5A222169-C8F6-4718-B811-74A74E4B0423}" presName="parentText" presStyleLbl="node1" presStyleIdx="0" presStyleCnt="1" custLinFactNeighborY="992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8B8E3E-FE54-468B-B10F-A2E9FD73A5B5}" srcId="{2927EB76-BA5D-43D6-A0ED-6652317C204D}" destId="{5A222169-C8F6-4718-B811-74A74E4B0423}" srcOrd="0" destOrd="0" parTransId="{E262795A-E790-4B7A-B98A-B73AB6196F9E}" sibTransId="{22779F3E-5C70-4307-ABCD-3EB447AA9B48}"/>
    <dgm:cxn modelId="{6FAEE0BA-FE17-4EDC-A410-AF9D9CA51BC4}" type="presOf" srcId="{5A222169-C8F6-4718-B811-74A74E4B0423}" destId="{712B44CB-B93C-4D39-9EA0-43D79BBFA164}" srcOrd="0" destOrd="0" presId="urn:microsoft.com/office/officeart/2005/8/layout/vList2"/>
    <dgm:cxn modelId="{2E9858EF-3A06-4E0A-9AED-06488367C0DA}" type="presOf" srcId="{2927EB76-BA5D-43D6-A0ED-6652317C204D}" destId="{CE17CE7E-C6E8-4A62-ADF2-B9B7A7BAFA03}" srcOrd="0" destOrd="0" presId="urn:microsoft.com/office/officeart/2005/8/layout/vList2"/>
    <dgm:cxn modelId="{59316265-4994-4F21-8D38-208223D1EB9E}" type="presParOf" srcId="{CE17CE7E-C6E8-4A62-ADF2-B9B7A7BAFA03}" destId="{712B44CB-B93C-4D39-9EA0-43D79BBFA164}" srcOrd="0" destOrd="0" presId="urn:microsoft.com/office/officeart/2005/8/layout/vList2"/>
  </dgm:cxnLst>
  <dgm:bg/>
  <dgm:whole/>
</dgm:dataModel>
</file>

<file path=ppt/diagrams/data67.xml><?xml version="1.0" encoding="utf-8"?>
<dgm:dataModel xmlns:dgm="http://schemas.openxmlformats.org/drawingml/2006/diagram" xmlns:a="http://schemas.openxmlformats.org/drawingml/2006/main">
  <dgm:ptLst>
    <dgm:pt modelId="{7F19A32D-1995-4B33-AC5E-A1884F2507D1}" type="doc">
      <dgm:prSet loTypeId="urn:microsoft.com/office/officeart/2005/8/layout/vList2" loCatId="list" qsTypeId="urn:microsoft.com/office/officeart/2005/8/quickstyle/3d3" qsCatId="3D" csTypeId="urn:microsoft.com/office/officeart/2005/8/colors/accent2_2" csCatId="accent2" phldr="1"/>
      <dgm:spPr>
        <a:scene3d>
          <a:camera prst="obliqueTopLeft"/>
          <a:lightRig rig="threePt" dir="t"/>
        </a:scene3d>
      </dgm:spPr>
      <dgm:t>
        <a:bodyPr/>
        <a:lstStyle/>
        <a:p>
          <a:endParaRPr lang="en-US"/>
        </a:p>
      </dgm:t>
    </dgm:pt>
    <dgm:pt modelId="{8CB86584-54A6-4FAB-89BC-14A202EFE0BD}">
      <dgm:prSet custT="1"/>
      <dgm:spPr>
        <a:sp3d contourW="19050" prstMaterial="metal">
          <a:bevelT w="88900" h="203200"/>
          <a:bevelB w="165100" h="254000"/>
        </a:sp3d>
      </dgm:spPr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en-GB" sz="1800" b="1" dirty="0" smtClean="0"/>
            <a:t>Zawarmala: Strike length of ~550 m NW-SE and dipping at 70° SW. Ore at the core of the fold. The dominant plunge is 30° to 60° NW. Ore lenses </a:t>
          </a:r>
          <a:r>
            <a:rPr lang="en-IN" sz="1800" b="1" dirty="0" smtClean="0">
              <a:solidFill>
                <a:schemeClr val="bg2"/>
              </a:solidFill>
              <a:latin typeface="Calibri"/>
              <a:ea typeface="Calibri"/>
              <a:cs typeface="Calibri"/>
            </a:rPr>
            <a:t>60 to 200m,  width 2 to 40m</a:t>
          </a:r>
          <a:endParaRPr lang="en-US" sz="1800" b="1" dirty="0"/>
        </a:p>
      </dgm:t>
    </dgm:pt>
    <dgm:pt modelId="{73EC708E-0C8C-40B5-99D2-FFF701CA96BF}" type="parTrans" cxnId="{99567063-40D6-4755-B13A-666D8AAAE0F1}">
      <dgm:prSet/>
      <dgm:spPr/>
      <dgm:t>
        <a:bodyPr/>
        <a:lstStyle/>
        <a:p>
          <a:endParaRPr lang="en-US" sz="1800" b="1"/>
        </a:p>
      </dgm:t>
    </dgm:pt>
    <dgm:pt modelId="{697D658D-3CA8-41BB-BA67-5C576B80C224}" type="sibTrans" cxnId="{99567063-40D6-4755-B13A-666D8AAAE0F1}">
      <dgm:prSet/>
      <dgm:spPr/>
      <dgm:t>
        <a:bodyPr/>
        <a:lstStyle/>
        <a:p>
          <a:endParaRPr lang="en-US" sz="1800" b="1"/>
        </a:p>
      </dgm:t>
    </dgm:pt>
    <dgm:pt modelId="{7B8D67EF-9BA2-4634-8356-90E6645856B5}" type="pres">
      <dgm:prSet presAssocID="{7F19A32D-1995-4B33-AC5E-A1884F2507D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00826E9-1059-41D9-8CBB-A62BCB8DC051}" type="pres">
      <dgm:prSet presAssocID="{8CB86584-54A6-4FAB-89BC-14A202EFE0BD}" presName="parentText" presStyleLbl="node1" presStyleIdx="0" presStyleCnt="1" custLinFactNeighborY="-175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1634C4A-B0BC-47DC-89AA-5941E0537601}" type="presOf" srcId="{7F19A32D-1995-4B33-AC5E-A1884F2507D1}" destId="{7B8D67EF-9BA2-4634-8356-90E6645856B5}" srcOrd="0" destOrd="0" presId="urn:microsoft.com/office/officeart/2005/8/layout/vList2"/>
    <dgm:cxn modelId="{99567063-40D6-4755-B13A-666D8AAAE0F1}" srcId="{7F19A32D-1995-4B33-AC5E-A1884F2507D1}" destId="{8CB86584-54A6-4FAB-89BC-14A202EFE0BD}" srcOrd="0" destOrd="0" parTransId="{73EC708E-0C8C-40B5-99D2-FFF701CA96BF}" sibTransId="{697D658D-3CA8-41BB-BA67-5C576B80C224}"/>
    <dgm:cxn modelId="{307556C5-C253-431E-B51C-281172A84523}" type="presOf" srcId="{8CB86584-54A6-4FAB-89BC-14A202EFE0BD}" destId="{800826E9-1059-41D9-8CBB-A62BCB8DC051}" srcOrd="0" destOrd="0" presId="urn:microsoft.com/office/officeart/2005/8/layout/vList2"/>
    <dgm:cxn modelId="{A4D39C31-A458-4639-9108-D67751EC6EF6}" type="presParOf" srcId="{7B8D67EF-9BA2-4634-8356-90E6645856B5}" destId="{800826E9-1059-41D9-8CBB-A62BCB8DC051}" srcOrd="0" destOrd="0" presId="urn:microsoft.com/office/officeart/2005/8/layout/vList2"/>
  </dgm:cxnLst>
  <dgm:bg/>
  <dgm:whole/>
</dgm:dataModel>
</file>

<file path=ppt/diagrams/data68.xml><?xml version="1.0" encoding="utf-8"?>
<dgm:dataModel xmlns:dgm="http://schemas.openxmlformats.org/drawingml/2006/diagram" xmlns:a="http://schemas.openxmlformats.org/drawingml/2006/main">
  <dgm:ptLst>
    <dgm:pt modelId="{7382E0DD-4B2A-4856-BF2D-8995324D9773}" type="doc">
      <dgm:prSet loTypeId="urn:microsoft.com/office/officeart/2005/8/layout/vList2" loCatId="list" qsTypeId="urn:microsoft.com/office/officeart/2005/8/quickstyle/3d3" qsCatId="3D" csTypeId="urn:microsoft.com/office/officeart/2005/8/colors/accent4_4" csCatId="accent4" phldr="1"/>
      <dgm:spPr>
        <a:scene3d>
          <a:camera prst="obliqueTopLeft"/>
          <a:lightRig rig="threePt" dir="t"/>
        </a:scene3d>
      </dgm:spPr>
      <dgm:t>
        <a:bodyPr/>
        <a:lstStyle/>
        <a:p>
          <a:endParaRPr lang="en-US"/>
        </a:p>
      </dgm:t>
    </dgm:pt>
    <dgm:pt modelId="{59AB20DA-84C3-4AB0-AF11-F7ACC754D42B}">
      <dgm:prSet custT="1"/>
      <dgm:spPr/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en-GB" sz="1800" b="1" dirty="0" smtClean="0"/>
            <a:t>Baroi: Strike length of ~1,200 m NW-SE and dipping at 70° W. 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en-GB" sz="1800" b="1" dirty="0" smtClean="0"/>
            <a:t> The dominant plunge is 50 ° to 60 ° NW.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en-GB" sz="1800" b="1" dirty="0" smtClean="0"/>
            <a:t>Ore lenses  </a:t>
          </a:r>
          <a:r>
            <a:rPr lang="en-IN" sz="1800" b="1" dirty="0" smtClean="0">
              <a:solidFill>
                <a:schemeClr val="bg2"/>
              </a:solidFill>
              <a:latin typeface="Calibri"/>
              <a:ea typeface="Calibri"/>
              <a:cs typeface="Calibri"/>
            </a:rPr>
            <a:t>60 to 250m, width 2 to 20m</a:t>
          </a:r>
          <a:endParaRPr lang="en-US" sz="1800" b="1" dirty="0"/>
        </a:p>
      </dgm:t>
    </dgm:pt>
    <dgm:pt modelId="{94C4DE86-A215-407D-B47B-AAF32D7BE26A}" type="parTrans" cxnId="{107D94B7-778A-4967-8958-42B63E864494}">
      <dgm:prSet/>
      <dgm:spPr/>
      <dgm:t>
        <a:bodyPr/>
        <a:lstStyle/>
        <a:p>
          <a:endParaRPr lang="en-US" sz="1800" b="1"/>
        </a:p>
      </dgm:t>
    </dgm:pt>
    <dgm:pt modelId="{EC4FD44A-1577-43B8-A63F-A39CB0D72410}" type="sibTrans" cxnId="{107D94B7-778A-4967-8958-42B63E864494}">
      <dgm:prSet/>
      <dgm:spPr/>
      <dgm:t>
        <a:bodyPr/>
        <a:lstStyle/>
        <a:p>
          <a:endParaRPr lang="en-US" sz="1800" b="1"/>
        </a:p>
      </dgm:t>
    </dgm:pt>
    <dgm:pt modelId="{FD165599-25C1-4832-A7BE-FBD3879655C8}" type="pres">
      <dgm:prSet presAssocID="{7382E0DD-4B2A-4856-BF2D-8995324D977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9506C7-150D-48BA-B503-2D37D8BD8047}" type="pres">
      <dgm:prSet presAssocID="{59AB20DA-84C3-4AB0-AF11-F7ACC754D42B}" presName="parentText" presStyleLbl="node1" presStyleIdx="0" presStyleCnt="1" custLinFactNeighborY="1640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678E2D5-FC41-4BA2-B9FD-9C48157D94C1}" type="presOf" srcId="{59AB20DA-84C3-4AB0-AF11-F7ACC754D42B}" destId="{619506C7-150D-48BA-B503-2D37D8BD8047}" srcOrd="0" destOrd="0" presId="urn:microsoft.com/office/officeart/2005/8/layout/vList2"/>
    <dgm:cxn modelId="{107D94B7-778A-4967-8958-42B63E864494}" srcId="{7382E0DD-4B2A-4856-BF2D-8995324D9773}" destId="{59AB20DA-84C3-4AB0-AF11-F7ACC754D42B}" srcOrd="0" destOrd="0" parTransId="{94C4DE86-A215-407D-B47B-AAF32D7BE26A}" sibTransId="{EC4FD44A-1577-43B8-A63F-A39CB0D72410}"/>
    <dgm:cxn modelId="{CF067838-D9E8-4FCA-AE16-BA40293C08F1}" type="presOf" srcId="{7382E0DD-4B2A-4856-BF2D-8995324D9773}" destId="{FD165599-25C1-4832-A7BE-FBD3879655C8}" srcOrd="0" destOrd="0" presId="urn:microsoft.com/office/officeart/2005/8/layout/vList2"/>
    <dgm:cxn modelId="{465A1045-4A17-4FC8-9D13-EC1CF7BE8B38}" type="presParOf" srcId="{FD165599-25C1-4832-A7BE-FBD3879655C8}" destId="{619506C7-150D-48BA-B503-2D37D8BD8047}" srcOrd="0" destOrd="0" presId="urn:microsoft.com/office/officeart/2005/8/layout/vList2"/>
  </dgm:cxnLst>
  <dgm:bg/>
  <dgm:whole/>
</dgm:dataModel>
</file>

<file path=ppt/diagrams/data69.xml><?xml version="1.0" encoding="utf-8"?>
<dgm:dataModel xmlns:dgm="http://schemas.openxmlformats.org/drawingml/2006/diagram" xmlns:a="http://schemas.openxmlformats.org/drawingml/2006/main">
  <dgm:ptLst>
    <dgm:pt modelId="{1FBF2A9E-0C3B-4F58-B929-EBDB3B9FB285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4FBB2E-D8AD-4562-9574-13C5B037A28D}">
      <dgm:prSet custT="1"/>
      <dgm:spPr/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en-GB" sz="1800" b="1" dirty="0" smtClean="0"/>
            <a:t>Balaria: Strike length of ~1,800 m, WNW to ESE and dipping at 70 ° NW. The dominant plunge is 50 ° to 60 ° SW. Ore lenses </a:t>
          </a:r>
          <a:r>
            <a:rPr lang="en-IN" sz="1800" b="1" dirty="0" smtClean="0">
              <a:solidFill>
                <a:schemeClr val="bg1"/>
              </a:solidFill>
            </a:rPr>
            <a:t> </a:t>
          </a:r>
          <a:r>
            <a:rPr lang="en-IN" sz="1800" b="1" dirty="0" smtClean="0">
              <a:solidFill>
                <a:schemeClr val="bg1"/>
              </a:solidFill>
              <a:ea typeface="Calibri"/>
              <a:cs typeface="Calibri"/>
            </a:rPr>
            <a:t>60 to 200m,width 2 to 40m</a:t>
          </a:r>
          <a:endParaRPr lang="en-US" sz="1800" dirty="0"/>
        </a:p>
      </dgm:t>
    </dgm:pt>
    <dgm:pt modelId="{E4138D06-184E-4476-BD9A-9FC505FF6870}" type="parTrans" cxnId="{DD395149-FAA8-415A-8A42-537D6349F3C1}">
      <dgm:prSet/>
      <dgm:spPr/>
      <dgm:t>
        <a:bodyPr/>
        <a:lstStyle/>
        <a:p>
          <a:endParaRPr lang="en-US"/>
        </a:p>
      </dgm:t>
    </dgm:pt>
    <dgm:pt modelId="{4B0AB240-A5BA-45BD-A37C-934BE1D939E2}" type="sibTrans" cxnId="{DD395149-FAA8-415A-8A42-537D6349F3C1}">
      <dgm:prSet/>
      <dgm:spPr/>
      <dgm:t>
        <a:bodyPr/>
        <a:lstStyle/>
        <a:p>
          <a:endParaRPr lang="en-US"/>
        </a:p>
      </dgm:t>
    </dgm:pt>
    <dgm:pt modelId="{34185E46-8D16-4B3E-BBA0-A0E409DE0FC6}" type="pres">
      <dgm:prSet presAssocID="{1FBF2A9E-0C3B-4F58-B929-EBDB3B9FB2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67E3195-C4D2-4F59-B657-344831B3FF0C}" type="pres">
      <dgm:prSet presAssocID="{CC4FBB2E-D8AD-4562-9574-13C5B037A28D}" presName="parentText" presStyleLbl="node1" presStyleIdx="0" presStyleCnt="1" custScaleY="123097" custLinFactNeighborY="4728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A950337-A014-4BA7-9D9B-4F9D10513D7F}" type="presOf" srcId="{CC4FBB2E-D8AD-4562-9574-13C5B037A28D}" destId="{367E3195-C4D2-4F59-B657-344831B3FF0C}" srcOrd="0" destOrd="0" presId="urn:microsoft.com/office/officeart/2005/8/layout/vList2"/>
    <dgm:cxn modelId="{DD395149-FAA8-415A-8A42-537D6349F3C1}" srcId="{1FBF2A9E-0C3B-4F58-B929-EBDB3B9FB285}" destId="{CC4FBB2E-D8AD-4562-9574-13C5B037A28D}" srcOrd="0" destOrd="0" parTransId="{E4138D06-184E-4476-BD9A-9FC505FF6870}" sibTransId="{4B0AB240-A5BA-45BD-A37C-934BE1D939E2}"/>
    <dgm:cxn modelId="{2677DDE1-2D76-4A3D-A774-F8C719684B50}" type="presOf" srcId="{1FBF2A9E-0C3B-4F58-B929-EBDB3B9FB285}" destId="{34185E46-8D16-4B3E-BBA0-A0E409DE0FC6}" srcOrd="0" destOrd="0" presId="urn:microsoft.com/office/officeart/2005/8/layout/vList2"/>
    <dgm:cxn modelId="{0CD12F5D-CE0E-4FED-8C50-FD1B9E29F6B8}" type="presParOf" srcId="{34185E46-8D16-4B3E-BBA0-A0E409DE0FC6}" destId="{367E3195-C4D2-4F59-B657-344831B3FF0C}" srcOrd="0" destOrd="0" presId="urn:microsoft.com/office/officeart/2005/8/layout/vList2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73B0EC6-A628-4B02-8308-C35402706BCD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B4BA297-74F5-4506-A312-E07377D63880}">
      <dgm:prSet custT="1"/>
      <dgm:spPr/>
      <dgm:t>
        <a:bodyPr/>
        <a:lstStyle/>
        <a:p>
          <a:pPr algn="ctr" rtl="0"/>
          <a:r>
            <a:rPr lang="en-GB" sz="2000" b="1" dirty="0" smtClean="0">
              <a:solidFill>
                <a:srgbClr val="FFC000"/>
              </a:solidFill>
            </a:rPr>
            <a:t>RIFTING AROUND 2300 MA: SEDIMENTARY BASIN FORMATION</a:t>
          </a:r>
          <a:endParaRPr lang="en-US" sz="2000" b="1" dirty="0">
            <a:solidFill>
              <a:srgbClr val="FFC000"/>
            </a:solidFill>
          </a:endParaRPr>
        </a:p>
      </dgm:t>
    </dgm:pt>
    <dgm:pt modelId="{F227AE69-E580-4FEF-8724-5AD3702CDC2A}" type="parTrans" cxnId="{1F969A76-9534-4CCB-A868-35F17089E363}">
      <dgm:prSet/>
      <dgm:spPr/>
      <dgm:t>
        <a:bodyPr/>
        <a:lstStyle/>
        <a:p>
          <a:endParaRPr lang="en-US"/>
        </a:p>
      </dgm:t>
    </dgm:pt>
    <dgm:pt modelId="{01DB0FA3-6BE1-4FD4-8AE8-38F40FEF8A75}" type="sibTrans" cxnId="{1F969A76-9534-4CCB-A868-35F17089E363}">
      <dgm:prSet/>
      <dgm:spPr/>
      <dgm:t>
        <a:bodyPr/>
        <a:lstStyle/>
        <a:p>
          <a:endParaRPr lang="en-US"/>
        </a:p>
      </dgm:t>
    </dgm:pt>
    <dgm:pt modelId="{E5719F80-1DFE-4641-9186-CBB9E3465788}" type="pres">
      <dgm:prSet presAssocID="{573B0EC6-A628-4B02-8308-C35402706B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93290AC-C168-4222-8883-AE8331C933A2}" type="pres">
      <dgm:prSet presAssocID="{FB4BA297-74F5-4506-A312-E07377D6388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F969A76-9534-4CCB-A868-35F17089E363}" srcId="{573B0EC6-A628-4B02-8308-C35402706BCD}" destId="{FB4BA297-74F5-4506-A312-E07377D63880}" srcOrd="0" destOrd="0" parTransId="{F227AE69-E580-4FEF-8724-5AD3702CDC2A}" sibTransId="{01DB0FA3-6BE1-4FD4-8AE8-38F40FEF8A75}"/>
    <dgm:cxn modelId="{02A2AAF9-716A-4B3B-8EEC-679018BBC07B}" type="presOf" srcId="{573B0EC6-A628-4B02-8308-C35402706BCD}" destId="{E5719F80-1DFE-4641-9186-CBB9E3465788}" srcOrd="0" destOrd="0" presId="urn:microsoft.com/office/officeart/2005/8/layout/vList2"/>
    <dgm:cxn modelId="{2EEB87C8-BE3C-44A4-A6D7-2F1ACD3CED50}" type="presOf" srcId="{FB4BA297-74F5-4506-A312-E07377D63880}" destId="{593290AC-C168-4222-8883-AE8331C933A2}" srcOrd="0" destOrd="0" presId="urn:microsoft.com/office/officeart/2005/8/layout/vList2"/>
    <dgm:cxn modelId="{8FF348C5-0F7D-478D-8075-61E436DC208E}" type="presParOf" srcId="{E5719F80-1DFE-4641-9186-CBB9E3465788}" destId="{593290AC-C168-4222-8883-AE8331C933A2}" srcOrd="0" destOrd="0" presId="urn:microsoft.com/office/officeart/2005/8/layout/vList2"/>
  </dgm:cxnLst>
  <dgm:bg/>
  <dgm:whole/>
</dgm:dataModel>
</file>

<file path=ppt/diagrams/data70.xml><?xml version="1.0" encoding="utf-8"?>
<dgm:dataModel xmlns:dgm="http://schemas.openxmlformats.org/drawingml/2006/diagram" xmlns:a="http://schemas.openxmlformats.org/drawingml/2006/main">
  <dgm:ptLst>
    <dgm:pt modelId="{AE56E66C-BEBF-485C-86EB-F03125619841}" type="doc">
      <dgm:prSet loTypeId="urn:microsoft.com/office/officeart/2005/8/layout/vList2" loCatId="list" qsTypeId="urn:microsoft.com/office/officeart/2005/8/quickstyle/3d2" qsCatId="3D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D7B3AE64-B25C-4778-B58F-CEC8A3D73CC0}">
      <dgm:prSet custT="1"/>
      <dgm:spPr/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en-GB" sz="1800" b="1" dirty="0" smtClean="0"/>
            <a:t>Mochia: Strike length of ~1,800 </a:t>
          </a:r>
          <a:r>
            <a:rPr lang="en-GB" sz="1800" b="1" dirty="0" err="1" smtClean="0"/>
            <a:t>m,E</a:t>
          </a:r>
          <a:r>
            <a:rPr lang="en-GB" sz="1800" b="1" dirty="0" smtClean="0"/>
            <a:t>-W and dipping at 80° to 85°  south. 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en-GB" sz="1800" b="1" dirty="0" smtClean="0"/>
            <a:t>The dominant plunge is 50° to 60° SW.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en-IN" sz="1800" b="1" dirty="0" smtClean="0">
              <a:solidFill>
                <a:schemeClr val="bg1"/>
              </a:solidFill>
              <a:ea typeface="Calibri"/>
              <a:cs typeface="Calibri"/>
            </a:rPr>
            <a:t>Ore </a:t>
          </a:r>
          <a:r>
            <a:rPr lang="en-IN" sz="1800" b="1" dirty="0" smtClean="0">
              <a:solidFill>
                <a:schemeClr val="bg1"/>
              </a:solidFill>
            </a:rPr>
            <a:t>lenses </a:t>
          </a:r>
          <a:r>
            <a:rPr lang="en-IN" sz="1800" b="1" dirty="0" smtClean="0">
              <a:solidFill>
                <a:schemeClr val="bg1"/>
              </a:solidFill>
              <a:ea typeface="Calibri"/>
              <a:cs typeface="Calibri"/>
            </a:rPr>
            <a:t>60 to 200m</a:t>
          </a:r>
          <a:r>
            <a:rPr lang="en-IN" sz="1800" b="1" dirty="0" smtClean="0">
              <a:solidFill>
                <a:schemeClr val="bg1"/>
              </a:solidFill>
            </a:rPr>
            <a:t>, </a:t>
          </a:r>
          <a:r>
            <a:rPr lang="en-IN" sz="1800" b="1" dirty="0" smtClean="0">
              <a:solidFill>
                <a:schemeClr val="bg1"/>
              </a:solidFill>
              <a:ea typeface="Calibri"/>
              <a:cs typeface="Calibri"/>
            </a:rPr>
            <a:t>width 2 to 45m </a:t>
          </a:r>
        </a:p>
      </dgm:t>
    </dgm:pt>
    <dgm:pt modelId="{38284447-DFEA-471C-BE94-8D0259E5470E}" type="parTrans" cxnId="{0F53213F-9DE3-4AB0-8213-1CAE9E877388}">
      <dgm:prSet/>
      <dgm:spPr/>
      <dgm:t>
        <a:bodyPr/>
        <a:lstStyle/>
        <a:p>
          <a:endParaRPr lang="en-US" sz="1800"/>
        </a:p>
      </dgm:t>
    </dgm:pt>
    <dgm:pt modelId="{11C9A963-42C7-40DA-A396-655591564B03}" type="sibTrans" cxnId="{0F53213F-9DE3-4AB0-8213-1CAE9E877388}">
      <dgm:prSet/>
      <dgm:spPr/>
      <dgm:t>
        <a:bodyPr/>
        <a:lstStyle/>
        <a:p>
          <a:endParaRPr lang="en-US" sz="1800"/>
        </a:p>
      </dgm:t>
    </dgm:pt>
    <dgm:pt modelId="{13D49D9F-01C3-4CB2-A0D8-55E1ADF7BCB8}" type="pres">
      <dgm:prSet presAssocID="{AE56E66C-BEBF-485C-86EB-F0312561984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CD98F26-EBB5-4D3B-8793-BF8F6682F3E5}" type="pres">
      <dgm:prSet presAssocID="{D7B3AE64-B25C-4778-B58F-CEC8A3D73CC0}" presName="parentText" presStyleLbl="node1" presStyleIdx="0" presStyleCnt="1" custLinFactNeighborY="2537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D23733E-2A35-462F-A669-EDB23664F050}" type="presOf" srcId="{D7B3AE64-B25C-4778-B58F-CEC8A3D73CC0}" destId="{CCD98F26-EBB5-4D3B-8793-BF8F6682F3E5}" srcOrd="0" destOrd="0" presId="urn:microsoft.com/office/officeart/2005/8/layout/vList2"/>
    <dgm:cxn modelId="{B09FD103-7788-44C1-9E77-2C6C92681EE8}" type="presOf" srcId="{AE56E66C-BEBF-485C-86EB-F03125619841}" destId="{13D49D9F-01C3-4CB2-A0D8-55E1ADF7BCB8}" srcOrd="0" destOrd="0" presId="urn:microsoft.com/office/officeart/2005/8/layout/vList2"/>
    <dgm:cxn modelId="{0F53213F-9DE3-4AB0-8213-1CAE9E877388}" srcId="{AE56E66C-BEBF-485C-86EB-F03125619841}" destId="{D7B3AE64-B25C-4778-B58F-CEC8A3D73CC0}" srcOrd="0" destOrd="0" parTransId="{38284447-DFEA-471C-BE94-8D0259E5470E}" sibTransId="{11C9A963-42C7-40DA-A396-655591564B03}"/>
    <dgm:cxn modelId="{C4A73EDD-51DC-441B-B189-1D33F439B013}" type="presParOf" srcId="{13D49D9F-01C3-4CB2-A0D8-55E1ADF7BCB8}" destId="{CCD98F26-EBB5-4D3B-8793-BF8F6682F3E5}" srcOrd="0" destOrd="0" presId="urn:microsoft.com/office/officeart/2005/8/layout/vList2"/>
  </dgm:cxnLst>
  <dgm:bg/>
  <dgm:whole/>
</dgm:dataModel>
</file>

<file path=ppt/diagrams/data71.xml><?xml version="1.0" encoding="utf-8"?>
<dgm:dataModel xmlns:dgm="http://schemas.openxmlformats.org/drawingml/2006/diagram" xmlns:a="http://schemas.openxmlformats.org/drawingml/2006/main">
  <dgm:ptLst>
    <dgm:pt modelId="{A4D4E4A1-B216-4628-B22C-473BCF4AD9EB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175DEE-9FB3-45A3-9E41-E059009B35F6}">
      <dgm:prSet custT="1"/>
      <dgm:spPr/>
      <dgm:t>
        <a:bodyPr/>
        <a:lstStyle/>
        <a:p>
          <a:pPr algn="ctr" rtl="0"/>
          <a:r>
            <a:rPr lang="en-GB" sz="2000" b="1" dirty="0" smtClean="0">
              <a:solidFill>
                <a:srgbClr val="FFC000"/>
              </a:solidFill>
              <a:latin typeface="+mj-lt"/>
            </a:rPr>
            <a:t>SCHEMATIC DIAGRAM SHOWING ORE BODIES OF MOCHIA AND BALARIA MINES</a:t>
          </a:r>
          <a:endParaRPr lang="en-US" sz="2000" b="1" dirty="0">
            <a:solidFill>
              <a:srgbClr val="FFC000"/>
            </a:solidFill>
            <a:latin typeface="+mj-lt"/>
          </a:endParaRPr>
        </a:p>
      </dgm:t>
    </dgm:pt>
    <dgm:pt modelId="{DF1F324D-97FC-4B9E-80D9-9DE03E7B7481}" type="parTrans" cxnId="{C76D56F0-CA1C-44F6-B05C-14FF6AAB24E8}">
      <dgm:prSet/>
      <dgm:spPr/>
      <dgm:t>
        <a:bodyPr/>
        <a:lstStyle/>
        <a:p>
          <a:endParaRPr lang="en-US" sz="2000" dirty="0">
            <a:latin typeface="+mj-lt"/>
          </a:endParaRPr>
        </a:p>
      </dgm:t>
    </dgm:pt>
    <dgm:pt modelId="{AC01213F-D261-435A-8FA8-000D8A83EBD3}" type="sibTrans" cxnId="{C76D56F0-CA1C-44F6-B05C-14FF6AAB24E8}">
      <dgm:prSet/>
      <dgm:spPr/>
      <dgm:t>
        <a:bodyPr/>
        <a:lstStyle/>
        <a:p>
          <a:endParaRPr lang="en-US" sz="2000" dirty="0">
            <a:latin typeface="+mj-lt"/>
          </a:endParaRPr>
        </a:p>
      </dgm:t>
    </dgm:pt>
    <dgm:pt modelId="{36A7F22D-FBE0-41B2-867C-E8C30CC2BDA6}" type="pres">
      <dgm:prSet presAssocID="{A4D4E4A1-B216-4628-B22C-473BCF4AD9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B8BB01B-A801-4AC8-B4EC-8F0078BF98ED}" type="pres">
      <dgm:prSet presAssocID="{B5175DEE-9FB3-45A3-9E41-E059009B35F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76D56F0-CA1C-44F6-B05C-14FF6AAB24E8}" srcId="{A4D4E4A1-B216-4628-B22C-473BCF4AD9EB}" destId="{B5175DEE-9FB3-45A3-9E41-E059009B35F6}" srcOrd="0" destOrd="0" parTransId="{DF1F324D-97FC-4B9E-80D9-9DE03E7B7481}" sibTransId="{AC01213F-D261-435A-8FA8-000D8A83EBD3}"/>
    <dgm:cxn modelId="{F46D639E-D030-4C5B-8910-13A0D1EADD97}" type="presOf" srcId="{A4D4E4A1-B216-4628-B22C-473BCF4AD9EB}" destId="{36A7F22D-FBE0-41B2-867C-E8C30CC2BDA6}" srcOrd="0" destOrd="0" presId="urn:microsoft.com/office/officeart/2005/8/layout/vList2"/>
    <dgm:cxn modelId="{0158CAF2-D02A-484E-AC0D-704A4F449823}" type="presOf" srcId="{B5175DEE-9FB3-45A3-9E41-E059009B35F6}" destId="{2B8BB01B-A801-4AC8-B4EC-8F0078BF98ED}" srcOrd="0" destOrd="0" presId="urn:microsoft.com/office/officeart/2005/8/layout/vList2"/>
    <dgm:cxn modelId="{03940A7A-4897-48BF-85C2-7094532FC319}" type="presParOf" srcId="{36A7F22D-FBE0-41B2-867C-E8C30CC2BDA6}" destId="{2B8BB01B-A801-4AC8-B4EC-8F0078BF98ED}" srcOrd="0" destOrd="0" presId="urn:microsoft.com/office/officeart/2005/8/layout/vList2"/>
  </dgm:cxnLst>
  <dgm:bg/>
  <dgm:whole/>
</dgm:dataModel>
</file>

<file path=ppt/diagrams/data72.xml><?xml version="1.0" encoding="utf-8"?>
<dgm:dataModel xmlns:dgm="http://schemas.openxmlformats.org/drawingml/2006/diagram" xmlns:a="http://schemas.openxmlformats.org/drawingml/2006/main">
  <dgm:ptLst>
    <dgm:pt modelId="{3365BAF3-8893-415D-8D81-E167533B8C90}" type="doc">
      <dgm:prSet loTypeId="urn:microsoft.com/office/officeart/2005/8/layout/vList6" loCatId="process" qsTypeId="urn:microsoft.com/office/officeart/2005/8/quickstyle/3d2#6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418A1B-3155-44E9-8958-897E9C357383}">
      <dgm:prSet custT="1"/>
      <dgm:spPr>
        <a:gradFill rotWithShape="0">
          <a:gsLst>
            <a:gs pos="0">
              <a:schemeClr val="accent1">
                <a:hueOff val="0"/>
                <a:satOff val="0"/>
                <a:lumOff val="0"/>
                <a:shade val="51000"/>
                <a:satMod val="130000"/>
                <a:alpha val="51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00FFFF"/>
            </a:gs>
          </a:gsLst>
        </a:gradFill>
      </dgm:spPr>
      <dgm:t>
        <a:bodyPr/>
        <a:lstStyle/>
        <a:p>
          <a:r>
            <a:rPr lang="en-US" sz="1800" b="1" dirty="0"/>
            <a:t>Dominantly strata-bound nature of </a:t>
          </a:r>
          <a:r>
            <a:rPr lang="en-US" sz="1800" b="1" dirty="0" smtClean="0"/>
            <a:t>mineralization </a:t>
          </a:r>
          <a:r>
            <a:rPr lang="en-US" sz="1800" b="1" dirty="0"/>
            <a:t>over the </a:t>
          </a:r>
          <a:r>
            <a:rPr lang="en-US" sz="1800" b="1" dirty="0" smtClean="0"/>
            <a:t>20km long </a:t>
          </a:r>
          <a:r>
            <a:rPr lang="en-US" sz="1800" b="1" dirty="0"/>
            <a:t>belt, presence of sedimentary structures in the bedded ores, lack of wall rock </a:t>
          </a:r>
          <a:r>
            <a:rPr lang="en-US" sz="1800" b="1" dirty="0" smtClean="0"/>
            <a:t>alteration</a:t>
          </a:r>
          <a:endParaRPr lang="en-US" sz="1800" b="1" dirty="0"/>
        </a:p>
      </dgm:t>
    </dgm:pt>
    <dgm:pt modelId="{D793B794-86DD-402C-92EC-00E883CA188C}" type="parTrans" cxnId="{00B1913E-21F4-4FCE-8856-E3F85ED387AE}">
      <dgm:prSet/>
      <dgm:spPr/>
      <dgm:t>
        <a:bodyPr/>
        <a:lstStyle/>
        <a:p>
          <a:endParaRPr lang="en-US" sz="1800" b="1"/>
        </a:p>
      </dgm:t>
    </dgm:pt>
    <dgm:pt modelId="{0AB0E0A8-7748-46C9-BE36-F70B74D1BF9F}" type="sibTrans" cxnId="{00B1913E-21F4-4FCE-8856-E3F85ED387AE}">
      <dgm:prSet/>
      <dgm:spPr/>
      <dgm:t>
        <a:bodyPr/>
        <a:lstStyle/>
        <a:p>
          <a:endParaRPr lang="en-US" sz="1800" b="1"/>
        </a:p>
      </dgm:t>
    </dgm:pt>
    <dgm:pt modelId="{AC808A96-E495-42EF-9914-5B9E1166FC5D}">
      <dgm:prSet custT="1"/>
      <dgm:spPr>
        <a:gradFill rotWithShape="0">
          <a:gsLst>
            <a:gs pos="0">
              <a:schemeClr val="accent1">
                <a:hueOff val="0"/>
                <a:satOff val="0"/>
                <a:lumOff val="0"/>
                <a:shade val="51000"/>
                <a:satMod val="130000"/>
                <a:alpha val="37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00FFFF"/>
            </a:gs>
          </a:gsLst>
        </a:gradFill>
      </dgm:spPr>
      <dgm:t>
        <a:bodyPr/>
        <a:lstStyle/>
        <a:p>
          <a:r>
            <a:rPr lang="en-US" sz="1800" b="1" dirty="0"/>
            <a:t>Lesser significant carbonaceous phyllite hosted primary stratified ores (type–I) resemble SEDEX-type in macro- and micro-scales, and the textural features associated with it</a:t>
          </a:r>
          <a:r>
            <a:rPr lang="en-US" sz="1800" b="1" dirty="0" smtClean="0"/>
            <a:t>,                             indicate  </a:t>
          </a:r>
          <a:r>
            <a:rPr lang="en-US" sz="1800" b="1" dirty="0" err="1" smtClean="0"/>
            <a:t>syn</a:t>
          </a:r>
          <a:r>
            <a:rPr lang="en-US" sz="1800" b="1" dirty="0" smtClean="0"/>
            <a:t>-sedimentary </a:t>
          </a:r>
          <a:r>
            <a:rPr lang="en-US" sz="1800" b="1" dirty="0"/>
            <a:t>/diagenetic </a:t>
          </a:r>
          <a:r>
            <a:rPr lang="en-US" sz="1800" b="1" dirty="0" smtClean="0"/>
            <a:t>origin</a:t>
          </a:r>
          <a:endParaRPr lang="en-US" sz="1800" b="1" dirty="0"/>
        </a:p>
      </dgm:t>
    </dgm:pt>
    <dgm:pt modelId="{1AD9A43E-49D3-4F08-8200-1AA97C8A9E66}" type="parTrans" cxnId="{F139D232-7E73-4E9F-B93B-E6FFA05B80A6}">
      <dgm:prSet/>
      <dgm:spPr/>
      <dgm:t>
        <a:bodyPr/>
        <a:lstStyle/>
        <a:p>
          <a:endParaRPr lang="en-US" sz="1800" b="1"/>
        </a:p>
      </dgm:t>
    </dgm:pt>
    <dgm:pt modelId="{C791C7D2-6780-4AF5-BBB2-BBAAB572A85D}" type="sibTrans" cxnId="{F139D232-7E73-4E9F-B93B-E6FFA05B80A6}">
      <dgm:prSet/>
      <dgm:spPr/>
      <dgm:t>
        <a:bodyPr/>
        <a:lstStyle/>
        <a:p>
          <a:endParaRPr lang="en-US" sz="1800" b="1"/>
        </a:p>
      </dgm:t>
    </dgm:pt>
    <dgm:pt modelId="{FB6094A0-87A7-4354-95FB-47341CF71F57}" type="pres">
      <dgm:prSet presAssocID="{3365BAF3-8893-415D-8D81-E167533B8C90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428BF1F-113F-4720-A141-267E6224038C}" type="pres">
      <dgm:prSet presAssocID="{79418A1B-3155-44E9-8958-897E9C357383}" presName="linNode" presStyleCnt="0"/>
      <dgm:spPr/>
    </dgm:pt>
    <dgm:pt modelId="{74CBC356-2455-4EB1-9A34-372B95E5B7F5}" type="pres">
      <dgm:prSet presAssocID="{79418A1B-3155-44E9-8958-897E9C357383}" presName="parentShp" presStyleLbl="node1" presStyleIdx="0" presStyleCnt="2" custScaleX="461744" custScaleY="36738" custLinFactNeighborY="-114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AAD9F5-2930-4D0F-87E1-643514F2627C}" type="pres">
      <dgm:prSet presAssocID="{79418A1B-3155-44E9-8958-897E9C357383}" presName="childShp" presStyleLbl="bgAccFollowNode1" presStyleIdx="0" presStyleCnt="2" custScaleY="28187">
        <dgm:presLayoutVars>
          <dgm:bulletEnabled val="1"/>
        </dgm:presLayoutVars>
      </dgm:prSet>
      <dgm:spPr/>
    </dgm:pt>
    <dgm:pt modelId="{A9C80032-21A2-438E-B6D7-D9B16E599A9F}" type="pres">
      <dgm:prSet presAssocID="{0AB0E0A8-7748-46C9-BE36-F70B74D1BF9F}" presName="spacing" presStyleCnt="0"/>
      <dgm:spPr/>
    </dgm:pt>
    <dgm:pt modelId="{9DCA0F4A-86A5-40C2-9329-FEF65219A250}" type="pres">
      <dgm:prSet presAssocID="{AC808A96-E495-42EF-9914-5B9E1166FC5D}" presName="linNode" presStyleCnt="0"/>
      <dgm:spPr/>
    </dgm:pt>
    <dgm:pt modelId="{301FD4AB-14D0-46C7-B031-E5F82EB4571C}" type="pres">
      <dgm:prSet presAssocID="{AC808A96-E495-42EF-9914-5B9E1166FC5D}" presName="parentShp" presStyleLbl="node1" presStyleIdx="1" presStyleCnt="2" custScaleX="492476" custScaleY="30885" custLinFactNeighborY="-233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9ACA08-5C7C-44F5-96F3-F6B15B08955D}" type="pres">
      <dgm:prSet presAssocID="{AC808A96-E495-42EF-9914-5B9E1166FC5D}" presName="childShp" presStyleLbl="bgAccFollowNode1" presStyleIdx="1" presStyleCnt="2" custScaleY="25350" custLinFactNeighborY="-22408">
        <dgm:presLayoutVars>
          <dgm:bulletEnabled val="1"/>
        </dgm:presLayoutVars>
      </dgm:prSet>
      <dgm:spPr/>
    </dgm:pt>
  </dgm:ptLst>
  <dgm:cxnLst>
    <dgm:cxn modelId="{44F94EEC-8CB5-48F6-A236-0B4C0C7F9835}" type="presOf" srcId="{3365BAF3-8893-415D-8D81-E167533B8C90}" destId="{FB6094A0-87A7-4354-95FB-47341CF71F57}" srcOrd="0" destOrd="0" presId="urn:microsoft.com/office/officeart/2005/8/layout/vList6"/>
    <dgm:cxn modelId="{F139D232-7E73-4E9F-B93B-E6FFA05B80A6}" srcId="{3365BAF3-8893-415D-8D81-E167533B8C90}" destId="{AC808A96-E495-42EF-9914-5B9E1166FC5D}" srcOrd="1" destOrd="0" parTransId="{1AD9A43E-49D3-4F08-8200-1AA97C8A9E66}" sibTransId="{C791C7D2-6780-4AF5-BBB2-BBAAB572A85D}"/>
    <dgm:cxn modelId="{00B1913E-21F4-4FCE-8856-E3F85ED387AE}" srcId="{3365BAF3-8893-415D-8D81-E167533B8C90}" destId="{79418A1B-3155-44E9-8958-897E9C357383}" srcOrd="0" destOrd="0" parTransId="{D793B794-86DD-402C-92EC-00E883CA188C}" sibTransId="{0AB0E0A8-7748-46C9-BE36-F70B74D1BF9F}"/>
    <dgm:cxn modelId="{891EBEDD-5F8B-45CC-8897-A20424DFF3A4}" type="presOf" srcId="{79418A1B-3155-44E9-8958-897E9C357383}" destId="{74CBC356-2455-4EB1-9A34-372B95E5B7F5}" srcOrd="0" destOrd="0" presId="urn:microsoft.com/office/officeart/2005/8/layout/vList6"/>
    <dgm:cxn modelId="{4BF64E67-2B4C-49EA-AAA9-FE771A90425C}" type="presOf" srcId="{AC808A96-E495-42EF-9914-5B9E1166FC5D}" destId="{301FD4AB-14D0-46C7-B031-E5F82EB4571C}" srcOrd="0" destOrd="0" presId="urn:microsoft.com/office/officeart/2005/8/layout/vList6"/>
    <dgm:cxn modelId="{A5FFFECD-E536-4388-B67F-958E55214DBB}" type="presParOf" srcId="{FB6094A0-87A7-4354-95FB-47341CF71F57}" destId="{5428BF1F-113F-4720-A141-267E6224038C}" srcOrd="0" destOrd="0" presId="urn:microsoft.com/office/officeart/2005/8/layout/vList6"/>
    <dgm:cxn modelId="{683E64A7-5242-4FF2-9D78-33FE109F8A85}" type="presParOf" srcId="{5428BF1F-113F-4720-A141-267E6224038C}" destId="{74CBC356-2455-4EB1-9A34-372B95E5B7F5}" srcOrd="0" destOrd="0" presId="urn:microsoft.com/office/officeart/2005/8/layout/vList6"/>
    <dgm:cxn modelId="{07743EE4-1216-4E00-8C69-442B2B45ACD3}" type="presParOf" srcId="{5428BF1F-113F-4720-A141-267E6224038C}" destId="{73AAD9F5-2930-4D0F-87E1-643514F2627C}" srcOrd="1" destOrd="0" presId="urn:microsoft.com/office/officeart/2005/8/layout/vList6"/>
    <dgm:cxn modelId="{EAD88E34-C8D5-4C1E-A9F3-2CDE0E46B0F0}" type="presParOf" srcId="{FB6094A0-87A7-4354-95FB-47341CF71F57}" destId="{A9C80032-21A2-438E-B6D7-D9B16E599A9F}" srcOrd="1" destOrd="0" presId="urn:microsoft.com/office/officeart/2005/8/layout/vList6"/>
    <dgm:cxn modelId="{8D5D0E27-71EC-456E-8BCD-27A7BF9974D2}" type="presParOf" srcId="{FB6094A0-87A7-4354-95FB-47341CF71F57}" destId="{9DCA0F4A-86A5-40C2-9329-FEF65219A250}" srcOrd="2" destOrd="0" presId="urn:microsoft.com/office/officeart/2005/8/layout/vList6"/>
    <dgm:cxn modelId="{1C343BE0-7424-4A34-8C57-9CE72B14B670}" type="presParOf" srcId="{9DCA0F4A-86A5-40C2-9329-FEF65219A250}" destId="{301FD4AB-14D0-46C7-B031-E5F82EB4571C}" srcOrd="0" destOrd="0" presId="urn:microsoft.com/office/officeart/2005/8/layout/vList6"/>
    <dgm:cxn modelId="{972A3588-397C-4ABD-AB45-CAD79B68675E}" type="presParOf" srcId="{9DCA0F4A-86A5-40C2-9329-FEF65219A250}" destId="{FE9ACA08-5C7C-44F5-96F3-F6B15B08955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3.xml><?xml version="1.0" encoding="utf-8"?>
<dgm:dataModel xmlns:dgm="http://schemas.openxmlformats.org/drawingml/2006/diagram" xmlns:a="http://schemas.openxmlformats.org/drawingml/2006/main">
  <dgm:ptLst>
    <dgm:pt modelId="{2473EB6A-F106-4D49-A54A-6E070BA1542F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992138-3D18-49EF-BD3B-209659570780}">
      <dgm:prSet custT="1"/>
      <dgm:spPr>
        <a:gradFill rotWithShape="0">
          <a:gsLst>
            <a:gs pos="0">
              <a:srgbClr val="CCECFF"/>
            </a:gs>
            <a:gs pos="26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pPr marL="0" marR="0" lvl="0" indent="0" algn="ctr" defTabSz="75565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n-ea"/>
              <a:cs typeface="+mn-cs"/>
            </a:rPr>
            <a:t>EVIDENCES </a:t>
          </a:r>
          <a: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n-ea"/>
              <a:cs typeface="+mn-cs"/>
            </a:rPr>
            <a:t>IN FAVOUR OF SYNGENETIC ORIGIN </a:t>
          </a:r>
        </a:p>
      </dgm:t>
    </dgm:pt>
    <dgm:pt modelId="{BF903307-ECB2-4C0A-A3E9-8423364A10B0}" type="parTrans" cxnId="{E7F8A2C4-B553-4E07-A3F3-E2ABB22BEEDC}">
      <dgm:prSet/>
      <dgm:spPr/>
      <dgm:t>
        <a:bodyPr/>
        <a:lstStyle/>
        <a:p>
          <a:endParaRPr lang="en-US" sz="2000" dirty="0">
            <a:solidFill>
              <a:srgbClr val="FFC000"/>
            </a:solidFill>
            <a:latin typeface="+mj-lt"/>
          </a:endParaRPr>
        </a:p>
      </dgm:t>
    </dgm:pt>
    <dgm:pt modelId="{AE4D63ED-AAB3-4BE0-B05D-E71E7443328D}" type="sibTrans" cxnId="{E7F8A2C4-B553-4E07-A3F3-E2ABB22BEEDC}">
      <dgm:prSet/>
      <dgm:spPr/>
      <dgm:t>
        <a:bodyPr/>
        <a:lstStyle/>
        <a:p>
          <a:endParaRPr lang="en-US" sz="2000" dirty="0">
            <a:solidFill>
              <a:srgbClr val="FFC000"/>
            </a:solidFill>
            <a:latin typeface="+mj-lt"/>
          </a:endParaRPr>
        </a:p>
      </dgm:t>
    </dgm:pt>
    <dgm:pt modelId="{57055E7A-18B2-4B30-AB91-6ED88C377288}" type="pres">
      <dgm:prSet presAssocID="{2473EB6A-F106-4D49-A54A-6E070BA1542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D2D3D08-B624-427A-8E57-C358686927DC}" type="pres">
      <dgm:prSet presAssocID="{7E992138-3D18-49EF-BD3B-20965957078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7F8A2C4-B553-4E07-A3F3-E2ABB22BEEDC}" srcId="{2473EB6A-F106-4D49-A54A-6E070BA1542F}" destId="{7E992138-3D18-49EF-BD3B-209659570780}" srcOrd="0" destOrd="0" parTransId="{BF903307-ECB2-4C0A-A3E9-8423364A10B0}" sibTransId="{AE4D63ED-AAB3-4BE0-B05D-E71E7443328D}"/>
    <dgm:cxn modelId="{F4E91EFC-2961-40F9-8D15-88E64B6B4BEF}" type="presOf" srcId="{2473EB6A-F106-4D49-A54A-6E070BA1542F}" destId="{57055E7A-18B2-4B30-AB91-6ED88C377288}" srcOrd="0" destOrd="0" presId="urn:microsoft.com/office/officeart/2005/8/layout/vList2"/>
    <dgm:cxn modelId="{A3781659-95E6-4591-A5D5-3C7B4265B0AF}" type="presOf" srcId="{7E992138-3D18-49EF-BD3B-209659570780}" destId="{6D2D3D08-B624-427A-8E57-C358686927DC}" srcOrd="0" destOrd="0" presId="urn:microsoft.com/office/officeart/2005/8/layout/vList2"/>
    <dgm:cxn modelId="{06D91C25-B058-4ED0-94CB-021E163820E0}" type="presParOf" srcId="{57055E7A-18B2-4B30-AB91-6ED88C377288}" destId="{6D2D3D08-B624-427A-8E57-C358686927D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74.xml><?xml version="1.0" encoding="utf-8"?>
<dgm:dataModel xmlns:dgm="http://schemas.openxmlformats.org/drawingml/2006/diagram" xmlns:a="http://schemas.openxmlformats.org/drawingml/2006/main">
  <dgm:ptLst>
    <dgm:pt modelId="{8E6F85CF-3584-47A9-A02D-2F8455FE4CE8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C75FA4F-98D0-4B2C-AD7C-99D342542503}">
      <dgm:prSet custT="1"/>
      <dgm:spPr>
        <a:gradFill rotWithShape="0">
          <a:gsLst>
            <a:gs pos="0">
              <a:schemeClr val="accent1">
                <a:hueOff val="0"/>
                <a:satOff val="0"/>
                <a:lumOff val="0"/>
                <a:shade val="51000"/>
                <a:satMod val="130000"/>
                <a:alpha val="44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00FFFF"/>
            </a:gs>
          </a:gsLst>
        </a:gradFill>
      </dgm:spPr>
      <dgm:t>
        <a:bodyPr/>
        <a:lstStyle/>
        <a:p>
          <a:pPr algn="ctr"/>
          <a:r>
            <a:rPr lang="en-US" sz="1800" b="1" dirty="0"/>
            <a:t>The early stage type-I seems to be the product of rift system developed in extensional regime related to distal </a:t>
          </a:r>
          <a:r>
            <a:rPr lang="en-US" sz="1800" b="1" dirty="0" smtClean="0"/>
            <a:t>vent</a:t>
          </a:r>
          <a:endParaRPr lang="en-US" sz="1800" b="1" dirty="0"/>
        </a:p>
      </dgm:t>
    </dgm:pt>
    <dgm:pt modelId="{50B89FD5-8292-4350-B491-DE9E06D35E52}" type="parTrans" cxnId="{FA91CC27-B466-4A2C-9E13-BDA9B407C10A}">
      <dgm:prSet/>
      <dgm:spPr/>
      <dgm:t>
        <a:bodyPr/>
        <a:lstStyle/>
        <a:p>
          <a:endParaRPr lang="en-US" sz="1800"/>
        </a:p>
      </dgm:t>
    </dgm:pt>
    <dgm:pt modelId="{D5A5FC9D-F89D-4AB8-BBFA-770D583CC098}" type="sibTrans" cxnId="{FA91CC27-B466-4A2C-9E13-BDA9B407C10A}">
      <dgm:prSet/>
      <dgm:spPr/>
      <dgm:t>
        <a:bodyPr/>
        <a:lstStyle/>
        <a:p>
          <a:endParaRPr lang="en-US" sz="1800"/>
        </a:p>
      </dgm:t>
    </dgm:pt>
    <dgm:pt modelId="{A0DF4E01-93A7-47F7-B962-690B9A275CAE}" type="pres">
      <dgm:prSet presAssocID="{8E6F85CF-3584-47A9-A02D-2F8455FE4CE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21FCB3-39F7-4F87-BE83-C661FE4E4944}" type="pres">
      <dgm:prSet presAssocID="{1C75FA4F-98D0-4B2C-AD7C-99D342542503}" presName="parentText" presStyleLbl="node1" presStyleIdx="0" presStyleCnt="1" custScaleX="64650" custLinFactNeighborX="-1268" custLinFactNeighborY="2544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D3EB918-EAFB-4539-8FE1-C36BD07A89B6}" type="presOf" srcId="{8E6F85CF-3584-47A9-A02D-2F8455FE4CE8}" destId="{A0DF4E01-93A7-47F7-B962-690B9A275CAE}" srcOrd="0" destOrd="0" presId="urn:microsoft.com/office/officeart/2005/8/layout/vList2"/>
    <dgm:cxn modelId="{FA91CC27-B466-4A2C-9E13-BDA9B407C10A}" srcId="{8E6F85CF-3584-47A9-A02D-2F8455FE4CE8}" destId="{1C75FA4F-98D0-4B2C-AD7C-99D342542503}" srcOrd="0" destOrd="0" parTransId="{50B89FD5-8292-4350-B491-DE9E06D35E52}" sibTransId="{D5A5FC9D-F89D-4AB8-BBFA-770D583CC098}"/>
    <dgm:cxn modelId="{C6B172B9-4498-4C37-95DB-6F52AD686843}" type="presOf" srcId="{1C75FA4F-98D0-4B2C-AD7C-99D342542503}" destId="{7521FCB3-39F7-4F87-BE83-C661FE4E4944}" srcOrd="0" destOrd="0" presId="urn:microsoft.com/office/officeart/2005/8/layout/vList2"/>
    <dgm:cxn modelId="{91D9F963-EA63-402C-BEC7-7DFD3A725EBA}" type="presParOf" srcId="{A0DF4E01-93A7-47F7-B962-690B9A275CAE}" destId="{7521FCB3-39F7-4F87-BE83-C661FE4E494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75.xml><?xml version="1.0" encoding="utf-8"?>
<dgm:dataModel xmlns:dgm="http://schemas.openxmlformats.org/drawingml/2006/diagram" xmlns:a="http://schemas.openxmlformats.org/drawingml/2006/main">
  <dgm:ptLst>
    <dgm:pt modelId="{63A54A85-BE98-49E1-8453-A9331443720C}" type="doc">
      <dgm:prSet loTypeId="urn:microsoft.com/office/officeart/2005/8/layout/vList2" loCatId="list" qsTypeId="urn:microsoft.com/office/officeart/2005/8/quickstyle/3d2#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7FC75E-D49A-4947-A8CD-4F3ED3198AFE}">
      <dgm:prSet custT="1"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92D050"/>
            </a:gs>
          </a:gsLst>
        </a:gradFill>
      </dgm:spPr>
      <dgm:t>
        <a:bodyPr/>
        <a:lstStyle/>
        <a:p>
          <a:pPr algn="ctr"/>
          <a:r>
            <a:rPr lang="en-US" sz="2000" b="1" dirty="0">
              <a:solidFill>
                <a:srgbClr val="FFC000"/>
              </a:solidFill>
              <a:latin typeface="+mj-lt"/>
            </a:rPr>
            <a:t>GEOCHEMICAL AND GEOBOTANICAL SIGNATURES </a:t>
          </a:r>
          <a:endParaRPr lang="en-US" sz="2000" dirty="0">
            <a:solidFill>
              <a:srgbClr val="FFC000"/>
            </a:solidFill>
            <a:latin typeface="+mj-lt"/>
          </a:endParaRPr>
        </a:p>
      </dgm:t>
    </dgm:pt>
    <dgm:pt modelId="{DE7FFF07-DAFD-4AF3-9FDD-95F417872FDB}" type="parTrans" cxnId="{869FEA25-ED0B-4418-A9A8-9AB79EA533CC}">
      <dgm:prSet/>
      <dgm:spPr/>
      <dgm:t>
        <a:bodyPr/>
        <a:lstStyle/>
        <a:p>
          <a:pPr algn="ctr"/>
          <a:endParaRPr lang="en-US" sz="2000" dirty="0">
            <a:solidFill>
              <a:srgbClr val="FFC000"/>
            </a:solidFill>
            <a:latin typeface="+mj-lt"/>
          </a:endParaRPr>
        </a:p>
      </dgm:t>
    </dgm:pt>
    <dgm:pt modelId="{9A9B866E-E1C1-43D3-A21D-8303C1E74AEF}" type="sibTrans" cxnId="{869FEA25-ED0B-4418-A9A8-9AB79EA533CC}">
      <dgm:prSet/>
      <dgm:spPr/>
      <dgm:t>
        <a:bodyPr/>
        <a:lstStyle/>
        <a:p>
          <a:pPr algn="ctr"/>
          <a:endParaRPr lang="en-US" sz="2000" dirty="0">
            <a:solidFill>
              <a:srgbClr val="FFC000"/>
            </a:solidFill>
            <a:latin typeface="+mj-lt"/>
          </a:endParaRPr>
        </a:p>
      </dgm:t>
    </dgm:pt>
    <dgm:pt modelId="{F4FA3BF4-6A07-4F6D-AD29-D5E6B14EED8E}" type="pres">
      <dgm:prSet presAssocID="{63A54A85-BE98-49E1-8453-A933144372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5CB21AC-9B2E-4FB9-9BAF-D016086CD6D0}" type="pres">
      <dgm:prSet presAssocID="{DA7FC75E-D49A-4947-A8CD-4F3ED3198AFE}" presName="parentText" presStyleLbl="node1" presStyleIdx="0" presStyleCnt="1" custLinFactNeighborY="1639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BC7BA1-33F4-4EEA-9C71-8952758AB1C6}" type="presOf" srcId="{DA7FC75E-D49A-4947-A8CD-4F3ED3198AFE}" destId="{F5CB21AC-9B2E-4FB9-9BAF-D016086CD6D0}" srcOrd="0" destOrd="0" presId="urn:microsoft.com/office/officeart/2005/8/layout/vList2"/>
    <dgm:cxn modelId="{869FEA25-ED0B-4418-A9A8-9AB79EA533CC}" srcId="{63A54A85-BE98-49E1-8453-A9331443720C}" destId="{DA7FC75E-D49A-4947-A8CD-4F3ED3198AFE}" srcOrd="0" destOrd="0" parTransId="{DE7FFF07-DAFD-4AF3-9FDD-95F417872FDB}" sibTransId="{9A9B866E-E1C1-43D3-A21D-8303C1E74AEF}"/>
    <dgm:cxn modelId="{9BFD71AC-4FD7-46CE-AD5B-4517CA17240D}" type="presOf" srcId="{63A54A85-BE98-49E1-8453-A9331443720C}" destId="{F4FA3BF4-6A07-4F6D-AD29-D5E6B14EED8E}" srcOrd="0" destOrd="0" presId="urn:microsoft.com/office/officeart/2005/8/layout/vList2"/>
    <dgm:cxn modelId="{2E524C90-8507-4B9D-AB0E-9BEF99E9E989}" type="presParOf" srcId="{F4FA3BF4-6A07-4F6D-AD29-D5E6B14EED8E}" destId="{F5CB21AC-9B2E-4FB9-9BAF-D016086CD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6.xml><?xml version="1.0" encoding="utf-8"?>
<dgm:dataModel xmlns:dgm="http://schemas.openxmlformats.org/drawingml/2006/diagram" xmlns:a="http://schemas.openxmlformats.org/drawingml/2006/main">
  <dgm:ptLst>
    <dgm:pt modelId="{2DACB0D6-16AB-4A6F-AD60-F29ECE5C59BC}" type="doc">
      <dgm:prSet loTypeId="urn:microsoft.com/office/officeart/2008/layout/AlternatingPictureBlocks" loCatId="list" qsTypeId="urn:microsoft.com/office/officeart/2005/8/quickstyle/3d2#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29D2C5-02A4-4C4E-A48F-47DB9D23C881}">
      <dgm:prSet custT="1"/>
      <dgm:spPr>
        <a:gradFill rotWithShape="0">
          <a:gsLst>
            <a:gs pos="40000">
              <a:schemeClr val="accent1">
                <a:lumMod val="50000"/>
              </a:schemeClr>
            </a:gs>
            <a:gs pos="89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00B050"/>
            </a:gs>
          </a:gsLst>
        </a:gradFill>
      </dgm:spPr>
      <dgm:t>
        <a:bodyPr/>
        <a:lstStyle/>
        <a:p>
          <a:pPr algn="ctr"/>
          <a:r>
            <a:rPr lang="en-US" sz="1800" b="1" dirty="0"/>
            <a:t>Geobotanical studies reveal a variety of plant </a:t>
          </a:r>
          <a:r>
            <a:rPr lang="en-US" sz="1800" b="1" i="1" dirty="0"/>
            <a:t>Impatiens </a:t>
          </a:r>
          <a:r>
            <a:rPr lang="en-US" sz="1800" b="1" i="1" dirty="0" err="1"/>
            <a:t>Balsamina</a:t>
          </a:r>
          <a:r>
            <a:rPr lang="en-US" sz="1800" b="1" i="1" dirty="0"/>
            <a:t>,</a:t>
          </a:r>
          <a:r>
            <a:rPr lang="en-US" sz="1800" b="1" dirty="0"/>
            <a:t> is the characteristics species which accumulate appreciable amount of zinc as high as 12141 ppm and is considered to be the local indicator of zinc </a:t>
          </a:r>
          <a:r>
            <a:rPr lang="en-US" sz="1800" b="1" dirty="0" smtClean="0"/>
            <a:t>deposit</a:t>
          </a:r>
          <a:endParaRPr lang="en-US" sz="1800" b="1" dirty="0"/>
        </a:p>
      </dgm:t>
    </dgm:pt>
    <dgm:pt modelId="{A5829FA2-D79B-4971-B163-137D46E2D88E}" type="parTrans" cxnId="{1E1F6D18-B0A1-4973-A9F4-4EA15B9AF1CF}">
      <dgm:prSet/>
      <dgm:spPr/>
      <dgm:t>
        <a:bodyPr/>
        <a:lstStyle/>
        <a:p>
          <a:pPr algn="ctr"/>
          <a:endParaRPr lang="en-US" b="1"/>
        </a:p>
      </dgm:t>
    </dgm:pt>
    <dgm:pt modelId="{2B4B9AC9-D715-4F8B-B71F-4383E2C95DB7}" type="sibTrans" cxnId="{1E1F6D18-B0A1-4973-A9F4-4EA15B9AF1CF}">
      <dgm:prSet/>
      <dgm:spPr/>
      <dgm:t>
        <a:bodyPr/>
        <a:lstStyle/>
        <a:p>
          <a:pPr algn="ctr"/>
          <a:endParaRPr lang="en-US" b="1"/>
        </a:p>
      </dgm:t>
    </dgm:pt>
    <dgm:pt modelId="{6BACE397-A0C8-48FC-8F91-AC43BC0820FF}" type="pres">
      <dgm:prSet presAssocID="{2DACB0D6-16AB-4A6F-AD60-F29ECE5C59BC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DEE00F2-BB5A-4DFC-9BF2-F640B9A2BBB9}" type="pres">
      <dgm:prSet presAssocID="{4029D2C5-02A4-4C4E-A48F-47DB9D23C881}" presName="comp" presStyleCnt="0"/>
      <dgm:spPr/>
    </dgm:pt>
    <dgm:pt modelId="{A2A32CD6-550F-4AFA-8826-B531EFFDDA7A}" type="pres">
      <dgm:prSet presAssocID="{4029D2C5-02A4-4C4E-A48F-47DB9D23C881}" presName="rect2" presStyleLbl="node1" presStyleIdx="0" presStyleCnt="1" custScaleX="153304" custLinFactNeighborX="115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DC651E-CBB1-4767-9622-2BF27C33E1C8}" type="pres">
      <dgm:prSet presAssocID="{4029D2C5-02A4-4C4E-A48F-47DB9D23C881}" presName="rect1" presStyleLbl="lnNode1" presStyleIdx="0" presStyleCnt="1" custScaleX="123461" custLinFactNeighborX="-72695" custLinFactNeighborY="2029"/>
      <dgm:spPr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</dgm:spPr>
    </dgm:pt>
  </dgm:ptLst>
  <dgm:cxnLst>
    <dgm:cxn modelId="{831FF677-2EA2-4DDF-B783-5A1C1B3F3856}" type="presOf" srcId="{4029D2C5-02A4-4C4E-A48F-47DB9D23C881}" destId="{A2A32CD6-550F-4AFA-8826-B531EFFDDA7A}" srcOrd="0" destOrd="0" presId="urn:microsoft.com/office/officeart/2008/layout/AlternatingPictureBlocks"/>
    <dgm:cxn modelId="{1E1F6D18-B0A1-4973-A9F4-4EA15B9AF1CF}" srcId="{2DACB0D6-16AB-4A6F-AD60-F29ECE5C59BC}" destId="{4029D2C5-02A4-4C4E-A48F-47DB9D23C881}" srcOrd="0" destOrd="0" parTransId="{A5829FA2-D79B-4971-B163-137D46E2D88E}" sibTransId="{2B4B9AC9-D715-4F8B-B71F-4383E2C95DB7}"/>
    <dgm:cxn modelId="{C6E4D885-939E-4747-99A1-D8792F5A40E7}" type="presOf" srcId="{2DACB0D6-16AB-4A6F-AD60-F29ECE5C59BC}" destId="{6BACE397-A0C8-48FC-8F91-AC43BC0820FF}" srcOrd="0" destOrd="0" presId="urn:microsoft.com/office/officeart/2008/layout/AlternatingPictureBlocks"/>
    <dgm:cxn modelId="{B1B40349-50B5-41BF-88E3-AD2D692B2190}" type="presParOf" srcId="{6BACE397-A0C8-48FC-8F91-AC43BC0820FF}" destId="{1DEE00F2-BB5A-4DFC-9BF2-F640B9A2BBB9}" srcOrd="0" destOrd="0" presId="urn:microsoft.com/office/officeart/2008/layout/AlternatingPictureBlocks"/>
    <dgm:cxn modelId="{ADABF251-B4C3-431B-AA57-D30D77B63DC7}" type="presParOf" srcId="{1DEE00F2-BB5A-4DFC-9BF2-F640B9A2BBB9}" destId="{A2A32CD6-550F-4AFA-8826-B531EFFDDA7A}" srcOrd="0" destOrd="0" presId="urn:microsoft.com/office/officeart/2008/layout/AlternatingPictureBlocks"/>
    <dgm:cxn modelId="{B6C77E42-A37C-467C-BBC7-E04CC95C1D16}" type="presParOf" srcId="{1DEE00F2-BB5A-4DFC-9BF2-F640B9A2BBB9}" destId="{A4DC651E-CBB1-4767-9622-2BF27C33E1C8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77.xml><?xml version="1.0" encoding="utf-8"?>
<dgm:dataModel xmlns:dgm="http://schemas.openxmlformats.org/drawingml/2006/diagram" xmlns:a="http://schemas.openxmlformats.org/drawingml/2006/main">
  <dgm:ptLst>
    <dgm:pt modelId="{C321F18E-6D94-41AA-85CA-D327C8C2F493}" type="doc">
      <dgm:prSet loTypeId="urn:microsoft.com/office/officeart/2005/8/layout/vList2" loCatId="list" qsTypeId="urn:microsoft.com/office/officeart/2005/8/quickstyle/3d2#5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7F8F9F-DACF-4D3C-A1AD-42FE8434F667}">
      <dgm:prSet custT="1"/>
      <dgm:spPr>
        <a:gradFill rotWithShape="0">
          <a:gsLst>
            <a:gs pos="35000">
              <a:schemeClr val="tx2">
                <a:lumMod val="5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00FFFF"/>
            </a:gs>
          </a:gsLst>
        </a:gradFill>
      </dgm:spPr>
      <dgm:t>
        <a:bodyPr/>
        <a:lstStyle/>
        <a:p>
          <a:pPr algn="ctr"/>
          <a:r>
            <a:rPr lang="en-US" sz="1800" b="1" dirty="0"/>
            <a:t>Low REE in carbonate indicates that the deposit was formed under syngenetic and sedimentary marine condition</a:t>
          </a:r>
        </a:p>
      </dgm:t>
    </dgm:pt>
    <dgm:pt modelId="{D056F7BE-8530-47C9-8B74-1F77ED47242F}" type="parTrans" cxnId="{AABF0851-73E6-41E7-BC07-595CA4D5293C}">
      <dgm:prSet/>
      <dgm:spPr/>
      <dgm:t>
        <a:bodyPr/>
        <a:lstStyle/>
        <a:p>
          <a:endParaRPr lang="en-US" sz="1800" b="1"/>
        </a:p>
      </dgm:t>
    </dgm:pt>
    <dgm:pt modelId="{2B429D40-FF94-4081-80F3-323400BEFFAD}" type="sibTrans" cxnId="{AABF0851-73E6-41E7-BC07-595CA4D5293C}">
      <dgm:prSet/>
      <dgm:spPr/>
      <dgm:t>
        <a:bodyPr/>
        <a:lstStyle/>
        <a:p>
          <a:endParaRPr lang="en-US" sz="1800" b="1"/>
        </a:p>
      </dgm:t>
    </dgm:pt>
    <dgm:pt modelId="{D0484DD0-DA7B-49B0-8F91-4855BEFC58A1}">
      <dgm:prSet custT="1"/>
      <dgm:spPr>
        <a:gradFill rotWithShape="0">
          <a:gsLst>
            <a:gs pos="38000">
              <a:schemeClr val="tx2">
                <a:lumMod val="5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00FFFF"/>
            </a:gs>
          </a:gsLst>
        </a:gradFill>
      </dgm:spPr>
      <dgm:t>
        <a:bodyPr/>
        <a:lstStyle/>
        <a:p>
          <a:pPr algn="ctr"/>
          <a:r>
            <a:rPr lang="en-US" sz="1800" b="1" dirty="0"/>
            <a:t>The average Th/U ratio in </a:t>
          </a:r>
          <a:r>
            <a:rPr lang="en-US" sz="1800" b="1" dirty="0" err="1"/>
            <a:t>Zawar</a:t>
          </a:r>
          <a:r>
            <a:rPr lang="en-US" sz="1800" b="1" dirty="0"/>
            <a:t> phyllite is 8.5 and </a:t>
          </a:r>
          <a:r>
            <a:rPr lang="en-US" sz="1800" b="1" dirty="0" err="1"/>
            <a:t>Zawar</a:t>
          </a:r>
          <a:r>
            <a:rPr lang="en-US" sz="1800" b="1" dirty="0"/>
            <a:t> quartzite is 4.7 </a:t>
          </a:r>
        </a:p>
      </dgm:t>
    </dgm:pt>
    <dgm:pt modelId="{EADEB3A5-F640-4E3D-AFE3-57AA7891BC30}" type="parTrans" cxnId="{BB619CAA-5945-49D4-8830-0167A8B77AF1}">
      <dgm:prSet/>
      <dgm:spPr/>
      <dgm:t>
        <a:bodyPr/>
        <a:lstStyle/>
        <a:p>
          <a:endParaRPr lang="en-US" sz="1800" b="1"/>
        </a:p>
      </dgm:t>
    </dgm:pt>
    <dgm:pt modelId="{FB133C8F-10E4-4B72-AC35-89AEA0896B97}" type="sibTrans" cxnId="{BB619CAA-5945-49D4-8830-0167A8B77AF1}">
      <dgm:prSet/>
      <dgm:spPr/>
      <dgm:t>
        <a:bodyPr/>
        <a:lstStyle/>
        <a:p>
          <a:endParaRPr lang="en-US" sz="1800" b="1"/>
        </a:p>
      </dgm:t>
    </dgm:pt>
    <dgm:pt modelId="{360AF403-8F26-4D34-96AB-75AA016844B7}">
      <dgm:prSet custT="1"/>
      <dgm:spPr>
        <a:gradFill rotWithShape="0">
          <a:gsLst>
            <a:gs pos="28000">
              <a:schemeClr val="tx2">
                <a:lumMod val="5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00FFFF"/>
            </a:gs>
          </a:gsLst>
        </a:gradFill>
      </dgm:spPr>
      <dgm:t>
        <a:bodyPr/>
        <a:lstStyle/>
        <a:p>
          <a:pPr algn="ctr"/>
          <a:r>
            <a:rPr lang="en-US" sz="1800" b="1" dirty="0"/>
            <a:t>Overall synthesis of geochemical data suggests low to extreme degree of chemical weathering in their source area</a:t>
          </a:r>
        </a:p>
      </dgm:t>
    </dgm:pt>
    <dgm:pt modelId="{6CF68E15-B259-4451-81FE-E528AB998D9E}" type="parTrans" cxnId="{63194AAE-57F3-4522-BFA7-DFAF3AB40250}">
      <dgm:prSet/>
      <dgm:spPr/>
      <dgm:t>
        <a:bodyPr/>
        <a:lstStyle/>
        <a:p>
          <a:endParaRPr lang="en-US" sz="1800" b="1"/>
        </a:p>
      </dgm:t>
    </dgm:pt>
    <dgm:pt modelId="{17D2644F-CDD0-44E1-9994-AA258CC824CB}" type="sibTrans" cxnId="{63194AAE-57F3-4522-BFA7-DFAF3AB40250}">
      <dgm:prSet/>
      <dgm:spPr/>
      <dgm:t>
        <a:bodyPr/>
        <a:lstStyle/>
        <a:p>
          <a:endParaRPr lang="en-US" sz="1800" b="1"/>
        </a:p>
      </dgm:t>
    </dgm:pt>
    <dgm:pt modelId="{6AD675BE-D9FC-4572-BC81-0781C9671878}" type="pres">
      <dgm:prSet presAssocID="{C321F18E-6D94-41AA-85CA-D327C8C2F49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F8CA9E8-2CDB-4552-85F2-2E481F768D02}" type="pres">
      <dgm:prSet presAssocID="{9B7F8F9F-DACF-4D3C-A1AD-42FE8434F667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E55F35-1253-4817-B5B3-E6240B0B8D6C}" type="pres">
      <dgm:prSet presAssocID="{2B429D40-FF94-4081-80F3-323400BEFFAD}" presName="spacer" presStyleCnt="0"/>
      <dgm:spPr/>
    </dgm:pt>
    <dgm:pt modelId="{263EC8F3-8A5E-45F6-9916-E969F4C0D019}" type="pres">
      <dgm:prSet presAssocID="{D0484DD0-DA7B-49B0-8F91-4855BEFC58A1}" presName="parentText" presStyleLbl="node1" presStyleIdx="1" presStyleCnt="3" custScaleY="6849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46A766-DAD6-4B58-8009-35A9394A8226}" type="pres">
      <dgm:prSet presAssocID="{FB133C8F-10E4-4B72-AC35-89AEA0896B97}" presName="spacer" presStyleCnt="0"/>
      <dgm:spPr/>
    </dgm:pt>
    <dgm:pt modelId="{BC7B1B81-6B88-48D0-9C1D-DE2CE2A15D23}" type="pres">
      <dgm:prSet presAssocID="{360AF403-8F26-4D34-96AB-75AA016844B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1CA260C-954A-4265-B4D9-00F44EB72F31}" type="presOf" srcId="{C321F18E-6D94-41AA-85CA-D327C8C2F493}" destId="{6AD675BE-D9FC-4572-BC81-0781C9671878}" srcOrd="0" destOrd="0" presId="urn:microsoft.com/office/officeart/2005/8/layout/vList2"/>
    <dgm:cxn modelId="{63194AAE-57F3-4522-BFA7-DFAF3AB40250}" srcId="{C321F18E-6D94-41AA-85CA-D327C8C2F493}" destId="{360AF403-8F26-4D34-96AB-75AA016844B7}" srcOrd="2" destOrd="0" parTransId="{6CF68E15-B259-4451-81FE-E528AB998D9E}" sibTransId="{17D2644F-CDD0-44E1-9994-AA258CC824CB}"/>
    <dgm:cxn modelId="{BB619CAA-5945-49D4-8830-0167A8B77AF1}" srcId="{C321F18E-6D94-41AA-85CA-D327C8C2F493}" destId="{D0484DD0-DA7B-49B0-8F91-4855BEFC58A1}" srcOrd="1" destOrd="0" parTransId="{EADEB3A5-F640-4E3D-AFE3-57AA7891BC30}" sibTransId="{FB133C8F-10E4-4B72-AC35-89AEA0896B97}"/>
    <dgm:cxn modelId="{EC1D3DA6-F594-46D8-8AE6-B7D6567E5A4F}" type="presOf" srcId="{360AF403-8F26-4D34-96AB-75AA016844B7}" destId="{BC7B1B81-6B88-48D0-9C1D-DE2CE2A15D23}" srcOrd="0" destOrd="0" presId="urn:microsoft.com/office/officeart/2005/8/layout/vList2"/>
    <dgm:cxn modelId="{6050BD8B-9CDA-47E1-B871-96AD74F01882}" type="presOf" srcId="{9B7F8F9F-DACF-4D3C-A1AD-42FE8434F667}" destId="{1F8CA9E8-2CDB-4552-85F2-2E481F768D02}" srcOrd="0" destOrd="0" presId="urn:microsoft.com/office/officeart/2005/8/layout/vList2"/>
    <dgm:cxn modelId="{AABF0851-73E6-41E7-BC07-595CA4D5293C}" srcId="{C321F18E-6D94-41AA-85CA-D327C8C2F493}" destId="{9B7F8F9F-DACF-4D3C-A1AD-42FE8434F667}" srcOrd="0" destOrd="0" parTransId="{D056F7BE-8530-47C9-8B74-1F77ED47242F}" sibTransId="{2B429D40-FF94-4081-80F3-323400BEFFAD}"/>
    <dgm:cxn modelId="{B492D807-FEF1-4319-8883-9E3C27F47150}" type="presOf" srcId="{D0484DD0-DA7B-49B0-8F91-4855BEFC58A1}" destId="{263EC8F3-8A5E-45F6-9916-E969F4C0D019}" srcOrd="0" destOrd="0" presId="urn:microsoft.com/office/officeart/2005/8/layout/vList2"/>
    <dgm:cxn modelId="{A36E12BA-661C-4ED3-994D-ED5DD587CDE6}" type="presParOf" srcId="{6AD675BE-D9FC-4572-BC81-0781C9671878}" destId="{1F8CA9E8-2CDB-4552-85F2-2E481F768D02}" srcOrd="0" destOrd="0" presId="urn:microsoft.com/office/officeart/2005/8/layout/vList2"/>
    <dgm:cxn modelId="{30DA2F84-1F82-49F4-8965-23F0CF206B4D}" type="presParOf" srcId="{6AD675BE-D9FC-4572-BC81-0781C9671878}" destId="{11E55F35-1253-4817-B5B3-E6240B0B8D6C}" srcOrd="1" destOrd="0" presId="urn:microsoft.com/office/officeart/2005/8/layout/vList2"/>
    <dgm:cxn modelId="{E47F902B-0EF0-43D0-87C5-E4121F4A0E0F}" type="presParOf" srcId="{6AD675BE-D9FC-4572-BC81-0781C9671878}" destId="{263EC8F3-8A5E-45F6-9916-E969F4C0D019}" srcOrd="2" destOrd="0" presId="urn:microsoft.com/office/officeart/2005/8/layout/vList2"/>
    <dgm:cxn modelId="{21F7EA63-E160-477F-B714-FEF471D617D8}" type="presParOf" srcId="{6AD675BE-D9FC-4572-BC81-0781C9671878}" destId="{1D46A766-DAD6-4B58-8009-35A9394A8226}" srcOrd="3" destOrd="0" presId="urn:microsoft.com/office/officeart/2005/8/layout/vList2"/>
    <dgm:cxn modelId="{6EAD0CE9-5C5D-4DB4-9E5A-AF556FC24930}" type="presParOf" srcId="{6AD675BE-D9FC-4572-BC81-0781C9671878}" destId="{BC7B1B81-6B88-48D0-9C1D-DE2CE2A15D23}" srcOrd="4" destOrd="0" presId="urn:microsoft.com/office/officeart/2005/8/layout/vList2"/>
  </dgm:cxnLst>
  <dgm:bg>
    <a:gradFill>
      <a:gsLst>
        <a:gs pos="0">
          <a:schemeClr val="tx2">
            <a:lumMod val="50000"/>
          </a:schemeClr>
        </a:gs>
        <a:gs pos="80000">
          <a:schemeClr val="accent1">
            <a:hueOff val="0"/>
            <a:satOff val="0"/>
            <a:lumOff val="0"/>
            <a:alphaOff val="0"/>
            <a:shade val="93000"/>
            <a:satMod val="130000"/>
          </a:schemeClr>
        </a:gs>
        <a:gs pos="100000">
          <a:srgbClr val="00B0F0"/>
        </a:gs>
      </a:gsLst>
      <a:lin ang="16200000" scaled="0"/>
    </a:gradFill>
  </dgm:bg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78.xml><?xml version="1.0" encoding="utf-8"?>
<dgm:dataModel xmlns:dgm="http://schemas.openxmlformats.org/drawingml/2006/diagram" xmlns:a="http://schemas.openxmlformats.org/drawingml/2006/main">
  <dgm:ptLst>
    <dgm:pt modelId="{F12BD182-472A-40F4-82CF-D00F6F7D749F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0919B2-D63C-429D-9903-539EF09A3CCD}">
      <dgm:prSet custT="1"/>
      <dgm:spPr>
        <a:gradFill rotWithShape="0">
          <a:gsLst>
            <a:gs pos="0">
              <a:schemeClr val="tx2">
                <a:lumMod val="50000"/>
              </a:schemeClr>
            </a:gs>
            <a:gs pos="89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00FFFF"/>
            </a:gs>
          </a:gsLst>
        </a:gradFill>
      </dgm:spPr>
      <dgm:t>
        <a:bodyPr/>
        <a:lstStyle/>
        <a:p>
          <a:pPr algn="ctr"/>
          <a:r>
            <a:rPr lang="en-US" sz="2400" b="1" i="0" baseline="0" dirty="0"/>
            <a:t>δ</a:t>
          </a:r>
          <a:r>
            <a:rPr lang="en-US" sz="2400" b="1" i="0" baseline="30000" dirty="0"/>
            <a:t>34</a:t>
          </a:r>
          <a:r>
            <a:rPr lang="en-US" sz="2400" b="1" i="0" baseline="0" dirty="0"/>
            <a:t>S</a:t>
          </a:r>
          <a:r>
            <a:rPr lang="en-US" sz="2000" b="1" i="0" baseline="0" dirty="0"/>
            <a:t> </a:t>
          </a:r>
        </a:p>
        <a:p>
          <a:pPr algn="ctr"/>
          <a:r>
            <a:rPr lang="en-US" sz="2000" b="1" dirty="0"/>
            <a:t>  (1) 5.2 to 9.8 ‰ for galena and 2.8 to 9.7 ‰ for sphalerite from </a:t>
          </a:r>
          <a:r>
            <a:rPr lang="en-US" sz="2000" b="1" dirty="0" err="1"/>
            <a:t>Mochia</a:t>
          </a:r>
          <a:r>
            <a:rPr lang="en-US" sz="2000" b="1" dirty="0"/>
            <a:t> </a:t>
          </a:r>
        </a:p>
        <a:p>
          <a:pPr algn="ctr"/>
          <a:r>
            <a:rPr lang="en-US" sz="2000" b="1" dirty="0"/>
            <a:t>(2) -2.3 to 20.4 ‰ for galena and -2.4 to 20.7 ‰ for sphalerite from </a:t>
          </a:r>
          <a:r>
            <a:rPr lang="en-US" sz="2000" b="1" dirty="0" err="1"/>
            <a:t>Balaria</a:t>
          </a:r>
          <a:r>
            <a:rPr lang="en-US" sz="2000" b="1" dirty="0"/>
            <a:t> </a:t>
          </a:r>
        </a:p>
        <a:p>
          <a:pPr algn="ctr"/>
          <a:r>
            <a:rPr lang="en-US" sz="2000" b="1" dirty="0"/>
            <a:t>(3) 6.5 to 18.6 ‰ for galena and 5.1 to 18.8 ‰ for sphalerite from </a:t>
          </a:r>
          <a:r>
            <a:rPr lang="en-US" sz="2000" b="1" dirty="0" err="1"/>
            <a:t>Zawarmala</a:t>
          </a:r>
          <a:r>
            <a:rPr lang="en-US" sz="2000" b="1" dirty="0"/>
            <a:t> </a:t>
          </a:r>
        </a:p>
        <a:p>
          <a:pPr algn="ctr"/>
          <a:r>
            <a:rPr lang="en-US" sz="2000" b="1" dirty="0"/>
            <a:t> (4) -4.2 to 6 ‰ for galena and 2.0 to 6.2 ‰ for sphalerite from </a:t>
          </a:r>
          <a:r>
            <a:rPr lang="en-US" sz="2000" b="1" dirty="0" err="1"/>
            <a:t>Baroi</a:t>
          </a:r>
          <a:r>
            <a:rPr lang="en-US" sz="2000" b="1" dirty="0"/>
            <a:t> have been reported </a:t>
          </a:r>
          <a:endParaRPr lang="en-US" sz="2000" b="1" dirty="0">
            <a:solidFill>
              <a:srgbClr val="FF0000"/>
            </a:solidFill>
          </a:endParaRPr>
        </a:p>
      </dgm:t>
    </dgm:pt>
    <dgm:pt modelId="{6CEF9308-ADCD-4324-BBD8-297263AC7F29}" type="parTrans" cxnId="{FC9EE632-3EE1-4800-910A-D401B704D0E6}">
      <dgm:prSet/>
      <dgm:spPr/>
      <dgm:t>
        <a:bodyPr/>
        <a:lstStyle/>
        <a:p>
          <a:pPr algn="ctr"/>
          <a:endParaRPr lang="en-US" b="1"/>
        </a:p>
      </dgm:t>
    </dgm:pt>
    <dgm:pt modelId="{0FED5A61-F188-473F-8EDA-C7ACFB6EA911}" type="sibTrans" cxnId="{FC9EE632-3EE1-4800-910A-D401B704D0E6}">
      <dgm:prSet/>
      <dgm:spPr/>
      <dgm:t>
        <a:bodyPr/>
        <a:lstStyle/>
        <a:p>
          <a:pPr algn="ctr"/>
          <a:endParaRPr lang="en-US" b="1"/>
        </a:p>
      </dgm:t>
    </dgm:pt>
    <dgm:pt modelId="{A8C5B235-C9F5-4FEA-9604-AC93AE4F8103}">
      <dgm:prSet custT="1"/>
      <dgm:spPr>
        <a:gradFill rotWithShape="0">
          <a:gsLst>
            <a:gs pos="0">
              <a:schemeClr val="tx2">
                <a:lumMod val="50000"/>
              </a:schemeClr>
            </a:gs>
            <a:gs pos="87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00FFFF"/>
            </a:gs>
          </a:gsLst>
        </a:gradFill>
      </dgm:spPr>
      <dgm:t>
        <a:bodyPr/>
        <a:lstStyle/>
        <a:p>
          <a:pPr algn="ctr"/>
          <a:r>
            <a:rPr lang="en-US" sz="2000" b="1" dirty="0"/>
            <a:t>The large spread of </a:t>
          </a:r>
          <a:r>
            <a:rPr lang="en-US" sz="2000" b="1" dirty="0" err="1"/>
            <a:t>sulphur</a:t>
          </a:r>
          <a:r>
            <a:rPr lang="en-US" sz="2000" b="1" dirty="0"/>
            <a:t> isotopic values may be due to partial biogenic fractionation of the </a:t>
          </a:r>
          <a:r>
            <a:rPr lang="en-US" sz="2000" b="1" dirty="0" err="1"/>
            <a:t>sulphur</a:t>
          </a:r>
          <a:r>
            <a:rPr lang="en-US" sz="2000" b="1" dirty="0"/>
            <a:t> isotopes.</a:t>
          </a:r>
        </a:p>
        <a:p>
          <a:pPr algn="ctr"/>
          <a:r>
            <a:rPr lang="en-US" sz="2000" b="1" dirty="0"/>
            <a:t> S-isotope distribution appears bimodal with pyrite-pyrrhotite veinlets having a distinctly different or enhanced δ</a:t>
          </a:r>
          <a:r>
            <a:rPr lang="en-US" sz="2000" b="1" baseline="30000" dirty="0"/>
            <a:t>34</a:t>
          </a:r>
          <a:r>
            <a:rPr lang="en-US" sz="2000" b="1" dirty="0"/>
            <a:t>S values in relation to the galena-sphalerite veinlets reflecting different processes of formation and time events. </a:t>
          </a:r>
        </a:p>
      </dgm:t>
    </dgm:pt>
    <dgm:pt modelId="{E47E6516-CC33-4833-B0CE-0190107E144A}" type="parTrans" cxnId="{FABC25F2-5A46-43A8-8924-AFAE9835D61E}">
      <dgm:prSet/>
      <dgm:spPr/>
      <dgm:t>
        <a:bodyPr/>
        <a:lstStyle/>
        <a:p>
          <a:pPr algn="ctr"/>
          <a:endParaRPr lang="en-US" b="1"/>
        </a:p>
      </dgm:t>
    </dgm:pt>
    <dgm:pt modelId="{0B2C277F-AE31-430C-AD5A-2AF8C2DA831C}" type="sibTrans" cxnId="{FABC25F2-5A46-43A8-8924-AFAE9835D61E}">
      <dgm:prSet/>
      <dgm:spPr/>
      <dgm:t>
        <a:bodyPr/>
        <a:lstStyle/>
        <a:p>
          <a:pPr algn="ctr"/>
          <a:endParaRPr lang="en-US" b="1"/>
        </a:p>
      </dgm:t>
    </dgm:pt>
    <dgm:pt modelId="{7316D794-3EFB-4087-A629-D8874F94C9E4}" type="pres">
      <dgm:prSet presAssocID="{F12BD182-472A-40F4-82CF-D00F6F7D749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7C534E0-A0D9-41AF-9835-B918A8FBC281}" type="pres">
      <dgm:prSet presAssocID="{D50919B2-D63C-429D-9903-539EF09A3CCD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AF1034-BAC0-48A9-8868-B34AF080C44C}" type="pres">
      <dgm:prSet presAssocID="{0FED5A61-F188-473F-8EDA-C7ACFB6EA911}" presName="spacer" presStyleCnt="0"/>
      <dgm:spPr/>
    </dgm:pt>
    <dgm:pt modelId="{66B44EAE-1FA7-42CF-BD27-7CDE05BA4F85}" type="pres">
      <dgm:prSet presAssocID="{A8C5B235-C9F5-4FEA-9604-AC93AE4F810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BC25F2-5A46-43A8-8924-AFAE9835D61E}" srcId="{F12BD182-472A-40F4-82CF-D00F6F7D749F}" destId="{A8C5B235-C9F5-4FEA-9604-AC93AE4F8103}" srcOrd="1" destOrd="0" parTransId="{E47E6516-CC33-4833-B0CE-0190107E144A}" sibTransId="{0B2C277F-AE31-430C-AD5A-2AF8C2DA831C}"/>
    <dgm:cxn modelId="{C8C6021D-DD9D-456E-873F-3C28F45AD97A}" type="presOf" srcId="{A8C5B235-C9F5-4FEA-9604-AC93AE4F8103}" destId="{66B44EAE-1FA7-42CF-BD27-7CDE05BA4F85}" srcOrd="0" destOrd="0" presId="urn:microsoft.com/office/officeart/2005/8/layout/vList2"/>
    <dgm:cxn modelId="{E619D926-F141-4037-9180-4751FF706B70}" type="presOf" srcId="{F12BD182-472A-40F4-82CF-D00F6F7D749F}" destId="{7316D794-3EFB-4087-A629-D8874F94C9E4}" srcOrd="0" destOrd="0" presId="urn:microsoft.com/office/officeart/2005/8/layout/vList2"/>
    <dgm:cxn modelId="{F7F47712-198B-42FC-B0F4-879D427EBC3C}" type="presOf" srcId="{D50919B2-D63C-429D-9903-539EF09A3CCD}" destId="{87C534E0-A0D9-41AF-9835-B918A8FBC281}" srcOrd="0" destOrd="0" presId="urn:microsoft.com/office/officeart/2005/8/layout/vList2"/>
    <dgm:cxn modelId="{FC9EE632-3EE1-4800-910A-D401B704D0E6}" srcId="{F12BD182-472A-40F4-82CF-D00F6F7D749F}" destId="{D50919B2-D63C-429D-9903-539EF09A3CCD}" srcOrd="0" destOrd="0" parTransId="{6CEF9308-ADCD-4324-BBD8-297263AC7F29}" sibTransId="{0FED5A61-F188-473F-8EDA-C7ACFB6EA911}"/>
    <dgm:cxn modelId="{05B61F7A-FECE-404E-974F-BCAE4BF99AE8}" type="presParOf" srcId="{7316D794-3EFB-4087-A629-D8874F94C9E4}" destId="{87C534E0-A0D9-41AF-9835-B918A8FBC281}" srcOrd="0" destOrd="0" presId="urn:microsoft.com/office/officeart/2005/8/layout/vList2"/>
    <dgm:cxn modelId="{F9BA1504-B916-460A-BA6F-BF763D02B53E}" type="presParOf" srcId="{7316D794-3EFB-4087-A629-D8874F94C9E4}" destId="{D1AF1034-BAC0-48A9-8868-B34AF080C44C}" srcOrd="1" destOrd="0" presId="urn:microsoft.com/office/officeart/2005/8/layout/vList2"/>
    <dgm:cxn modelId="{953DAC45-ACAC-435C-8912-2B10D14E814A}" type="presParOf" srcId="{7316D794-3EFB-4087-A629-D8874F94C9E4}" destId="{66B44EAE-1FA7-42CF-BD27-7CDE05BA4F8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9.xml><?xml version="1.0" encoding="utf-8"?>
<dgm:dataModel xmlns:dgm="http://schemas.openxmlformats.org/drawingml/2006/diagram" xmlns:a="http://schemas.openxmlformats.org/drawingml/2006/main">
  <dgm:ptLst>
    <dgm:pt modelId="{752C09D7-8BA0-45EB-AA4C-8503D0B624A1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1F42F2-8E35-4D4B-949E-19EE4CD0046B}">
      <dgm:prSet custT="1"/>
      <dgm:spPr/>
      <dgm:t>
        <a:bodyPr/>
        <a:lstStyle/>
        <a:p>
          <a:pPr algn="ctr"/>
          <a:r>
            <a:rPr lang="en-US" sz="2000" b="1" dirty="0">
              <a:solidFill>
                <a:srgbClr val="FFC000"/>
              </a:solidFill>
            </a:rPr>
            <a:t>ISOTOPE CHARACTERS </a:t>
          </a:r>
          <a:endParaRPr lang="en-US" sz="2000" dirty="0">
            <a:solidFill>
              <a:srgbClr val="FFC000"/>
            </a:solidFill>
          </a:endParaRPr>
        </a:p>
      </dgm:t>
    </dgm:pt>
    <dgm:pt modelId="{2B9BEEFB-D83D-43A4-8DDA-B975D2C0A1E0}" type="parTrans" cxnId="{5E4F9C87-8E63-4102-8068-DE5A3DF853BC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7D417D05-9487-4B55-85AE-EFC9CFE1E579}" type="sibTrans" cxnId="{5E4F9C87-8E63-4102-8068-DE5A3DF853BC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E954F34D-E6C7-4F10-A583-56FE4080D6FA}" type="pres">
      <dgm:prSet presAssocID="{752C09D7-8BA0-45EB-AA4C-8503D0B624A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004F05-9DBB-4970-9A9E-FBCA76732782}" type="pres">
      <dgm:prSet presAssocID="{791F42F2-8E35-4D4B-949E-19EE4CD0046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E2BC684-1ECF-42F4-A11E-6B68898BE619}" type="presOf" srcId="{752C09D7-8BA0-45EB-AA4C-8503D0B624A1}" destId="{E954F34D-E6C7-4F10-A583-56FE4080D6FA}" srcOrd="0" destOrd="0" presId="urn:microsoft.com/office/officeart/2005/8/layout/vList2"/>
    <dgm:cxn modelId="{5E4F9C87-8E63-4102-8068-DE5A3DF853BC}" srcId="{752C09D7-8BA0-45EB-AA4C-8503D0B624A1}" destId="{791F42F2-8E35-4D4B-949E-19EE4CD0046B}" srcOrd="0" destOrd="0" parTransId="{2B9BEEFB-D83D-43A4-8DDA-B975D2C0A1E0}" sibTransId="{7D417D05-9487-4B55-85AE-EFC9CFE1E579}"/>
    <dgm:cxn modelId="{5E7A91DE-8E69-4FD3-874A-CA189A514DA8}" type="presOf" srcId="{791F42F2-8E35-4D4B-949E-19EE4CD0046B}" destId="{8C004F05-9DBB-4970-9A9E-FBCA76732782}" srcOrd="0" destOrd="0" presId="urn:microsoft.com/office/officeart/2005/8/layout/vList2"/>
    <dgm:cxn modelId="{DEDB7E03-EF8F-49BB-8650-74EC3EA62FC3}" type="presParOf" srcId="{E954F34D-E6C7-4F10-A583-56FE4080D6FA}" destId="{8C004F05-9DBB-4970-9A9E-FBCA767327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A2184A9-4DC8-4FD2-92CA-5C85B48D602F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995D8C-D2E9-49F5-AB02-E8EFEECED73A}">
      <dgm:prSet custT="1"/>
      <dgm:spPr/>
      <dgm:t>
        <a:bodyPr/>
        <a:lstStyle/>
        <a:p>
          <a:pPr algn="ctr"/>
          <a:r>
            <a:rPr lang="en-US" sz="2200" b="1" dirty="0"/>
            <a:t>The sedimentary succession records development of multiple tectonism-induced sedimentary cycles</a:t>
          </a:r>
        </a:p>
      </dgm:t>
    </dgm:pt>
    <dgm:pt modelId="{034716E1-25BE-4A32-92EA-461AF28C5484}" type="parTrans" cxnId="{9BEC9BB1-B00C-49B6-8566-84DBC3D2E66C}">
      <dgm:prSet/>
      <dgm:spPr/>
      <dgm:t>
        <a:bodyPr/>
        <a:lstStyle/>
        <a:p>
          <a:endParaRPr lang="en-US" sz="2200" b="1"/>
        </a:p>
      </dgm:t>
    </dgm:pt>
    <dgm:pt modelId="{F4F39F91-A08E-4A46-89D6-DA890A780D30}" type="sibTrans" cxnId="{9BEC9BB1-B00C-49B6-8566-84DBC3D2E66C}">
      <dgm:prSet/>
      <dgm:spPr/>
      <dgm:t>
        <a:bodyPr/>
        <a:lstStyle/>
        <a:p>
          <a:endParaRPr lang="en-US" sz="2200" b="1"/>
        </a:p>
      </dgm:t>
    </dgm:pt>
    <dgm:pt modelId="{EE831A93-598A-418C-B835-2CB7FE7D3F4A}">
      <dgm:prSet custT="1"/>
      <dgm:spPr/>
      <dgm:t>
        <a:bodyPr/>
        <a:lstStyle/>
        <a:p>
          <a:pPr algn="ctr"/>
          <a:r>
            <a:rPr lang="en-US" sz="2200" b="1" dirty="0"/>
            <a:t>Such frequent change is expected in basins that remain tectonically hyperactive during </a:t>
          </a:r>
          <a:r>
            <a:rPr lang="en-US" sz="2200" b="1" dirty="0" smtClean="0"/>
            <a:t>sedimentation and frequent changes in depositional environment</a:t>
          </a:r>
          <a:endParaRPr lang="en-US" sz="2200" b="1" dirty="0"/>
        </a:p>
      </dgm:t>
    </dgm:pt>
    <dgm:pt modelId="{1129145B-3620-4C36-B831-3630926A352F}" type="parTrans" cxnId="{E93F4640-8628-465A-957B-27107EE0B7C0}">
      <dgm:prSet/>
      <dgm:spPr/>
      <dgm:t>
        <a:bodyPr/>
        <a:lstStyle/>
        <a:p>
          <a:endParaRPr lang="en-US" sz="2200" b="1"/>
        </a:p>
      </dgm:t>
    </dgm:pt>
    <dgm:pt modelId="{AFBDD8CA-F7ED-4EEB-86A1-3EB67C17478D}" type="sibTrans" cxnId="{E93F4640-8628-465A-957B-27107EE0B7C0}">
      <dgm:prSet/>
      <dgm:spPr/>
      <dgm:t>
        <a:bodyPr/>
        <a:lstStyle/>
        <a:p>
          <a:endParaRPr lang="en-US" sz="2200" b="1"/>
        </a:p>
      </dgm:t>
    </dgm:pt>
    <dgm:pt modelId="{25A51813-1710-4E3C-B8FB-7EBB47636946}" type="pres">
      <dgm:prSet presAssocID="{4A2184A9-4DC8-4FD2-92CA-5C85B48D602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4736EA8-5EC4-4B82-8812-ACE40F71FEF5}" type="pres">
      <dgm:prSet presAssocID="{70995D8C-D2E9-49F5-AB02-E8EFEECED73A}" presName="parentText" presStyleLbl="node1" presStyleIdx="0" presStyleCnt="2" custLinFactNeighborY="-7892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E834CA-3C1F-4100-A40B-2CF66776EDF2}" type="pres">
      <dgm:prSet presAssocID="{F4F39F91-A08E-4A46-89D6-DA890A780D30}" presName="spacer" presStyleCnt="0"/>
      <dgm:spPr/>
    </dgm:pt>
    <dgm:pt modelId="{6189A4EA-1612-4005-BDAD-3ABD2671ED3F}" type="pres">
      <dgm:prSet presAssocID="{EE831A93-598A-418C-B835-2CB7FE7D3F4A}" presName="parentText" presStyleLbl="node1" presStyleIdx="1" presStyleCnt="2" custLinFactY="3632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93F4640-8628-465A-957B-27107EE0B7C0}" srcId="{4A2184A9-4DC8-4FD2-92CA-5C85B48D602F}" destId="{EE831A93-598A-418C-B835-2CB7FE7D3F4A}" srcOrd="1" destOrd="0" parTransId="{1129145B-3620-4C36-B831-3630926A352F}" sibTransId="{AFBDD8CA-F7ED-4EEB-86A1-3EB67C17478D}"/>
    <dgm:cxn modelId="{9BEC9BB1-B00C-49B6-8566-84DBC3D2E66C}" srcId="{4A2184A9-4DC8-4FD2-92CA-5C85B48D602F}" destId="{70995D8C-D2E9-49F5-AB02-E8EFEECED73A}" srcOrd="0" destOrd="0" parTransId="{034716E1-25BE-4A32-92EA-461AF28C5484}" sibTransId="{F4F39F91-A08E-4A46-89D6-DA890A780D30}"/>
    <dgm:cxn modelId="{D251082F-6BCB-45A8-83CE-F27880CC07FF}" type="presOf" srcId="{70995D8C-D2E9-49F5-AB02-E8EFEECED73A}" destId="{F4736EA8-5EC4-4B82-8812-ACE40F71FEF5}" srcOrd="0" destOrd="0" presId="urn:microsoft.com/office/officeart/2005/8/layout/vList2"/>
    <dgm:cxn modelId="{E1EED439-80D9-47A3-9721-D70DF4C1F0C4}" type="presOf" srcId="{4A2184A9-4DC8-4FD2-92CA-5C85B48D602F}" destId="{25A51813-1710-4E3C-B8FB-7EBB47636946}" srcOrd="0" destOrd="0" presId="urn:microsoft.com/office/officeart/2005/8/layout/vList2"/>
    <dgm:cxn modelId="{23B0823D-3659-45D8-9401-C32A23ECF8C0}" type="presOf" srcId="{EE831A93-598A-418C-B835-2CB7FE7D3F4A}" destId="{6189A4EA-1612-4005-BDAD-3ABD2671ED3F}" srcOrd="0" destOrd="0" presId="urn:microsoft.com/office/officeart/2005/8/layout/vList2"/>
    <dgm:cxn modelId="{BFAEDF92-BD10-4F74-B985-356A0BC6C63D}" type="presParOf" srcId="{25A51813-1710-4E3C-B8FB-7EBB47636946}" destId="{F4736EA8-5EC4-4B82-8812-ACE40F71FEF5}" srcOrd="0" destOrd="0" presId="urn:microsoft.com/office/officeart/2005/8/layout/vList2"/>
    <dgm:cxn modelId="{87EFF3A3-FBB1-4C10-9E1F-995A95372666}" type="presParOf" srcId="{25A51813-1710-4E3C-B8FB-7EBB47636946}" destId="{BCE834CA-3C1F-4100-A40B-2CF66776EDF2}" srcOrd="1" destOrd="0" presId="urn:microsoft.com/office/officeart/2005/8/layout/vList2"/>
    <dgm:cxn modelId="{7880CE99-2C59-4AD6-B6F3-ED708CD61459}" type="presParOf" srcId="{25A51813-1710-4E3C-B8FB-7EBB47636946}" destId="{6189A4EA-1612-4005-BDAD-3ABD2671ED3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0.xml><?xml version="1.0" encoding="utf-8"?>
<dgm:dataModel xmlns:dgm="http://schemas.openxmlformats.org/drawingml/2006/diagram" xmlns:a="http://schemas.openxmlformats.org/drawingml/2006/main">
  <dgm:ptLst>
    <dgm:pt modelId="{386CD43A-60CB-429F-97A8-EAF801182374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A784E4-78D7-4E54-BD91-80823764245C}">
      <dgm:prSet custT="1"/>
      <dgm:spPr>
        <a:gradFill rotWithShape="0">
          <a:gsLst>
            <a:gs pos="0">
              <a:schemeClr val="tx2">
                <a:lumMod val="5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00FFFF"/>
            </a:gs>
          </a:gsLst>
        </a:gradFill>
      </dgm:spPr>
      <dgm:t>
        <a:bodyPr/>
        <a:lstStyle/>
        <a:p>
          <a:pPr algn="ctr"/>
          <a:r>
            <a:rPr lang="en-US" sz="2000" b="1" dirty="0">
              <a:solidFill>
                <a:srgbClr val="FFC000"/>
              </a:solidFill>
            </a:rPr>
            <a:t>CARBON AND OXYGEN ISOTOPE DATA FROM THE ORE ZONE CARBONATES OF </a:t>
          </a:r>
        </a:p>
        <a:p>
          <a:pPr algn="ctr"/>
          <a:r>
            <a:rPr lang="en-US" sz="2000" b="1" dirty="0">
              <a:solidFill>
                <a:srgbClr val="FFC000"/>
              </a:solidFill>
            </a:rPr>
            <a:t>MOCHIA, BALARIA AND ZAWARMALA MINES</a:t>
          </a:r>
          <a:endParaRPr lang="en-US" sz="2000" dirty="0">
            <a:solidFill>
              <a:srgbClr val="FFC000"/>
            </a:solidFill>
          </a:endParaRPr>
        </a:p>
      </dgm:t>
    </dgm:pt>
    <dgm:pt modelId="{B035C61A-95EB-4EE3-8955-1457148ECC1F}" type="parTrans" cxnId="{C9B1BEEB-3E78-417A-B697-822C620E0CF0}">
      <dgm:prSet/>
      <dgm:spPr/>
      <dgm:t>
        <a:bodyPr/>
        <a:lstStyle/>
        <a:p>
          <a:endParaRPr lang="en-US"/>
        </a:p>
      </dgm:t>
    </dgm:pt>
    <dgm:pt modelId="{5D7E1C34-261A-4E1E-94C8-2DCBADC5643E}" type="sibTrans" cxnId="{C9B1BEEB-3E78-417A-B697-822C620E0CF0}">
      <dgm:prSet/>
      <dgm:spPr/>
      <dgm:t>
        <a:bodyPr/>
        <a:lstStyle/>
        <a:p>
          <a:endParaRPr lang="en-US"/>
        </a:p>
      </dgm:t>
    </dgm:pt>
    <dgm:pt modelId="{981ED9AD-20AE-4046-B70C-3B86EF856D5F}" type="pres">
      <dgm:prSet presAssocID="{386CD43A-60CB-429F-97A8-EAF80118237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7D3192D-FF74-401D-9048-CADDBAF395C5}" type="pres">
      <dgm:prSet presAssocID="{D9A784E4-78D7-4E54-BD91-80823764245C}" presName="parentText" presStyleLbl="node1" presStyleIdx="0" presStyleCnt="1" custLinFactNeighborX="12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587A2F5-7E89-4652-BBC7-5CC483976938}" type="presOf" srcId="{386CD43A-60CB-429F-97A8-EAF801182374}" destId="{981ED9AD-20AE-4046-B70C-3B86EF856D5F}" srcOrd="0" destOrd="0" presId="urn:microsoft.com/office/officeart/2005/8/layout/vList2"/>
    <dgm:cxn modelId="{C9B1BEEB-3E78-417A-B697-822C620E0CF0}" srcId="{386CD43A-60CB-429F-97A8-EAF801182374}" destId="{D9A784E4-78D7-4E54-BD91-80823764245C}" srcOrd="0" destOrd="0" parTransId="{B035C61A-95EB-4EE3-8955-1457148ECC1F}" sibTransId="{5D7E1C34-261A-4E1E-94C8-2DCBADC5643E}"/>
    <dgm:cxn modelId="{6F7D0AD5-03F8-462E-8B78-90716C260D58}" type="presOf" srcId="{D9A784E4-78D7-4E54-BD91-80823764245C}" destId="{37D3192D-FF74-401D-9048-CADDBAF395C5}" srcOrd="0" destOrd="0" presId="urn:microsoft.com/office/officeart/2005/8/layout/vList2"/>
    <dgm:cxn modelId="{A9100538-FD15-4480-8283-B8462C42F2F5}" type="presParOf" srcId="{981ED9AD-20AE-4046-B70C-3B86EF856D5F}" destId="{37D3192D-FF74-401D-9048-CADDBAF395C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1.xml><?xml version="1.0" encoding="utf-8"?>
<dgm:dataModel xmlns:dgm="http://schemas.openxmlformats.org/drawingml/2006/diagram" xmlns:a="http://schemas.openxmlformats.org/drawingml/2006/main">
  <dgm:ptLst>
    <dgm:pt modelId="{FE1004DC-B8BC-4C8D-87B9-3AF38F9578F7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6906C6-64E3-48FC-9667-0632AD5FA96B}">
      <dgm:prSet/>
      <dgm:spPr/>
      <dgm:t>
        <a:bodyPr/>
        <a:lstStyle/>
        <a:p>
          <a:pPr algn="ctr" rtl="0"/>
          <a:r>
            <a:rPr lang="en-US" b="1" dirty="0" smtClean="0"/>
            <a:t>Majority of the carbonates exhibit normal marine signatures</a:t>
          </a:r>
          <a:endParaRPr lang="en-US" b="1" dirty="0"/>
        </a:p>
      </dgm:t>
    </dgm:pt>
    <dgm:pt modelId="{822BDCC1-2A3E-45A7-8BBC-591B34BE2E20}" type="parTrans" cxnId="{44827D69-C23C-42B6-95FA-4CF98DC4600E}">
      <dgm:prSet/>
      <dgm:spPr/>
      <dgm:t>
        <a:bodyPr/>
        <a:lstStyle/>
        <a:p>
          <a:pPr algn="ctr"/>
          <a:endParaRPr lang="en-US" b="1"/>
        </a:p>
      </dgm:t>
    </dgm:pt>
    <dgm:pt modelId="{8F67B396-BE26-476E-B86C-5C71BB2D6571}" type="sibTrans" cxnId="{44827D69-C23C-42B6-95FA-4CF98DC4600E}">
      <dgm:prSet/>
      <dgm:spPr/>
      <dgm:t>
        <a:bodyPr/>
        <a:lstStyle/>
        <a:p>
          <a:pPr algn="ctr"/>
          <a:endParaRPr lang="en-US" b="1"/>
        </a:p>
      </dgm:t>
    </dgm:pt>
    <dgm:pt modelId="{5AD51EF4-403B-4FCF-848B-98ECA6E9CAF1}">
      <dgm:prSet/>
      <dgm:spPr/>
      <dgm:t>
        <a:bodyPr/>
        <a:lstStyle/>
        <a:p>
          <a:pPr algn="ctr" rtl="0"/>
          <a:r>
            <a:rPr lang="en-US" b="1" dirty="0" smtClean="0"/>
            <a:t>Carbonates in the vicinity of </a:t>
          </a:r>
          <a:r>
            <a:rPr lang="en-US" b="1" dirty="0" err="1" smtClean="0"/>
            <a:t>Pb</a:t>
          </a:r>
          <a:r>
            <a:rPr lang="en-US" b="1" dirty="0" smtClean="0"/>
            <a:t>-Zn mineralization have depleted O-isotopic values  due to influence of hydrothermal solutions on normal marine carbonates </a:t>
          </a:r>
          <a:endParaRPr lang="en-US" b="1" dirty="0"/>
        </a:p>
      </dgm:t>
    </dgm:pt>
    <dgm:pt modelId="{E6F424CE-BD86-4663-ACB0-B3A99A470D2A}" type="parTrans" cxnId="{4A2B363B-E38E-453F-8712-F102CEFC358D}">
      <dgm:prSet/>
      <dgm:spPr/>
      <dgm:t>
        <a:bodyPr/>
        <a:lstStyle/>
        <a:p>
          <a:pPr algn="ctr"/>
          <a:endParaRPr lang="en-US" b="1"/>
        </a:p>
      </dgm:t>
    </dgm:pt>
    <dgm:pt modelId="{D87AFA4C-2569-4411-8947-EE03474D5C40}" type="sibTrans" cxnId="{4A2B363B-E38E-453F-8712-F102CEFC358D}">
      <dgm:prSet/>
      <dgm:spPr/>
      <dgm:t>
        <a:bodyPr/>
        <a:lstStyle/>
        <a:p>
          <a:pPr algn="ctr"/>
          <a:endParaRPr lang="en-US" b="1"/>
        </a:p>
      </dgm:t>
    </dgm:pt>
    <dgm:pt modelId="{CFCDADF2-79B9-41CD-B4D7-AFB21CAAE91B}">
      <dgm:prSet/>
      <dgm:spPr/>
      <dgm:t>
        <a:bodyPr/>
        <a:lstStyle/>
        <a:p>
          <a:pPr algn="ctr" rtl="0"/>
          <a:r>
            <a:rPr lang="en-US" b="1" dirty="0" smtClean="0"/>
            <a:t>Depleted O-isotopic signature is due to post-depositional equilibration with </a:t>
          </a:r>
          <a:r>
            <a:rPr lang="en-US" b="1" dirty="0" err="1" smtClean="0"/>
            <a:t>isotopically</a:t>
          </a:r>
          <a:r>
            <a:rPr lang="en-US" b="1" dirty="0" smtClean="0"/>
            <a:t> light meteoric water</a:t>
          </a:r>
          <a:endParaRPr lang="en-US" b="1" dirty="0"/>
        </a:p>
      </dgm:t>
    </dgm:pt>
    <dgm:pt modelId="{9A45A223-A567-4D2C-AC96-FBE00A4141DA}" type="parTrans" cxnId="{8E46E727-049A-40E8-90EF-178DC523431B}">
      <dgm:prSet/>
      <dgm:spPr/>
      <dgm:t>
        <a:bodyPr/>
        <a:lstStyle/>
        <a:p>
          <a:pPr algn="ctr"/>
          <a:endParaRPr lang="en-US" b="1"/>
        </a:p>
      </dgm:t>
    </dgm:pt>
    <dgm:pt modelId="{313B308C-1302-4BD3-B19D-B8C2839C1D2E}" type="sibTrans" cxnId="{8E46E727-049A-40E8-90EF-178DC523431B}">
      <dgm:prSet/>
      <dgm:spPr/>
      <dgm:t>
        <a:bodyPr/>
        <a:lstStyle/>
        <a:p>
          <a:pPr algn="ctr"/>
          <a:endParaRPr lang="en-US" b="1"/>
        </a:p>
      </dgm:t>
    </dgm:pt>
    <dgm:pt modelId="{64F3F9D6-20C6-4673-832E-0EE19D6AF789}" type="pres">
      <dgm:prSet presAssocID="{FE1004DC-B8BC-4C8D-87B9-3AF38F9578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907B3C-F0AA-4F13-8CDB-36BDE6B4F525}" type="pres">
      <dgm:prSet presAssocID="{6C6906C6-64E3-48FC-9667-0632AD5FA96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73463A-D4C2-45A0-94B0-3D3269FF526C}" type="pres">
      <dgm:prSet presAssocID="{8F67B396-BE26-476E-B86C-5C71BB2D6571}" presName="spacer" presStyleCnt="0"/>
      <dgm:spPr/>
    </dgm:pt>
    <dgm:pt modelId="{10FFA677-A6D1-42D4-8F7A-47A423166D3F}" type="pres">
      <dgm:prSet presAssocID="{5AD51EF4-403B-4FCF-848B-98ECA6E9CAF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282673-E1E8-4561-B9AF-89ADCBCE15A4}" type="pres">
      <dgm:prSet presAssocID="{D87AFA4C-2569-4411-8947-EE03474D5C40}" presName="spacer" presStyleCnt="0"/>
      <dgm:spPr/>
    </dgm:pt>
    <dgm:pt modelId="{B4256A36-F1B3-4A98-ABA6-AE4306E66011}" type="pres">
      <dgm:prSet presAssocID="{CFCDADF2-79B9-41CD-B4D7-AFB21CAAE91B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A2B363B-E38E-453F-8712-F102CEFC358D}" srcId="{FE1004DC-B8BC-4C8D-87B9-3AF38F9578F7}" destId="{5AD51EF4-403B-4FCF-848B-98ECA6E9CAF1}" srcOrd="1" destOrd="0" parTransId="{E6F424CE-BD86-4663-ACB0-B3A99A470D2A}" sibTransId="{D87AFA4C-2569-4411-8947-EE03474D5C40}"/>
    <dgm:cxn modelId="{F29D584D-6C35-4743-9BB5-B809CE7545D5}" type="presOf" srcId="{6C6906C6-64E3-48FC-9667-0632AD5FA96B}" destId="{9E907B3C-F0AA-4F13-8CDB-36BDE6B4F525}" srcOrd="0" destOrd="0" presId="urn:microsoft.com/office/officeart/2005/8/layout/vList2"/>
    <dgm:cxn modelId="{44827D69-C23C-42B6-95FA-4CF98DC4600E}" srcId="{FE1004DC-B8BC-4C8D-87B9-3AF38F9578F7}" destId="{6C6906C6-64E3-48FC-9667-0632AD5FA96B}" srcOrd="0" destOrd="0" parTransId="{822BDCC1-2A3E-45A7-8BBC-591B34BE2E20}" sibTransId="{8F67B396-BE26-476E-B86C-5C71BB2D6571}"/>
    <dgm:cxn modelId="{37590A88-F96C-493E-B60F-F5F15C94A3DA}" type="presOf" srcId="{FE1004DC-B8BC-4C8D-87B9-3AF38F9578F7}" destId="{64F3F9D6-20C6-4673-832E-0EE19D6AF789}" srcOrd="0" destOrd="0" presId="urn:microsoft.com/office/officeart/2005/8/layout/vList2"/>
    <dgm:cxn modelId="{6C5E9EC5-279C-43E8-BC5C-6BD8EEAF70CA}" type="presOf" srcId="{5AD51EF4-403B-4FCF-848B-98ECA6E9CAF1}" destId="{10FFA677-A6D1-42D4-8F7A-47A423166D3F}" srcOrd="0" destOrd="0" presId="urn:microsoft.com/office/officeart/2005/8/layout/vList2"/>
    <dgm:cxn modelId="{2F6A04B2-7DB0-4210-96F2-4E7F594612B4}" type="presOf" srcId="{CFCDADF2-79B9-41CD-B4D7-AFB21CAAE91B}" destId="{B4256A36-F1B3-4A98-ABA6-AE4306E66011}" srcOrd="0" destOrd="0" presId="urn:microsoft.com/office/officeart/2005/8/layout/vList2"/>
    <dgm:cxn modelId="{8E46E727-049A-40E8-90EF-178DC523431B}" srcId="{FE1004DC-B8BC-4C8D-87B9-3AF38F9578F7}" destId="{CFCDADF2-79B9-41CD-B4D7-AFB21CAAE91B}" srcOrd="2" destOrd="0" parTransId="{9A45A223-A567-4D2C-AC96-FBE00A4141DA}" sibTransId="{313B308C-1302-4BD3-B19D-B8C2839C1D2E}"/>
    <dgm:cxn modelId="{2C951E8C-8AED-4B57-AAFF-67C28B55D01D}" type="presParOf" srcId="{64F3F9D6-20C6-4673-832E-0EE19D6AF789}" destId="{9E907B3C-F0AA-4F13-8CDB-36BDE6B4F525}" srcOrd="0" destOrd="0" presId="urn:microsoft.com/office/officeart/2005/8/layout/vList2"/>
    <dgm:cxn modelId="{61488139-90AE-47FC-A336-403FCBFEE46C}" type="presParOf" srcId="{64F3F9D6-20C6-4673-832E-0EE19D6AF789}" destId="{4F73463A-D4C2-45A0-94B0-3D3269FF526C}" srcOrd="1" destOrd="0" presId="urn:microsoft.com/office/officeart/2005/8/layout/vList2"/>
    <dgm:cxn modelId="{AE3AA2B2-A711-45F5-803A-EC203D06C5CE}" type="presParOf" srcId="{64F3F9D6-20C6-4673-832E-0EE19D6AF789}" destId="{10FFA677-A6D1-42D4-8F7A-47A423166D3F}" srcOrd="2" destOrd="0" presId="urn:microsoft.com/office/officeart/2005/8/layout/vList2"/>
    <dgm:cxn modelId="{1AEEBEE1-9041-432F-8651-ECA0E926DF9C}" type="presParOf" srcId="{64F3F9D6-20C6-4673-832E-0EE19D6AF789}" destId="{D3282673-E1E8-4561-B9AF-89ADCBCE15A4}" srcOrd="3" destOrd="0" presId="urn:microsoft.com/office/officeart/2005/8/layout/vList2"/>
    <dgm:cxn modelId="{5059185D-5066-4ADD-90C9-057977B7284C}" type="presParOf" srcId="{64F3F9D6-20C6-4673-832E-0EE19D6AF789}" destId="{B4256A36-F1B3-4A98-ABA6-AE4306E66011}" srcOrd="4" destOrd="0" presId="urn:microsoft.com/office/officeart/2005/8/layout/vList2"/>
  </dgm:cxnLst>
  <dgm:bg/>
  <dgm:whole/>
</dgm:dataModel>
</file>

<file path=ppt/diagrams/data82.xml><?xml version="1.0" encoding="utf-8"?>
<dgm:dataModel xmlns:dgm="http://schemas.openxmlformats.org/drawingml/2006/diagram" xmlns:a="http://schemas.openxmlformats.org/drawingml/2006/main">
  <dgm:ptLst>
    <dgm:pt modelId="{CC89CF51-A2E5-4D77-B688-932346ECFF8B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22D5B2-FB1A-485C-89CF-0386D3F6118F}">
      <dgm:prSet custT="1"/>
      <dgm:spPr/>
      <dgm:t>
        <a:bodyPr/>
        <a:lstStyle/>
        <a:p>
          <a:pPr algn="ctr"/>
          <a:r>
            <a:rPr lang="en-US" sz="1800" b="1" dirty="0"/>
            <a:t>Temperature of homogenization (Th ) vs. salinity </a:t>
          </a:r>
          <a:r>
            <a:rPr lang="en-US" sz="1800" b="1" dirty="0" smtClean="0"/>
            <a:t>plot of fluid inclusions in quartz associated with a. vein type ore, b. massive galena ore, c. tension-gash, d. un-mineralized quartz vein from Zawarmala, massive galena ore from Balaria. Compared with Irish  &amp; MVT  type deposit. </a:t>
          </a:r>
          <a:endParaRPr lang="en-US" sz="1800" b="1" dirty="0"/>
        </a:p>
      </dgm:t>
    </dgm:pt>
    <dgm:pt modelId="{0F4FB409-1E4E-4999-BC91-7D43A99ED158}" type="parTrans" cxnId="{2D7D19E0-87FA-4FFC-99D9-2DEE4879DAC1}">
      <dgm:prSet/>
      <dgm:spPr/>
      <dgm:t>
        <a:bodyPr/>
        <a:lstStyle/>
        <a:p>
          <a:pPr algn="ctr"/>
          <a:endParaRPr lang="en-US" b="1"/>
        </a:p>
      </dgm:t>
    </dgm:pt>
    <dgm:pt modelId="{138B635A-F076-4509-9ECB-3A5528E90F9E}" type="sibTrans" cxnId="{2D7D19E0-87FA-4FFC-99D9-2DEE4879DAC1}">
      <dgm:prSet/>
      <dgm:spPr/>
      <dgm:t>
        <a:bodyPr/>
        <a:lstStyle/>
        <a:p>
          <a:pPr algn="ctr"/>
          <a:endParaRPr lang="en-US" b="1"/>
        </a:p>
      </dgm:t>
    </dgm:pt>
    <dgm:pt modelId="{E37BCD3A-6967-450B-A7DA-A67C529D4238}" type="pres">
      <dgm:prSet presAssocID="{CC89CF51-A2E5-4D77-B688-932346ECFF8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3A1C473-732B-49FF-B5B8-BB6CA1C04097}" type="pres">
      <dgm:prSet presAssocID="{3622D5B2-FB1A-485C-89CF-0386D3F6118F}" presName="parentText" presStyleLbl="node1" presStyleIdx="0" presStyleCnt="1" custScaleX="95161" custScaleY="100087" custLinFactNeighborX="-51" custLinFactNeighborY="2905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7D19E0-87FA-4FFC-99D9-2DEE4879DAC1}" srcId="{CC89CF51-A2E5-4D77-B688-932346ECFF8B}" destId="{3622D5B2-FB1A-485C-89CF-0386D3F6118F}" srcOrd="0" destOrd="0" parTransId="{0F4FB409-1E4E-4999-BC91-7D43A99ED158}" sibTransId="{138B635A-F076-4509-9ECB-3A5528E90F9E}"/>
    <dgm:cxn modelId="{37551240-3E75-45E0-AD7E-F29F29DF9D79}" type="presOf" srcId="{CC89CF51-A2E5-4D77-B688-932346ECFF8B}" destId="{E37BCD3A-6967-450B-A7DA-A67C529D4238}" srcOrd="0" destOrd="0" presId="urn:microsoft.com/office/officeart/2005/8/layout/vList2"/>
    <dgm:cxn modelId="{E0418AE8-DC88-4410-B6E8-5C8D099BCE5C}" type="presOf" srcId="{3622D5B2-FB1A-485C-89CF-0386D3F6118F}" destId="{13A1C473-732B-49FF-B5B8-BB6CA1C04097}" srcOrd="0" destOrd="0" presId="urn:microsoft.com/office/officeart/2005/8/layout/vList2"/>
    <dgm:cxn modelId="{55009FDA-D9CC-4B94-B303-FB4A359F03F4}" type="presParOf" srcId="{E37BCD3A-6967-450B-A7DA-A67C529D4238}" destId="{13A1C473-732B-49FF-B5B8-BB6CA1C0409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3.xml><?xml version="1.0" encoding="utf-8"?>
<dgm:dataModel xmlns:dgm="http://schemas.openxmlformats.org/drawingml/2006/diagram" xmlns:a="http://schemas.openxmlformats.org/drawingml/2006/main">
  <dgm:ptLst>
    <dgm:pt modelId="{0D2EEFE3-E4F3-40B0-9893-64BCB22173A8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E46D4B-6AC5-489A-812C-9E807E637F21}">
      <dgm:prSet custT="1"/>
      <dgm:spPr/>
      <dgm:t>
        <a:bodyPr/>
        <a:lstStyle/>
        <a:p>
          <a:pPr algn="ctr" rtl="0"/>
          <a:r>
            <a:rPr lang="en-US" sz="1800" b="1" dirty="0" smtClean="0"/>
            <a:t>Vein-type ore : Low-salinity (4.3–14.7 wt % NaCl equiv.) H</a:t>
          </a:r>
          <a:r>
            <a:rPr lang="en-US" sz="1800" b="1" baseline="-25000" dirty="0" smtClean="0"/>
            <a:t>2</a:t>
          </a:r>
          <a:r>
            <a:rPr lang="en-US" sz="1800" b="1" dirty="0" smtClean="0"/>
            <a:t>O-NaCl fluids. Trapping temperature of ore fluid : 395° to 290°C   </a:t>
          </a:r>
          <a:endParaRPr lang="en-US" sz="1800" b="1" dirty="0"/>
        </a:p>
      </dgm:t>
    </dgm:pt>
    <dgm:pt modelId="{DAC89578-7F0D-47D2-BE69-F04466392704}" type="parTrans" cxnId="{712746F4-56CE-4129-8570-1C07BFC67613}">
      <dgm:prSet/>
      <dgm:spPr/>
      <dgm:t>
        <a:bodyPr/>
        <a:lstStyle/>
        <a:p>
          <a:endParaRPr lang="en-US" sz="1800" b="1"/>
        </a:p>
      </dgm:t>
    </dgm:pt>
    <dgm:pt modelId="{FDCD1619-9194-40F7-8B76-5FC182B25EC7}" type="sibTrans" cxnId="{712746F4-56CE-4129-8570-1C07BFC67613}">
      <dgm:prSet/>
      <dgm:spPr/>
      <dgm:t>
        <a:bodyPr/>
        <a:lstStyle/>
        <a:p>
          <a:endParaRPr lang="en-US" sz="1800" b="1"/>
        </a:p>
      </dgm:t>
    </dgm:pt>
    <dgm:pt modelId="{3F26104F-607C-433F-AD84-64B5EB06C5A6}" type="pres">
      <dgm:prSet presAssocID="{0D2EEFE3-E4F3-40B0-9893-64BCB22173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7057443-09DC-48A2-9871-7DA33F59E660}" type="pres">
      <dgm:prSet presAssocID="{B8E46D4B-6AC5-489A-812C-9E807E637F21}" presName="parentText" presStyleLbl="node1" presStyleIdx="0" presStyleCnt="1" custLinFactNeighborY="-664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12746F4-56CE-4129-8570-1C07BFC67613}" srcId="{0D2EEFE3-E4F3-40B0-9893-64BCB22173A8}" destId="{B8E46D4B-6AC5-489A-812C-9E807E637F21}" srcOrd="0" destOrd="0" parTransId="{DAC89578-7F0D-47D2-BE69-F04466392704}" sibTransId="{FDCD1619-9194-40F7-8B76-5FC182B25EC7}"/>
    <dgm:cxn modelId="{E95D8E8F-5173-4383-9AFF-7359F2A1F0B2}" type="presOf" srcId="{0D2EEFE3-E4F3-40B0-9893-64BCB22173A8}" destId="{3F26104F-607C-433F-AD84-64B5EB06C5A6}" srcOrd="0" destOrd="0" presId="urn:microsoft.com/office/officeart/2005/8/layout/vList2"/>
    <dgm:cxn modelId="{EEC1C28A-2085-450C-8862-15DE3A26BBD4}" type="presOf" srcId="{B8E46D4B-6AC5-489A-812C-9E807E637F21}" destId="{87057443-09DC-48A2-9871-7DA33F59E660}" srcOrd="0" destOrd="0" presId="urn:microsoft.com/office/officeart/2005/8/layout/vList2"/>
    <dgm:cxn modelId="{C1DF4FD4-ABC2-40F3-B075-18EBA994C19A}" type="presParOf" srcId="{3F26104F-607C-433F-AD84-64B5EB06C5A6}" destId="{87057443-09DC-48A2-9871-7DA33F59E660}" srcOrd="0" destOrd="0" presId="urn:microsoft.com/office/officeart/2005/8/layout/vList2"/>
  </dgm:cxnLst>
  <dgm:bg/>
  <dgm:whole/>
</dgm:dataModel>
</file>

<file path=ppt/diagrams/data84.xml><?xml version="1.0" encoding="utf-8"?>
<dgm:dataModel xmlns:dgm="http://schemas.openxmlformats.org/drawingml/2006/diagram" xmlns:a="http://schemas.openxmlformats.org/drawingml/2006/main">
  <dgm:ptLst>
    <dgm:pt modelId="{37867DFF-9E86-4D9C-B825-8EA79CA9F354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02883A0-9B26-4E58-B350-E7942700E27D}">
      <dgm:prSet custT="1"/>
      <dgm:spPr/>
      <dgm:t>
        <a:bodyPr/>
        <a:lstStyle/>
        <a:p>
          <a:pPr algn="ctr" rtl="0"/>
          <a:r>
            <a:rPr lang="en-US" sz="1800" b="1" dirty="0" smtClean="0"/>
            <a:t>Massive galena ore: H</a:t>
          </a:r>
          <a:r>
            <a:rPr lang="en-US" sz="1800" b="1" baseline="-25000" dirty="0" smtClean="0"/>
            <a:t>2</a:t>
          </a:r>
          <a:r>
            <a:rPr lang="en-US" sz="1800" b="1" dirty="0" smtClean="0"/>
            <a:t>O-CO</a:t>
          </a:r>
          <a:r>
            <a:rPr lang="en-US" sz="1800" b="1" baseline="-25000" dirty="0" smtClean="0"/>
            <a:t>2</a:t>
          </a:r>
          <a:r>
            <a:rPr lang="en-US" sz="1800" b="1" dirty="0" smtClean="0"/>
            <a:t>-NaCl fluids of lower salinity (about 3–4 wt % NaCl equiv).  Trapping temperature of fluid : 250° and 150°C at pressures of 2,000 to 750 bars .           Fluids are made up of variable H</a:t>
          </a:r>
          <a:r>
            <a:rPr lang="en-US" sz="1800" b="1" baseline="-25000" dirty="0" smtClean="0"/>
            <a:t>2</a:t>
          </a:r>
          <a:r>
            <a:rPr lang="en-US" sz="1800" b="1" dirty="0" smtClean="0"/>
            <a:t>O, CO</a:t>
          </a:r>
          <a:r>
            <a:rPr lang="en-US" sz="1800" b="1" baseline="-25000" dirty="0" smtClean="0"/>
            <a:t>2</a:t>
          </a:r>
          <a:r>
            <a:rPr lang="en-US" sz="1800" b="1" dirty="0" smtClean="0"/>
            <a:t> CH</a:t>
          </a:r>
          <a:r>
            <a:rPr lang="en-US" sz="1800" b="1" baseline="-25000" dirty="0" smtClean="0"/>
            <a:t>4</a:t>
          </a:r>
          <a:r>
            <a:rPr lang="en-US" sz="1800" b="1" dirty="0" smtClean="0"/>
            <a:t> and N</a:t>
          </a:r>
          <a:r>
            <a:rPr lang="en-US" sz="1800" b="1" baseline="-25000" dirty="0" smtClean="0"/>
            <a:t>2</a:t>
          </a:r>
          <a:r>
            <a:rPr lang="en-US" sz="1800" b="1" dirty="0" smtClean="0"/>
            <a:t> </a:t>
          </a:r>
          <a:endParaRPr lang="en-US" sz="1800" b="1" dirty="0"/>
        </a:p>
      </dgm:t>
    </dgm:pt>
    <dgm:pt modelId="{A83B0755-ACBC-40FC-88BA-62B491C1FC09}" type="parTrans" cxnId="{08CA4A48-4A63-4479-835C-A5553498D799}">
      <dgm:prSet/>
      <dgm:spPr/>
      <dgm:t>
        <a:bodyPr/>
        <a:lstStyle/>
        <a:p>
          <a:endParaRPr lang="en-US" sz="1800" b="1"/>
        </a:p>
      </dgm:t>
    </dgm:pt>
    <dgm:pt modelId="{2166BA43-599D-49FC-AC28-D26C4707EFE8}" type="sibTrans" cxnId="{08CA4A48-4A63-4479-835C-A5553498D799}">
      <dgm:prSet/>
      <dgm:spPr/>
      <dgm:t>
        <a:bodyPr/>
        <a:lstStyle/>
        <a:p>
          <a:endParaRPr lang="en-US" sz="1800" b="1"/>
        </a:p>
      </dgm:t>
    </dgm:pt>
    <dgm:pt modelId="{81264FAE-F84C-40AA-91AA-F99CB85F64D1}" type="pres">
      <dgm:prSet presAssocID="{37867DFF-9E86-4D9C-B825-8EA79CA9F35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94795B2-D59D-466F-BA67-952557AC200E}" type="pres">
      <dgm:prSet presAssocID="{A02883A0-9B26-4E58-B350-E7942700E27D}" presName="parentText" presStyleLbl="node1" presStyleIdx="0" presStyleCnt="1" custLinFactNeighborY="384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6289A34-3EBE-4816-A0C7-7F92F092F292}" type="presOf" srcId="{37867DFF-9E86-4D9C-B825-8EA79CA9F354}" destId="{81264FAE-F84C-40AA-91AA-F99CB85F64D1}" srcOrd="0" destOrd="0" presId="urn:microsoft.com/office/officeart/2005/8/layout/vList2"/>
    <dgm:cxn modelId="{08CA4A48-4A63-4479-835C-A5553498D799}" srcId="{37867DFF-9E86-4D9C-B825-8EA79CA9F354}" destId="{A02883A0-9B26-4E58-B350-E7942700E27D}" srcOrd="0" destOrd="0" parTransId="{A83B0755-ACBC-40FC-88BA-62B491C1FC09}" sibTransId="{2166BA43-599D-49FC-AC28-D26C4707EFE8}"/>
    <dgm:cxn modelId="{35BBD50F-285C-4456-B9DF-99384C9682AE}" type="presOf" srcId="{A02883A0-9B26-4E58-B350-E7942700E27D}" destId="{A94795B2-D59D-466F-BA67-952557AC200E}" srcOrd="0" destOrd="0" presId="urn:microsoft.com/office/officeart/2005/8/layout/vList2"/>
    <dgm:cxn modelId="{12BFEAE5-AF44-4DFB-B225-34FFAE35CB1C}" type="presParOf" srcId="{81264FAE-F84C-40AA-91AA-F99CB85F64D1}" destId="{A94795B2-D59D-466F-BA67-952557AC200E}" srcOrd="0" destOrd="0" presId="urn:microsoft.com/office/officeart/2005/8/layout/vList2"/>
  </dgm:cxnLst>
  <dgm:bg/>
  <dgm:whole/>
</dgm:dataModel>
</file>

<file path=ppt/diagrams/data85.xml><?xml version="1.0" encoding="utf-8"?>
<dgm:dataModel xmlns:dgm="http://schemas.openxmlformats.org/drawingml/2006/diagram" xmlns:a="http://schemas.openxmlformats.org/drawingml/2006/main">
  <dgm:ptLst>
    <dgm:pt modelId="{B3E53FE3-5CD4-4823-B5FD-37F42A54FB28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2FA26C-FCF6-4EDD-9DFF-C289F13A07A6}">
      <dgm:prSet custT="1"/>
      <dgm:spPr/>
      <dgm:t>
        <a:bodyPr/>
        <a:lstStyle/>
        <a:p>
          <a:pPr algn="ctr" rtl="0"/>
          <a:r>
            <a:rPr lang="en-GB" sz="1800" b="1" dirty="0" smtClean="0"/>
            <a:t>Fluid inclusion salinity ranges from ~ 5 to ~7 wt % NaCl equiv. and temperature ranges from ~ 100 to ~ 340 °C,</a:t>
          </a:r>
        </a:p>
        <a:p>
          <a:pPr algn="ctr" rtl="0"/>
          <a:r>
            <a:rPr lang="en-GB" sz="1800" b="1" dirty="0" smtClean="0"/>
            <a:t> in overlapping domain. </a:t>
          </a:r>
          <a:endParaRPr lang="en-GB" sz="1800" b="1" dirty="0"/>
        </a:p>
      </dgm:t>
    </dgm:pt>
    <dgm:pt modelId="{05A908CF-BF92-4148-A20F-7FAF24281C26}" type="parTrans" cxnId="{B23F571B-81E5-4881-962D-8E6DD67F429C}">
      <dgm:prSet/>
      <dgm:spPr/>
      <dgm:t>
        <a:bodyPr/>
        <a:lstStyle/>
        <a:p>
          <a:endParaRPr lang="en-US"/>
        </a:p>
      </dgm:t>
    </dgm:pt>
    <dgm:pt modelId="{862CBB6B-D143-4016-8226-0A7005B9F53D}" type="sibTrans" cxnId="{B23F571B-81E5-4881-962D-8E6DD67F429C}">
      <dgm:prSet/>
      <dgm:spPr/>
      <dgm:t>
        <a:bodyPr/>
        <a:lstStyle/>
        <a:p>
          <a:endParaRPr lang="en-US"/>
        </a:p>
      </dgm:t>
    </dgm:pt>
    <dgm:pt modelId="{15658275-DCF6-44B0-8B99-7CD6965914CB}" type="pres">
      <dgm:prSet presAssocID="{B3E53FE3-5CD4-4823-B5FD-37F42A54FB2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A82739-A28D-4780-8316-B524339571EE}" type="pres">
      <dgm:prSet presAssocID="{542FA26C-FCF6-4EDD-9DFF-C289F13A07A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23F571B-81E5-4881-962D-8E6DD67F429C}" srcId="{B3E53FE3-5CD4-4823-B5FD-37F42A54FB28}" destId="{542FA26C-FCF6-4EDD-9DFF-C289F13A07A6}" srcOrd="0" destOrd="0" parTransId="{05A908CF-BF92-4148-A20F-7FAF24281C26}" sibTransId="{862CBB6B-D143-4016-8226-0A7005B9F53D}"/>
    <dgm:cxn modelId="{76189BAF-EA79-418E-9D62-4E57DAFA6C1F}" type="presOf" srcId="{B3E53FE3-5CD4-4823-B5FD-37F42A54FB28}" destId="{15658275-DCF6-44B0-8B99-7CD6965914CB}" srcOrd="0" destOrd="0" presId="urn:microsoft.com/office/officeart/2005/8/layout/vList2"/>
    <dgm:cxn modelId="{921EBD42-0B37-4C97-9F07-80DEC4F9F6F6}" type="presOf" srcId="{542FA26C-FCF6-4EDD-9DFF-C289F13A07A6}" destId="{0BA82739-A28D-4780-8316-B524339571EE}" srcOrd="0" destOrd="0" presId="urn:microsoft.com/office/officeart/2005/8/layout/vList2"/>
    <dgm:cxn modelId="{66F9273F-4782-4BD4-9A33-1166160E2998}" type="presParOf" srcId="{15658275-DCF6-44B0-8B99-7CD6965914CB}" destId="{0BA82739-A28D-4780-8316-B524339571EE}" srcOrd="0" destOrd="0" presId="urn:microsoft.com/office/officeart/2005/8/layout/vList2"/>
  </dgm:cxnLst>
  <dgm:bg/>
  <dgm:whole/>
</dgm:dataModel>
</file>

<file path=ppt/diagrams/data86.xml><?xml version="1.0" encoding="utf-8"?>
<dgm:dataModel xmlns:dgm="http://schemas.openxmlformats.org/drawingml/2006/diagram" xmlns:a="http://schemas.openxmlformats.org/drawingml/2006/main">
  <dgm:ptLst>
    <dgm:pt modelId="{C41F04F5-CF3F-43BD-BF68-5D0E921FF2FB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A9759D-3304-4FE1-A993-449DDF88492E}">
      <dgm:prSet custT="1"/>
      <dgm:spPr>
        <a:gradFill rotWithShape="0">
          <a:gsLst>
            <a:gs pos="0">
              <a:schemeClr val="tx2">
                <a:lumMod val="5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00FFFF"/>
            </a:gs>
          </a:gsLst>
        </a:gradFill>
      </dgm:spPr>
      <dgm:t>
        <a:bodyPr/>
        <a:lstStyle/>
        <a:p>
          <a:pPr algn="ctr"/>
          <a:r>
            <a:rPr lang="en-US" sz="2000" b="1" dirty="0">
              <a:solidFill>
                <a:srgbClr val="FFC000"/>
              </a:solidFill>
            </a:rPr>
            <a:t>FLUID INCLUSION</a:t>
          </a:r>
        </a:p>
      </dgm:t>
    </dgm:pt>
    <dgm:pt modelId="{F9D1482F-ECAC-4CCD-A0D8-C4CA20A1D8A6}" type="parTrans" cxnId="{6799D4B7-EEC9-4AE1-8A55-08961E1C76DE}">
      <dgm:prSet/>
      <dgm:spPr/>
      <dgm:t>
        <a:bodyPr/>
        <a:lstStyle/>
        <a:p>
          <a:endParaRPr lang="en-US" sz="2000" b="1">
            <a:solidFill>
              <a:srgbClr val="FFC000"/>
            </a:solidFill>
          </a:endParaRPr>
        </a:p>
      </dgm:t>
    </dgm:pt>
    <dgm:pt modelId="{E6547E02-2F7E-4C7E-A87A-E5841771F00B}" type="sibTrans" cxnId="{6799D4B7-EEC9-4AE1-8A55-08961E1C76DE}">
      <dgm:prSet/>
      <dgm:spPr/>
      <dgm:t>
        <a:bodyPr/>
        <a:lstStyle/>
        <a:p>
          <a:endParaRPr lang="en-US" sz="2000" b="1">
            <a:solidFill>
              <a:srgbClr val="FFC000"/>
            </a:solidFill>
          </a:endParaRPr>
        </a:p>
      </dgm:t>
    </dgm:pt>
    <dgm:pt modelId="{08AFF4BE-97F0-4088-900B-A7DC4DEF33D1}" type="pres">
      <dgm:prSet presAssocID="{C41F04F5-CF3F-43BD-BF68-5D0E921FF2F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945C34E-0FAF-48E7-BD15-55FCC4440522}" type="pres">
      <dgm:prSet presAssocID="{9FA9759D-3304-4FE1-A993-449DDF88492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C9C5BA7-EB2A-4246-A9C8-7F9E93BB9466}" type="presOf" srcId="{C41F04F5-CF3F-43BD-BF68-5D0E921FF2FB}" destId="{08AFF4BE-97F0-4088-900B-A7DC4DEF33D1}" srcOrd="0" destOrd="0" presId="urn:microsoft.com/office/officeart/2005/8/layout/vList2"/>
    <dgm:cxn modelId="{F2654327-5112-4AAF-98F8-6E2A9AFE0DDA}" type="presOf" srcId="{9FA9759D-3304-4FE1-A993-449DDF88492E}" destId="{B945C34E-0FAF-48E7-BD15-55FCC4440522}" srcOrd="0" destOrd="0" presId="urn:microsoft.com/office/officeart/2005/8/layout/vList2"/>
    <dgm:cxn modelId="{6799D4B7-EEC9-4AE1-8A55-08961E1C76DE}" srcId="{C41F04F5-CF3F-43BD-BF68-5D0E921FF2FB}" destId="{9FA9759D-3304-4FE1-A993-449DDF88492E}" srcOrd="0" destOrd="0" parTransId="{F9D1482F-ECAC-4CCD-A0D8-C4CA20A1D8A6}" sibTransId="{E6547E02-2F7E-4C7E-A87A-E5841771F00B}"/>
    <dgm:cxn modelId="{60761052-FD5F-418D-9E62-19FE8580FDE0}" type="presParOf" srcId="{08AFF4BE-97F0-4088-900B-A7DC4DEF33D1}" destId="{B945C34E-0FAF-48E7-BD15-55FCC4440522}" srcOrd="0" destOrd="0" presId="urn:microsoft.com/office/officeart/2005/8/layout/vList2"/>
  </dgm:cxnLst>
  <dgm:bg/>
  <dgm:whole/>
</dgm:dataModel>
</file>

<file path=ppt/diagrams/data87.xml><?xml version="1.0" encoding="utf-8"?>
<dgm:dataModel xmlns:dgm="http://schemas.openxmlformats.org/drawingml/2006/diagram" xmlns:a="http://schemas.openxmlformats.org/drawingml/2006/main">
  <dgm:ptLst>
    <dgm:pt modelId="{1300B3D8-2797-4321-B5F9-B3B24D0C7543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8F554F-4C83-433B-B814-A6DB63047C4F}">
      <dgm:prSet custT="1"/>
      <dgm:spPr>
        <a:gradFill rotWithShape="0">
          <a:gsLst>
            <a:gs pos="35000">
              <a:schemeClr val="tx2">
                <a:lumMod val="5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00FFFF"/>
            </a:gs>
          </a:gsLst>
        </a:gradFill>
      </dgm:spPr>
      <dgm:t>
        <a:bodyPr/>
        <a:lstStyle/>
        <a:p>
          <a:pPr algn="ctr"/>
          <a:r>
            <a:rPr lang="en-US" sz="2000" b="1" dirty="0" smtClean="0">
              <a:solidFill>
                <a:srgbClr val="FFC000"/>
              </a:solidFill>
            </a:rPr>
            <a:t>COMPARISON OF ZAWAR DEPOSITS AND IRISH TYPE DEPOSITS </a:t>
          </a:r>
          <a:endParaRPr lang="en-US" sz="2000" b="1" dirty="0">
            <a:solidFill>
              <a:srgbClr val="FFC000"/>
            </a:solidFill>
          </a:endParaRPr>
        </a:p>
      </dgm:t>
    </dgm:pt>
    <dgm:pt modelId="{70A6F5A8-20B6-4DCF-900F-637FEE2CF5B6}" type="parTrans" cxnId="{D2627C08-35A3-43EA-B1DD-9A173F3DFE82}">
      <dgm:prSet/>
      <dgm:spPr/>
      <dgm:t>
        <a:bodyPr/>
        <a:lstStyle/>
        <a:p>
          <a:pPr algn="ctr"/>
          <a:endParaRPr lang="en-US" sz="2000" b="1" dirty="0">
            <a:solidFill>
              <a:srgbClr val="FFC000"/>
            </a:solidFill>
          </a:endParaRPr>
        </a:p>
      </dgm:t>
    </dgm:pt>
    <dgm:pt modelId="{5AADE68D-9ACA-44E1-8B7B-E46EFA3AEC6D}" type="sibTrans" cxnId="{D2627C08-35A3-43EA-B1DD-9A173F3DFE82}">
      <dgm:prSet/>
      <dgm:spPr/>
      <dgm:t>
        <a:bodyPr/>
        <a:lstStyle/>
        <a:p>
          <a:pPr algn="ctr"/>
          <a:endParaRPr lang="en-US" sz="2000" b="1" dirty="0">
            <a:solidFill>
              <a:srgbClr val="FFC000"/>
            </a:solidFill>
          </a:endParaRPr>
        </a:p>
      </dgm:t>
    </dgm:pt>
    <dgm:pt modelId="{9B54AC13-FEEB-4781-8F4D-04B70E18B618}" type="pres">
      <dgm:prSet presAssocID="{1300B3D8-2797-4321-B5F9-B3B24D0C754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8757609-0AD6-4E64-831A-3C3CDB2DE8D8}" type="pres">
      <dgm:prSet presAssocID="{D68F554F-4C83-433B-B814-A6DB63047C4F}" presName="parentText" presStyleLbl="node1" presStyleIdx="0" presStyleCnt="1" custLinFactNeighborY="813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2627C08-35A3-43EA-B1DD-9A173F3DFE82}" srcId="{1300B3D8-2797-4321-B5F9-B3B24D0C7543}" destId="{D68F554F-4C83-433B-B814-A6DB63047C4F}" srcOrd="0" destOrd="0" parTransId="{70A6F5A8-20B6-4DCF-900F-637FEE2CF5B6}" sibTransId="{5AADE68D-9ACA-44E1-8B7B-E46EFA3AEC6D}"/>
    <dgm:cxn modelId="{F8B40A12-CD36-4966-87AA-B2C2D3739724}" type="presOf" srcId="{1300B3D8-2797-4321-B5F9-B3B24D0C7543}" destId="{9B54AC13-FEEB-4781-8F4D-04B70E18B618}" srcOrd="0" destOrd="0" presId="urn:microsoft.com/office/officeart/2005/8/layout/vList2"/>
    <dgm:cxn modelId="{8E86F83A-B594-46D6-BDCD-D429579C7996}" type="presOf" srcId="{D68F554F-4C83-433B-B814-A6DB63047C4F}" destId="{78757609-0AD6-4E64-831A-3C3CDB2DE8D8}" srcOrd="0" destOrd="0" presId="urn:microsoft.com/office/officeart/2005/8/layout/vList2"/>
    <dgm:cxn modelId="{FB8C791D-2D94-4E9E-9D81-73065797CF9E}" type="presParOf" srcId="{9B54AC13-FEEB-4781-8F4D-04B70E18B618}" destId="{78757609-0AD6-4E64-831A-3C3CDB2DE8D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88.xml><?xml version="1.0" encoding="utf-8"?>
<dgm:dataModel xmlns:dgm="http://schemas.openxmlformats.org/drawingml/2006/diagram" xmlns:a="http://schemas.openxmlformats.org/drawingml/2006/main">
  <dgm:ptLst>
    <dgm:pt modelId="{A88D3ACA-C6EF-4E3E-A185-BB9654FA866A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AE1A04-3987-432C-95E1-213A4B134F55}">
      <dgm:prSet custT="1"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67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10DBF6"/>
            </a:gs>
          </a:gsLst>
        </a:gradFill>
      </dgm:spPr>
      <dgm:t>
        <a:bodyPr/>
        <a:lstStyle/>
        <a:p>
          <a:pPr algn="ctr"/>
          <a:r>
            <a:rPr lang="en-US" sz="2000" b="1" dirty="0" smtClean="0">
              <a:solidFill>
                <a:srgbClr val="FFC000"/>
              </a:solidFill>
              <a:latin typeface="+mj-lt"/>
            </a:rPr>
            <a:t>GEOLOGICAL NATURE ANALYSIS, (GNA) OF IRISH TYPE AND ZZB</a:t>
          </a:r>
          <a:endParaRPr lang="en-US" sz="2000" b="1" dirty="0">
            <a:solidFill>
              <a:srgbClr val="FFC000"/>
            </a:solidFill>
            <a:latin typeface="+mj-lt"/>
          </a:endParaRPr>
        </a:p>
      </dgm:t>
    </dgm:pt>
    <dgm:pt modelId="{264FF2BE-E609-4A2D-B5AB-F8A654EEB0C8}" type="parTrans" cxnId="{890755F1-78ED-4026-AE3E-47648815094C}">
      <dgm:prSet/>
      <dgm:spPr/>
      <dgm:t>
        <a:bodyPr/>
        <a:lstStyle/>
        <a:p>
          <a:endParaRPr lang="en-US" sz="2000" dirty="0">
            <a:solidFill>
              <a:srgbClr val="FFC000"/>
            </a:solidFill>
            <a:latin typeface="+mj-lt"/>
          </a:endParaRPr>
        </a:p>
      </dgm:t>
    </dgm:pt>
    <dgm:pt modelId="{F5B96DBC-A484-4AAF-9551-30B2C63397AC}" type="sibTrans" cxnId="{890755F1-78ED-4026-AE3E-47648815094C}">
      <dgm:prSet/>
      <dgm:spPr/>
      <dgm:t>
        <a:bodyPr/>
        <a:lstStyle/>
        <a:p>
          <a:endParaRPr lang="en-US" sz="2000" dirty="0">
            <a:solidFill>
              <a:srgbClr val="FFC000"/>
            </a:solidFill>
            <a:latin typeface="+mj-lt"/>
          </a:endParaRPr>
        </a:p>
      </dgm:t>
    </dgm:pt>
    <dgm:pt modelId="{9F3C6929-52D9-462A-AD7E-B2184E300A01}" type="pres">
      <dgm:prSet presAssocID="{A88D3ACA-C6EF-4E3E-A185-BB9654FA86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3537D94-5334-4B6F-AEA2-EB098887060C}" type="pres">
      <dgm:prSet presAssocID="{05AE1A04-3987-432C-95E1-213A4B134F55}" presName="parentText" presStyleLbl="node1" presStyleIdx="0" presStyleCnt="1" custLinFactNeighborY="-1651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D81403-9F79-4963-A51F-905E98783CA0}" type="presOf" srcId="{05AE1A04-3987-432C-95E1-213A4B134F55}" destId="{E3537D94-5334-4B6F-AEA2-EB098887060C}" srcOrd="0" destOrd="0" presId="urn:microsoft.com/office/officeart/2005/8/layout/vList2"/>
    <dgm:cxn modelId="{890755F1-78ED-4026-AE3E-47648815094C}" srcId="{A88D3ACA-C6EF-4E3E-A185-BB9654FA866A}" destId="{05AE1A04-3987-432C-95E1-213A4B134F55}" srcOrd="0" destOrd="0" parTransId="{264FF2BE-E609-4A2D-B5AB-F8A654EEB0C8}" sibTransId="{F5B96DBC-A484-4AAF-9551-30B2C63397AC}"/>
    <dgm:cxn modelId="{C80EE955-A7DA-4F8A-95F1-A84EAAFC6760}" type="presOf" srcId="{A88D3ACA-C6EF-4E3E-A185-BB9654FA866A}" destId="{9F3C6929-52D9-462A-AD7E-B2184E300A01}" srcOrd="0" destOrd="0" presId="urn:microsoft.com/office/officeart/2005/8/layout/vList2"/>
    <dgm:cxn modelId="{A1392F44-6A0A-423F-9CF2-D74CAD09F745}" type="presParOf" srcId="{9F3C6929-52D9-462A-AD7E-B2184E300A01}" destId="{E3537D94-5334-4B6F-AEA2-EB098887060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9.xml><?xml version="1.0" encoding="utf-8"?>
<dgm:dataModel xmlns:dgm="http://schemas.openxmlformats.org/drawingml/2006/diagram" xmlns:a="http://schemas.openxmlformats.org/drawingml/2006/main">
  <dgm:ptLst>
    <dgm:pt modelId="{A88D3ACA-C6EF-4E3E-A185-BB9654FA866A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AE1A04-3987-432C-95E1-213A4B134F55}">
      <dgm:prSet custT="1"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67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10DBF6"/>
            </a:gs>
          </a:gsLst>
        </a:gradFill>
      </dgm:spPr>
      <dgm:t>
        <a:bodyPr/>
        <a:lstStyle/>
        <a:p>
          <a:pPr algn="ctr"/>
          <a:r>
            <a:rPr lang="en-US" sz="2000" b="1" dirty="0" smtClean="0">
              <a:solidFill>
                <a:srgbClr val="FFC000"/>
              </a:solidFill>
              <a:latin typeface="+mj-lt"/>
            </a:rPr>
            <a:t>GNA OF IRISH TYPE AND ZZB</a:t>
          </a:r>
          <a:endParaRPr lang="en-US" sz="2000" b="1" dirty="0">
            <a:solidFill>
              <a:srgbClr val="FFC000"/>
            </a:solidFill>
            <a:latin typeface="+mj-lt"/>
          </a:endParaRPr>
        </a:p>
      </dgm:t>
    </dgm:pt>
    <dgm:pt modelId="{264FF2BE-E609-4A2D-B5AB-F8A654EEB0C8}" type="parTrans" cxnId="{890755F1-78ED-4026-AE3E-47648815094C}">
      <dgm:prSet/>
      <dgm:spPr/>
      <dgm:t>
        <a:bodyPr/>
        <a:lstStyle/>
        <a:p>
          <a:endParaRPr lang="en-US" sz="2000" dirty="0">
            <a:solidFill>
              <a:srgbClr val="FFC000"/>
            </a:solidFill>
            <a:latin typeface="+mj-lt"/>
          </a:endParaRPr>
        </a:p>
      </dgm:t>
    </dgm:pt>
    <dgm:pt modelId="{F5B96DBC-A484-4AAF-9551-30B2C63397AC}" type="sibTrans" cxnId="{890755F1-78ED-4026-AE3E-47648815094C}">
      <dgm:prSet/>
      <dgm:spPr/>
      <dgm:t>
        <a:bodyPr/>
        <a:lstStyle/>
        <a:p>
          <a:endParaRPr lang="en-US" sz="2000" dirty="0">
            <a:solidFill>
              <a:srgbClr val="FFC000"/>
            </a:solidFill>
            <a:latin typeface="+mj-lt"/>
          </a:endParaRPr>
        </a:p>
      </dgm:t>
    </dgm:pt>
    <dgm:pt modelId="{9F3C6929-52D9-462A-AD7E-B2184E300A01}" type="pres">
      <dgm:prSet presAssocID="{A88D3ACA-C6EF-4E3E-A185-BB9654FA86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3537D94-5334-4B6F-AEA2-EB098887060C}" type="pres">
      <dgm:prSet presAssocID="{05AE1A04-3987-432C-95E1-213A4B134F55}" presName="parentText" presStyleLbl="node1" presStyleIdx="0" presStyleCnt="1" custLinFactNeighborY="124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1718DF8-3B47-495B-AF30-99DF43874C23}" type="presOf" srcId="{05AE1A04-3987-432C-95E1-213A4B134F55}" destId="{E3537D94-5334-4B6F-AEA2-EB098887060C}" srcOrd="0" destOrd="0" presId="urn:microsoft.com/office/officeart/2005/8/layout/vList2"/>
    <dgm:cxn modelId="{890755F1-78ED-4026-AE3E-47648815094C}" srcId="{A88D3ACA-C6EF-4E3E-A185-BB9654FA866A}" destId="{05AE1A04-3987-432C-95E1-213A4B134F55}" srcOrd="0" destOrd="0" parTransId="{264FF2BE-E609-4A2D-B5AB-F8A654EEB0C8}" sibTransId="{F5B96DBC-A484-4AAF-9551-30B2C63397AC}"/>
    <dgm:cxn modelId="{E8AEBC51-6066-4117-B0EB-6671DFD7F8B7}" type="presOf" srcId="{A88D3ACA-C6EF-4E3E-A185-BB9654FA866A}" destId="{9F3C6929-52D9-462A-AD7E-B2184E300A01}" srcOrd="0" destOrd="0" presId="urn:microsoft.com/office/officeart/2005/8/layout/vList2"/>
    <dgm:cxn modelId="{8BB02903-1CD0-4BC3-A342-A121C166CE04}" type="presParOf" srcId="{9F3C6929-52D9-462A-AD7E-B2184E300A01}" destId="{E3537D94-5334-4B6F-AEA2-EB098887060C}" srcOrd="0" destOrd="0" presId="urn:microsoft.com/office/officeart/2005/8/layout/vList2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C2B6D92-C837-440A-BBF9-B739CE82514F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BD814F-ACC8-4CF3-AA7B-94F535F2F429}">
      <dgm:prSet custT="1"/>
      <dgm:spPr/>
      <dgm:t>
        <a:bodyPr/>
        <a:lstStyle/>
        <a:p>
          <a:pPr algn="ctr"/>
          <a:r>
            <a:rPr lang="en-US" sz="2000" b="1" dirty="0" smtClean="0">
              <a:solidFill>
                <a:srgbClr val="FFC000"/>
              </a:solidFill>
              <a:latin typeface="+mj-lt"/>
            </a:rPr>
            <a:t>FOUR  SEDIMENTARY FACIES ASSEMBLAGES IN ZZB</a:t>
          </a:r>
          <a:endParaRPr lang="en-US" sz="2000" b="1" dirty="0">
            <a:solidFill>
              <a:srgbClr val="FFC000"/>
            </a:solidFill>
            <a:latin typeface="+mj-lt"/>
          </a:endParaRPr>
        </a:p>
      </dgm:t>
    </dgm:pt>
    <dgm:pt modelId="{58F3BE14-4189-4D03-828F-B663D2FDA7E4}" type="parTrans" cxnId="{02762105-7086-4B20-BD1D-628956EDDD50}">
      <dgm:prSet/>
      <dgm:spPr/>
      <dgm:t>
        <a:bodyPr/>
        <a:lstStyle/>
        <a:p>
          <a:endParaRPr lang="en-US" sz="2000" b="1">
            <a:solidFill>
              <a:srgbClr val="FFC000"/>
            </a:solidFill>
            <a:latin typeface="+mj-lt"/>
          </a:endParaRPr>
        </a:p>
      </dgm:t>
    </dgm:pt>
    <dgm:pt modelId="{5E7FE440-20DF-4420-A94C-A0E5B94037A0}" type="sibTrans" cxnId="{02762105-7086-4B20-BD1D-628956EDDD50}">
      <dgm:prSet/>
      <dgm:spPr/>
      <dgm:t>
        <a:bodyPr/>
        <a:lstStyle/>
        <a:p>
          <a:endParaRPr lang="en-US" sz="2000" b="1">
            <a:solidFill>
              <a:srgbClr val="FFC000"/>
            </a:solidFill>
            <a:latin typeface="+mj-lt"/>
          </a:endParaRPr>
        </a:p>
      </dgm:t>
    </dgm:pt>
    <dgm:pt modelId="{3D804847-8772-41A1-A7F1-287422C5AD1A}" type="pres">
      <dgm:prSet presAssocID="{DC2B6D92-C837-440A-BBF9-B739CE82514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65611D8-3394-4174-A094-8243718164DF}" type="pres">
      <dgm:prSet presAssocID="{CABD814F-ACC8-4CF3-AA7B-94F535F2F429}" presName="parentText" presStyleLbl="node1" presStyleIdx="0" presStyleCnt="1" custLinFactNeighborY="1013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2762105-7086-4B20-BD1D-628956EDDD50}" srcId="{DC2B6D92-C837-440A-BBF9-B739CE82514F}" destId="{CABD814F-ACC8-4CF3-AA7B-94F535F2F429}" srcOrd="0" destOrd="0" parTransId="{58F3BE14-4189-4D03-828F-B663D2FDA7E4}" sibTransId="{5E7FE440-20DF-4420-A94C-A0E5B94037A0}"/>
    <dgm:cxn modelId="{4F122F17-C1CA-4DBE-80D5-D0430512B979}" type="presOf" srcId="{DC2B6D92-C837-440A-BBF9-B739CE82514F}" destId="{3D804847-8772-41A1-A7F1-287422C5AD1A}" srcOrd="0" destOrd="0" presId="urn:microsoft.com/office/officeart/2005/8/layout/vList2"/>
    <dgm:cxn modelId="{4EA76437-9248-4D5E-AC76-4EDDA17C342F}" type="presOf" srcId="{CABD814F-ACC8-4CF3-AA7B-94F535F2F429}" destId="{565611D8-3394-4174-A094-8243718164DF}" srcOrd="0" destOrd="0" presId="urn:microsoft.com/office/officeart/2005/8/layout/vList2"/>
    <dgm:cxn modelId="{1F51EF46-A128-4412-A1D8-1E2220FE8FA0}" type="presParOf" srcId="{3D804847-8772-41A1-A7F1-287422C5AD1A}" destId="{565611D8-3394-4174-A094-8243718164D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90.xml><?xml version="1.0" encoding="utf-8"?>
<dgm:dataModel xmlns:dgm="http://schemas.openxmlformats.org/drawingml/2006/diagram" xmlns:a="http://schemas.openxmlformats.org/drawingml/2006/main">
  <dgm:ptLst>
    <dgm:pt modelId="{660347C2-CCC5-4527-B573-D6635775AD73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3DBCBDD-F483-44A4-A7D0-DD841CEC7F82}">
      <dgm:prSet custT="1"/>
      <dgm:spPr/>
      <dgm:t>
        <a:bodyPr/>
        <a:lstStyle/>
        <a:p>
          <a:pPr algn="ctr" rtl="0"/>
          <a:r>
            <a:rPr lang="en-GB" sz="2000" b="1" dirty="0" smtClean="0">
              <a:solidFill>
                <a:srgbClr val="FFC000"/>
              </a:solidFill>
            </a:rPr>
            <a:t>SUMMARY</a:t>
          </a:r>
          <a:endParaRPr lang="en-US" sz="2000" b="1" dirty="0">
            <a:solidFill>
              <a:srgbClr val="FFC000"/>
            </a:solidFill>
          </a:endParaRPr>
        </a:p>
      </dgm:t>
    </dgm:pt>
    <dgm:pt modelId="{AC616546-0DF8-4320-BBE2-CFB66B0F5E5A}" type="parTrans" cxnId="{1FDF6434-DC18-40B5-950E-C83E106FCD24}">
      <dgm:prSet/>
      <dgm:spPr/>
      <dgm:t>
        <a:bodyPr/>
        <a:lstStyle/>
        <a:p>
          <a:endParaRPr lang="en-US" sz="2000">
            <a:solidFill>
              <a:srgbClr val="FFC000"/>
            </a:solidFill>
          </a:endParaRPr>
        </a:p>
      </dgm:t>
    </dgm:pt>
    <dgm:pt modelId="{DCDCBA0C-66A0-4870-B73E-AD09316A1562}" type="sibTrans" cxnId="{1FDF6434-DC18-40B5-950E-C83E106FCD24}">
      <dgm:prSet/>
      <dgm:spPr/>
      <dgm:t>
        <a:bodyPr/>
        <a:lstStyle/>
        <a:p>
          <a:endParaRPr lang="en-US" sz="2000">
            <a:solidFill>
              <a:srgbClr val="FFC000"/>
            </a:solidFill>
          </a:endParaRPr>
        </a:p>
      </dgm:t>
    </dgm:pt>
    <dgm:pt modelId="{60699F1E-2632-4363-AD5B-08222DDA4B71}" type="pres">
      <dgm:prSet presAssocID="{660347C2-CCC5-4527-B573-D6635775AD7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0D5335E-26B0-44D4-9E5D-B4D08F1DCD7D}" type="pres">
      <dgm:prSet presAssocID="{F3DBCBDD-F483-44A4-A7D0-DD841CEC7F82}" presName="parentText" presStyleLbl="node1" presStyleIdx="0" presStyleCnt="1" custLinFactNeighborY="-1548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9B08DE9-7766-4085-A469-F6537A0548BB}" type="presOf" srcId="{F3DBCBDD-F483-44A4-A7D0-DD841CEC7F82}" destId="{70D5335E-26B0-44D4-9E5D-B4D08F1DCD7D}" srcOrd="0" destOrd="0" presId="urn:microsoft.com/office/officeart/2005/8/layout/vList2"/>
    <dgm:cxn modelId="{C119187F-80B7-4B83-9A0D-EE5CDA4A83B4}" type="presOf" srcId="{660347C2-CCC5-4527-B573-D6635775AD73}" destId="{60699F1E-2632-4363-AD5B-08222DDA4B71}" srcOrd="0" destOrd="0" presId="urn:microsoft.com/office/officeart/2005/8/layout/vList2"/>
    <dgm:cxn modelId="{1FDF6434-DC18-40B5-950E-C83E106FCD24}" srcId="{660347C2-CCC5-4527-B573-D6635775AD73}" destId="{F3DBCBDD-F483-44A4-A7D0-DD841CEC7F82}" srcOrd="0" destOrd="0" parTransId="{AC616546-0DF8-4320-BBE2-CFB66B0F5E5A}" sibTransId="{DCDCBA0C-66A0-4870-B73E-AD09316A1562}"/>
    <dgm:cxn modelId="{73BBAE5B-EA89-4ABF-8766-6D27B3F49D55}" type="presParOf" srcId="{60699F1E-2632-4363-AD5B-08222DDA4B71}" destId="{70D5335E-26B0-44D4-9E5D-B4D08F1DCD7D}" srcOrd="0" destOrd="0" presId="urn:microsoft.com/office/officeart/2005/8/layout/vList2"/>
  </dgm:cxnLst>
  <dgm:bg/>
  <dgm:whole/>
</dgm:dataModel>
</file>

<file path=ppt/diagrams/data91.xml><?xml version="1.0" encoding="utf-8"?>
<dgm:dataModel xmlns:dgm="http://schemas.openxmlformats.org/drawingml/2006/diagram" xmlns:a="http://schemas.openxmlformats.org/drawingml/2006/main">
  <dgm:ptLst>
    <dgm:pt modelId="{CB9A58F7-8BEB-41FA-A52D-0F1AC78A62E7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991E38-8021-403E-A829-B132A90AA5FD}">
      <dgm:prSet custT="1"/>
      <dgm:spPr>
        <a:solidFill>
          <a:schemeClr val="bg2">
            <a:lumMod val="25000"/>
            <a:alpha val="21176"/>
          </a:schemeClr>
        </a:solidFill>
      </dgm:spPr>
      <dgm:t>
        <a:bodyPr/>
        <a:lstStyle/>
        <a:p>
          <a:pPr algn="ctr"/>
          <a:r>
            <a:rPr lang="en-GB" sz="2200" b="1" dirty="0" smtClean="0"/>
            <a:t>Zawar: It </a:t>
          </a:r>
          <a:r>
            <a:rPr lang="en-GB" sz="2200" b="1" dirty="0"/>
            <a:t>is the story of a lost city, a once-bustling centre of trade and pilgrimage </a:t>
          </a:r>
        </a:p>
        <a:p>
          <a:pPr algn="ctr"/>
          <a:r>
            <a:rPr lang="en-GB" sz="2200" b="1" dirty="0"/>
            <a:t>Prosperous mining region known for its magnificent silver jewellery </a:t>
          </a:r>
        </a:p>
        <a:p>
          <a:pPr algn="ctr"/>
          <a:r>
            <a:rPr lang="en-GB" sz="2200" b="1" dirty="0"/>
            <a:t>2,500-year-old smelting technique which was lost to the world </a:t>
          </a:r>
        </a:p>
        <a:p>
          <a:pPr algn="ctr"/>
          <a:r>
            <a:rPr lang="en-GB" sz="2200" b="1" dirty="0"/>
            <a:t>Rediscovered in 18</a:t>
          </a:r>
          <a:r>
            <a:rPr lang="en-GB" sz="2200" b="1" baseline="30000" dirty="0"/>
            <a:t>th</a:t>
          </a:r>
          <a:r>
            <a:rPr lang="en-GB" sz="2200" b="1" dirty="0"/>
            <a:t> Century.</a:t>
          </a:r>
          <a:endParaRPr lang="en-US" sz="2200" b="1" dirty="0"/>
        </a:p>
      </dgm:t>
    </dgm:pt>
    <dgm:pt modelId="{C1CBD41C-7FFF-4C0F-9B6F-020825908F32}" type="parTrans" cxnId="{A98D8826-5D96-435F-9078-D24095005D49}">
      <dgm:prSet/>
      <dgm:spPr/>
      <dgm:t>
        <a:bodyPr/>
        <a:lstStyle/>
        <a:p>
          <a:endParaRPr lang="en-US" sz="2200" b="1"/>
        </a:p>
      </dgm:t>
    </dgm:pt>
    <dgm:pt modelId="{E26B6CE3-3BF0-4212-AF68-59DE8D61644B}" type="sibTrans" cxnId="{A98D8826-5D96-435F-9078-D24095005D49}">
      <dgm:prSet/>
      <dgm:spPr/>
      <dgm:t>
        <a:bodyPr/>
        <a:lstStyle/>
        <a:p>
          <a:endParaRPr lang="en-US" sz="2200" b="1"/>
        </a:p>
      </dgm:t>
    </dgm:pt>
    <dgm:pt modelId="{C8BF5788-4000-4EB0-A280-8AE57B0CF586}" type="pres">
      <dgm:prSet presAssocID="{CB9A58F7-8BEB-41FA-A52D-0F1AC78A62E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5574EA6-3B6A-4222-91B3-7A75A9772389}" type="pres">
      <dgm:prSet presAssocID="{2B991E38-8021-403E-A829-B132A90AA5F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98D8826-5D96-435F-9078-D24095005D49}" srcId="{CB9A58F7-8BEB-41FA-A52D-0F1AC78A62E7}" destId="{2B991E38-8021-403E-A829-B132A90AA5FD}" srcOrd="0" destOrd="0" parTransId="{C1CBD41C-7FFF-4C0F-9B6F-020825908F32}" sibTransId="{E26B6CE3-3BF0-4212-AF68-59DE8D61644B}"/>
    <dgm:cxn modelId="{DE8E4D57-7EC8-4960-A98B-C874BE11BB87}" type="presOf" srcId="{2B991E38-8021-403E-A829-B132A90AA5FD}" destId="{85574EA6-3B6A-4222-91B3-7A75A9772389}" srcOrd="0" destOrd="0" presId="urn:microsoft.com/office/officeart/2005/8/layout/vList2"/>
    <dgm:cxn modelId="{5B65B2A3-FDF8-4EC5-9353-9477DBEF1613}" type="presOf" srcId="{CB9A58F7-8BEB-41FA-A52D-0F1AC78A62E7}" destId="{C8BF5788-4000-4EB0-A280-8AE57B0CF586}" srcOrd="0" destOrd="0" presId="urn:microsoft.com/office/officeart/2005/8/layout/vList2"/>
    <dgm:cxn modelId="{4046AF3E-7CE0-43DE-A758-7771BD6BC4C8}" type="presParOf" srcId="{C8BF5788-4000-4EB0-A280-8AE57B0CF586}" destId="{85574EA6-3B6A-4222-91B3-7A75A977238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2.xml><?xml version="1.0" encoding="utf-8"?>
<dgm:dataModel xmlns:dgm="http://schemas.openxmlformats.org/drawingml/2006/diagram" xmlns:a="http://schemas.openxmlformats.org/drawingml/2006/main">
  <dgm:ptLst>
    <dgm:pt modelId="{8D5E20A8-7FA1-40A3-BEC0-CEEAE04A98AF}" type="doc">
      <dgm:prSet loTypeId="urn:microsoft.com/office/officeart/2005/8/layout/vList2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70A01A8-C1CF-492A-A289-00DA09047B32}">
      <dgm:prSet custT="1"/>
      <dgm:spPr/>
      <dgm:t>
        <a:bodyPr/>
        <a:lstStyle/>
        <a:p>
          <a:pPr algn="ctr"/>
          <a:r>
            <a:rPr lang="en-GB" sz="2000" b="1" dirty="0"/>
            <a:t>In 1988, the American Society of Metals (ASM International) recognised Zawar Mine as an ‘International Historical Landmark</a:t>
          </a:r>
          <a:r>
            <a:rPr lang="en-GB" sz="2000" b="1" dirty="0" smtClean="0"/>
            <a:t>’. </a:t>
          </a:r>
          <a:endParaRPr lang="en-GB" sz="2000" b="1" dirty="0"/>
        </a:p>
        <a:p>
          <a:pPr algn="ctr"/>
          <a:r>
            <a:rPr lang="en-GB" sz="2000" b="1" dirty="0" smtClean="0"/>
            <a:t>The </a:t>
          </a:r>
          <a:r>
            <a:rPr lang="en-GB" sz="2000" b="1" dirty="0"/>
            <a:t>Geological Society of India recognised Zawar as a National Geological Monument/ Geo-heritage site in 2016.</a:t>
          </a:r>
          <a:endParaRPr lang="en-US" sz="2000" b="1" dirty="0"/>
        </a:p>
      </dgm:t>
    </dgm:pt>
    <dgm:pt modelId="{BBDF0C43-9B26-4F59-A539-C095FEDA2D56}" type="parTrans" cxnId="{F812384A-1FC8-4ED4-85D4-70EBEF7F0BC3}">
      <dgm:prSet/>
      <dgm:spPr/>
      <dgm:t>
        <a:bodyPr/>
        <a:lstStyle/>
        <a:p>
          <a:endParaRPr lang="en-US" sz="2000"/>
        </a:p>
      </dgm:t>
    </dgm:pt>
    <dgm:pt modelId="{C33893A4-A1EF-4F41-A233-394228568A10}" type="sibTrans" cxnId="{F812384A-1FC8-4ED4-85D4-70EBEF7F0BC3}">
      <dgm:prSet/>
      <dgm:spPr/>
      <dgm:t>
        <a:bodyPr/>
        <a:lstStyle/>
        <a:p>
          <a:endParaRPr lang="en-US" sz="2000"/>
        </a:p>
      </dgm:t>
    </dgm:pt>
    <dgm:pt modelId="{A18ED990-AFAF-4A38-A134-F20E72C2E1D6}" type="pres">
      <dgm:prSet presAssocID="{8D5E20A8-7FA1-40A3-BEC0-CEEAE04A98A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932A915-C5DA-4769-A952-D3535C7141A5}" type="pres">
      <dgm:prSet presAssocID="{D70A01A8-C1CF-492A-A289-00DA09047B32}" presName="parentText" presStyleLbl="node1" presStyleIdx="0" presStyleCnt="1" custScaleY="13746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8C1DC6-9A0B-4FFF-9A73-30773A598601}" type="presOf" srcId="{D70A01A8-C1CF-492A-A289-00DA09047B32}" destId="{4932A915-C5DA-4769-A952-D3535C7141A5}" srcOrd="0" destOrd="0" presId="urn:microsoft.com/office/officeart/2005/8/layout/vList2"/>
    <dgm:cxn modelId="{F812384A-1FC8-4ED4-85D4-70EBEF7F0BC3}" srcId="{8D5E20A8-7FA1-40A3-BEC0-CEEAE04A98AF}" destId="{D70A01A8-C1CF-492A-A289-00DA09047B32}" srcOrd="0" destOrd="0" parTransId="{BBDF0C43-9B26-4F59-A539-C095FEDA2D56}" sibTransId="{C33893A4-A1EF-4F41-A233-394228568A10}"/>
    <dgm:cxn modelId="{B2E384EE-C710-4E4A-A993-9D59F5A0FDC1}" type="presOf" srcId="{8D5E20A8-7FA1-40A3-BEC0-CEEAE04A98AF}" destId="{A18ED990-AFAF-4A38-A134-F20E72C2E1D6}" srcOrd="0" destOrd="0" presId="urn:microsoft.com/office/officeart/2005/8/layout/vList2"/>
    <dgm:cxn modelId="{D98FDF53-C92E-4C65-AA2C-D1C86A13E3CB}" type="presParOf" srcId="{A18ED990-AFAF-4A38-A134-F20E72C2E1D6}" destId="{4932A915-C5DA-4769-A952-D3535C7141A5}" srcOrd="0" destOrd="0" presId="urn:microsoft.com/office/officeart/2005/8/layout/vList2"/>
  </dgm:cxnLst>
  <dgm:bg/>
  <dgm:whole/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F5A24E-8312-4733-863C-A9B1FA5E1F04}">
      <dsp:nvSpPr>
        <dsp:cNvPr id="0" name=""/>
        <dsp:cNvSpPr/>
      </dsp:nvSpPr>
      <dsp:spPr>
        <a:xfrm>
          <a:off x="0" y="46854"/>
          <a:ext cx="11884025" cy="8342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 dirty="0">
              <a:solidFill>
                <a:schemeClr val="bg1">
                  <a:lumMod val="85000"/>
                </a:schemeClr>
              </a:solidFill>
            </a:rPr>
            <a:t>LOCATED IN THE ARAVALLI MONTAIN RANGE</a:t>
          </a:r>
          <a:endParaRPr lang="en-US" sz="2100" kern="1200" dirty="0">
            <a:solidFill>
              <a:schemeClr val="bg1">
                <a:lumMod val="85000"/>
              </a:schemeClr>
            </a:solidFill>
          </a:endParaRPr>
        </a:p>
      </dsp:txBody>
      <dsp:txXfrm>
        <a:off x="40724" y="87578"/>
        <a:ext cx="11802577" cy="752780"/>
      </dsp:txXfrm>
    </dsp:sp>
    <dsp:sp modelId="{3C2115CE-F4FB-435C-B7C1-4C11AC33205E}">
      <dsp:nvSpPr>
        <dsp:cNvPr id="0" name=""/>
        <dsp:cNvSpPr/>
      </dsp:nvSpPr>
      <dsp:spPr>
        <a:xfrm>
          <a:off x="0" y="941562"/>
          <a:ext cx="11884025" cy="8342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>
              <a:solidFill>
                <a:schemeClr val="bg1"/>
              </a:solidFill>
            </a:rPr>
            <a:t>ZAWAR ZINC LEAD BELT IS AROUND 20 KM LONG</a:t>
          </a:r>
          <a:endParaRPr lang="en-US" sz="2100" kern="1200">
            <a:solidFill>
              <a:schemeClr val="bg1"/>
            </a:solidFill>
          </a:endParaRPr>
        </a:p>
      </dsp:txBody>
      <dsp:txXfrm>
        <a:off x="40724" y="982286"/>
        <a:ext cx="11802577" cy="752780"/>
      </dsp:txXfrm>
    </dsp:sp>
    <dsp:sp modelId="{1CA82AB1-CE9A-44FC-9B45-2E8D880A87D9}">
      <dsp:nvSpPr>
        <dsp:cNvPr id="0" name=""/>
        <dsp:cNvSpPr/>
      </dsp:nvSpPr>
      <dsp:spPr>
        <a:xfrm>
          <a:off x="0" y="1836271"/>
          <a:ext cx="11884025" cy="8342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>
              <a:solidFill>
                <a:schemeClr val="bg1"/>
              </a:solidFill>
            </a:rPr>
            <a:t>ONE OF THE GEOLOGICALLY OLDEST SEDIMENT HOSTED ZINC LEAD DEPOSITS OF THE WORLD</a:t>
          </a:r>
          <a:endParaRPr lang="en-US" sz="2100" kern="1200">
            <a:solidFill>
              <a:schemeClr val="bg1"/>
            </a:solidFill>
          </a:endParaRPr>
        </a:p>
      </dsp:txBody>
      <dsp:txXfrm>
        <a:off x="40724" y="1876995"/>
        <a:ext cx="11802577" cy="752780"/>
      </dsp:txXfrm>
    </dsp:sp>
    <dsp:sp modelId="{527C1FBF-FC88-4266-962B-8C11B5DEC305}">
      <dsp:nvSpPr>
        <dsp:cNvPr id="0" name=""/>
        <dsp:cNvSpPr/>
      </dsp:nvSpPr>
      <dsp:spPr>
        <a:xfrm>
          <a:off x="0" y="2730979"/>
          <a:ext cx="11884025" cy="8342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>
              <a:solidFill>
                <a:schemeClr val="bg1"/>
              </a:solidFill>
            </a:rPr>
            <a:t>PRESERVE  REMNANTS OF  MINING BASED CIVILISATION OF 2500 YEARS OLD </a:t>
          </a:r>
          <a:endParaRPr lang="en-US" sz="2100" kern="1200">
            <a:solidFill>
              <a:schemeClr val="bg1"/>
            </a:solidFill>
          </a:endParaRPr>
        </a:p>
      </dsp:txBody>
      <dsp:txXfrm>
        <a:off x="40724" y="2771703"/>
        <a:ext cx="11802577" cy="752780"/>
      </dsp:txXfrm>
    </dsp:sp>
    <dsp:sp modelId="{111D71E0-769F-4BDB-B2C1-F882BC38E176}">
      <dsp:nvSpPr>
        <dsp:cNvPr id="0" name=""/>
        <dsp:cNvSpPr/>
      </dsp:nvSpPr>
      <dsp:spPr>
        <a:xfrm>
          <a:off x="0" y="3625687"/>
          <a:ext cx="11884025" cy="8342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>
              <a:solidFill>
                <a:schemeClr val="bg1"/>
              </a:solidFill>
            </a:rPr>
            <a:t>OLDEST SMELTING CITES OF THE WORLD FOR ZINC</a:t>
          </a:r>
          <a:endParaRPr lang="en-US" sz="2100" kern="1200">
            <a:solidFill>
              <a:schemeClr val="bg1"/>
            </a:solidFill>
          </a:endParaRPr>
        </a:p>
      </dsp:txBody>
      <dsp:txXfrm>
        <a:off x="40724" y="3666411"/>
        <a:ext cx="11802577" cy="752780"/>
      </dsp:txXfrm>
    </dsp:sp>
    <dsp:sp modelId="{9DCAE3A2-9A8D-4B85-8860-B021320F1583}">
      <dsp:nvSpPr>
        <dsp:cNvPr id="0" name=""/>
        <dsp:cNvSpPr/>
      </dsp:nvSpPr>
      <dsp:spPr>
        <a:xfrm>
          <a:off x="0" y="4520396"/>
          <a:ext cx="11884025" cy="8342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</a:rPr>
            <a:t> FOUR WORKING MINES IN ZZB WHERE RESOURCES OF ABOUT 141 MT OF ORE WITH GRADES RANGING FROM </a:t>
          </a:r>
          <a:r>
            <a:rPr lang="en-IN" sz="2100" b="1" kern="1200" dirty="0">
              <a:solidFill>
                <a:schemeClr val="bg1"/>
              </a:solidFill>
            </a:rPr>
            <a:t>1.71 % </a:t>
          </a:r>
          <a:r>
            <a:rPr lang="en-US" sz="2100" b="1" kern="1200" dirty="0">
              <a:solidFill>
                <a:schemeClr val="bg1"/>
              </a:solidFill>
            </a:rPr>
            <a:t>TO </a:t>
          </a:r>
          <a:r>
            <a:rPr lang="en-IN" sz="2100" b="1" kern="1200" dirty="0">
              <a:solidFill>
                <a:schemeClr val="bg1"/>
              </a:solidFill>
            </a:rPr>
            <a:t>4.51 % </a:t>
          </a:r>
          <a:r>
            <a:rPr lang="en-US" sz="2100" b="1" kern="1200" dirty="0">
              <a:solidFill>
                <a:schemeClr val="bg1"/>
              </a:solidFill>
            </a:rPr>
            <a:t> FOR ZINC AND </a:t>
          </a:r>
          <a:r>
            <a:rPr lang="en-IN" sz="2100" b="1" kern="1200" dirty="0">
              <a:solidFill>
                <a:schemeClr val="bg1"/>
              </a:solidFill>
            </a:rPr>
            <a:t>2.14 % </a:t>
          </a:r>
          <a:r>
            <a:rPr lang="en-US" sz="2100" b="1" kern="1200" dirty="0">
              <a:solidFill>
                <a:schemeClr val="bg1"/>
              </a:solidFill>
            </a:rPr>
            <a:t>TO </a:t>
          </a:r>
          <a:r>
            <a:rPr lang="en-IN" sz="2100" b="1" kern="1200" dirty="0">
              <a:solidFill>
                <a:schemeClr val="bg1"/>
              </a:solidFill>
            </a:rPr>
            <a:t>5.63% </a:t>
          </a:r>
          <a:r>
            <a:rPr lang="en-US" sz="2100" b="1" kern="1200" dirty="0">
              <a:solidFill>
                <a:schemeClr val="bg1"/>
              </a:solidFill>
            </a:rPr>
            <a:t>FOR LEAD </a:t>
          </a:r>
          <a:endParaRPr lang="en-US" sz="2100" kern="1200" dirty="0">
            <a:solidFill>
              <a:schemeClr val="bg1"/>
            </a:solidFill>
          </a:endParaRPr>
        </a:p>
      </dsp:txBody>
      <dsp:txXfrm>
        <a:off x="40724" y="4561120"/>
        <a:ext cx="11802577" cy="75278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10347F-9468-4B7F-8A7B-51E1712340C2}">
      <dsp:nvSpPr>
        <dsp:cNvPr id="0" name=""/>
        <dsp:cNvSpPr/>
      </dsp:nvSpPr>
      <dsp:spPr>
        <a:xfrm>
          <a:off x="0" y="5603"/>
          <a:ext cx="2819399" cy="100748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shade val="51000"/>
                <a:satMod val="130000"/>
                <a:alpha val="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184150" dist="241300" dir="11520000" sx="110000" sy="110000" algn="ctr" rotWithShape="0">
            <a:srgbClr val="000000">
              <a:alpha val="18000"/>
            </a:srgbClr>
          </a:outerShdw>
        </a:effectLst>
        <a:scene3d>
          <a:camera prst="perspectiveFront" fov="5100000">
            <a:rot lat="0" lon="2100000" rev="0"/>
          </a:camera>
          <a:lightRig rig="flood" dir="t">
            <a:rot lat="0" lon="0" rev="13800000"/>
          </a:lightRig>
        </a:scene3d>
        <a:sp3d extrusionH="107950" prstMaterial="plastic">
          <a:bevelT w="82550" h="63500" prst="divot"/>
          <a:bevelB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MOCHIA FORMATION</a:t>
          </a:r>
        </a:p>
      </dsp:txBody>
      <dsp:txXfrm>
        <a:off x="49182" y="54785"/>
        <a:ext cx="2721035" cy="9091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0E8A38-A934-43EC-B96B-B2BF447FC842}">
      <dsp:nvSpPr>
        <dsp:cNvPr id="0" name=""/>
        <dsp:cNvSpPr/>
      </dsp:nvSpPr>
      <dsp:spPr>
        <a:xfrm>
          <a:off x="0" y="0"/>
          <a:ext cx="7029360" cy="503685"/>
        </a:xfrm>
        <a:prstGeom prst="roundRect">
          <a:avLst/>
        </a:prstGeom>
        <a:gradFill flip="none" rotWithShape="1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92D050">
                <a:alpha val="44000"/>
              </a:srgbClr>
            </a:gs>
          </a:gsLst>
          <a:lin ang="16200000" scaled="0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 dirty="0">
              <a:solidFill>
                <a:schemeClr val="tx1"/>
              </a:solidFill>
            </a:rPr>
            <a:t>SALIENT FEATURES OF ZAWAR ZINC LEAD BELT</a:t>
          </a:r>
          <a:endParaRPr lang="en-US" sz="2100" kern="1200" dirty="0">
            <a:solidFill>
              <a:schemeClr val="tx1"/>
            </a:solidFill>
          </a:endParaRPr>
        </a:p>
      </dsp:txBody>
      <dsp:txXfrm>
        <a:off x="24588" y="24588"/>
        <a:ext cx="6980184" cy="454509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0C586D-BA59-4FB7-A5E5-680BDDE9F01D}">
      <dsp:nvSpPr>
        <dsp:cNvPr id="0" name=""/>
        <dsp:cNvSpPr/>
      </dsp:nvSpPr>
      <dsp:spPr>
        <a:xfrm>
          <a:off x="0" y="92"/>
          <a:ext cx="4800600" cy="3999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Isoclinal to tight first generation fold</a:t>
          </a:r>
          <a:endParaRPr lang="en-US" sz="1800" kern="1200" dirty="0"/>
        </a:p>
      </dsp:txBody>
      <dsp:txXfrm>
        <a:off x="19523" y="19615"/>
        <a:ext cx="4761554" cy="360879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37DC11-1822-4DAC-B9C3-62E4373E606C}">
      <dsp:nvSpPr>
        <dsp:cNvPr id="0" name=""/>
        <dsp:cNvSpPr/>
      </dsp:nvSpPr>
      <dsp:spPr>
        <a:xfrm>
          <a:off x="0" y="92"/>
          <a:ext cx="4270375" cy="3999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Second  generation folds in </a:t>
          </a:r>
          <a:r>
            <a:rPr lang="en-US" sz="1800" b="1" kern="1200" dirty="0" err="1"/>
            <a:t>Mochia</a:t>
          </a:r>
          <a:r>
            <a:rPr lang="en-US" sz="1800" b="1" kern="1200" dirty="0"/>
            <a:t> </a:t>
          </a:r>
          <a:endParaRPr lang="en-US" sz="1800" kern="1200" dirty="0"/>
        </a:p>
      </dsp:txBody>
      <dsp:txXfrm>
        <a:off x="19523" y="19615"/>
        <a:ext cx="4231329" cy="360879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8C1554-ACF3-4D5F-B7B8-756447D64BF8}">
      <dsp:nvSpPr>
        <dsp:cNvPr id="0" name=""/>
        <dsp:cNvSpPr/>
      </dsp:nvSpPr>
      <dsp:spPr>
        <a:xfrm>
          <a:off x="0" y="582237"/>
          <a:ext cx="6400800" cy="455715"/>
        </a:xfrm>
        <a:prstGeom prst="roundRect">
          <a:avLst/>
        </a:prstGeom>
        <a:gradFill rotWithShape="0">
          <a:gsLst>
            <a:gs pos="0">
              <a:srgbClr val="0070C0"/>
            </a:gs>
            <a:gs pos="80000">
              <a:schemeClr val="accent3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SECOND DEFORMATION (F2):</a:t>
          </a:r>
        </a:p>
      </dsp:txBody>
      <dsp:txXfrm>
        <a:off x="22246" y="604483"/>
        <a:ext cx="6356308" cy="411223"/>
      </dsp:txXfrm>
    </dsp:sp>
    <dsp:sp modelId="{90EB339C-1B77-4D0C-B064-CF02005671F1}">
      <dsp:nvSpPr>
        <dsp:cNvPr id="0" name=""/>
        <dsp:cNvSpPr/>
      </dsp:nvSpPr>
      <dsp:spPr>
        <a:xfrm>
          <a:off x="0" y="1092672"/>
          <a:ext cx="6400800" cy="455715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Tight to close, upright folds with steep axial plane</a:t>
          </a:r>
          <a:endParaRPr lang="en-US" sz="1900" kern="1200" dirty="0"/>
        </a:p>
      </dsp:txBody>
      <dsp:txXfrm>
        <a:off x="22246" y="1114918"/>
        <a:ext cx="6356308" cy="411223"/>
      </dsp:txXfrm>
    </dsp:sp>
    <dsp:sp modelId="{ACAF047D-9D52-48BE-AB30-1F68DE42787C}">
      <dsp:nvSpPr>
        <dsp:cNvPr id="0" name=""/>
        <dsp:cNvSpPr/>
      </dsp:nvSpPr>
      <dsp:spPr>
        <a:xfrm>
          <a:off x="0" y="1603107"/>
          <a:ext cx="6400800" cy="455715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Moderately plunging folds with variable plunge amount</a:t>
          </a:r>
          <a:endParaRPr lang="en-US" sz="1900" kern="1200" dirty="0"/>
        </a:p>
      </dsp:txBody>
      <dsp:txXfrm>
        <a:off x="22246" y="1625353"/>
        <a:ext cx="6356308" cy="411223"/>
      </dsp:txXfrm>
    </dsp:sp>
    <dsp:sp modelId="{4DEFF24D-F343-4B74-BC2E-9291E03B3259}">
      <dsp:nvSpPr>
        <dsp:cNvPr id="0" name=""/>
        <dsp:cNvSpPr/>
      </dsp:nvSpPr>
      <dsp:spPr>
        <a:xfrm>
          <a:off x="0" y="2113542"/>
          <a:ext cx="6400800" cy="455715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Most dominant and control the disposition of outcrop pattern</a:t>
          </a:r>
          <a:endParaRPr lang="en-US" sz="1900" kern="1200" dirty="0"/>
        </a:p>
      </dsp:txBody>
      <dsp:txXfrm>
        <a:off x="22246" y="2135788"/>
        <a:ext cx="6356308" cy="411223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E4AA61-AF61-41CA-AA4A-F8F5115E2A75}">
      <dsp:nvSpPr>
        <dsp:cNvPr id="0" name=""/>
        <dsp:cNvSpPr/>
      </dsp:nvSpPr>
      <dsp:spPr>
        <a:xfrm>
          <a:off x="0" y="0"/>
          <a:ext cx="5334000" cy="318082"/>
        </a:xfrm>
        <a:prstGeom prst="roundRect">
          <a:avLst/>
        </a:prstGeom>
        <a:gradFill flip="none" rotWithShape="1">
          <a:gsLst>
            <a:gs pos="0">
              <a:srgbClr val="00B0F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path path="circle">
            <a:fillToRect t="100000" r="100000"/>
          </a:path>
          <a:tileRect l="-100000" b="-10000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Fourth  deformation (F4)</a:t>
          </a:r>
        </a:p>
      </dsp:txBody>
      <dsp:txXfrm>
        <a:off x="15527" y="15527"/>
        <a:ext cx="5302946" cy="287028"/>
      </dsp:txXfrm>
    </dsp:sp>
    <dsp:sp modelId="{90A5C9F6-9B42-4F51-B38B-B88C47BD8FE7}">
      <dsp:nvSpPr>
        <dsp:cNvPr id="0" name=""/>
        <dsp:cNvSpPr/>
      </dsp:nvSpPr>
      <dsp:spPr>
        <a:xfrm>
          <a:off x="0" y="327909"/>
          <a:ext cx="5334000" cy="3180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Folds with sub horizontal axial plane </a:t>
          </a:r>
        </a:p>
      </dsp:txBody>
      <dsp:txXfrm>
        <a:off x="15527" y="343436"/>
        <a:ext cx="5302946" cy="287028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BF8AC8-52EB-4FA8-911A-2D58E119BCE4}">
      <dsp:nvSpPr>
        <dsp:cNvPr id="0" name=""/>
        <dsp:cNvSpPr/>
      </dsp:nvSpPr>
      <dsp:spPr>
        <a:xfrm>
          <a:off x="1786681" y="315"/>
          <a:ext cx="1260871" cy="64563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36D084-3817-4C15-A34C-F9DBA8955BDB}">
      <dsp:nvSpPr>
        <dsp:cNvPr id="0" name=""/>
        <dsp:cNvSpPr/>
      </dsp:nvSpPr>
      <dsp:spPr>
        <a:xfrm>
          <a:off x="446" y="315"/>
          <a:ext cx="1786235" cy="6456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Type III interference</a:t>
          </a:r>
        </a:p>
      </dsp:txBody>
      <dsp:txXfrm>
        <a:off x="31963" y="31832"/>
        <a:ext cx="1723201" cy="582605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436C68-225B-46EB-96B5-D0148C6A86A6}">
      <dsp:nvSpPr>
        <dsp:cNvPr id="0" name=""/>
        <dsp:cNvSpPr/>
      </dsp:nvSpPr>
      <dsp:spPr>
        <a:xfrm>
          <a:off x="0" y="2975"/>
          <a:ext cx="3047998" cy="4557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Third deformation (F3)</a:t>
          </a:r>
        </a:p>
      </dsp:txBody>
      <dsp:txXfrm>
        <a:off x="22246" y="25221"/>
        <a:ext cx="3003506" cy="411223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18403A-118E-4C28-86A1-03B2714560D3}">
      <dsp:nvSpPr>
        <dsp:cNvPr id="0" name=""/>
        <dsp:cNvSpPr/>
      </dsp:nvSpPr>
      <dsp:spPr>
        <a:xfrm>
          <a:off x="0" y="1649"/>
          <a:ext cx="4531360" cy="7558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Open broad warps, chevron folds, kink and box  folds.</a:t>
          </a:r>
        </a:p>
      </dsp:txBody>
      <dsp:txXfrm>
        <a:off x="36896" y="38545"/>
        <a:ext cx="4457568" cy="682028"/>
      </dsp:txXfrm>
    </dsp:sp>
    <dsp:sp modelId="{76FEF5D8-0D35-453C-8C56-B10B79814D9B}">
      <dsp:nvSpPr>
        <dsp:cNvPr id="0" name=""/>
        <dsp:cNvSpPr/>
      </dsp:nvSpPr>
      <dsp:spPr>
        <a:xfrm>
          <a:off x="0" y="812189"/>
          <a:ext cx="4531360" cy="7558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Axial plane of these folds have high angle with F2  folds </a:t>
          </a:r>
        </a:p>
      </dsp:txBody>
      <dsp:txXfrm>
        <a:off x="36896" y="849085"/>
        <a:ext cx="4457568" cy="682028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69DAE5-AC00-435F-A7CB-A8E71DCE5CB1}">
      <dsp:nvSpPr>
        <dsp:cNvPr id="0" name=""/>
        <dsp:cNvSpPr/>
      </dsp:nvSpPr>
      <dsp:spPr>
        <a:xfrm>
          <a:off x="0" y="0"/>
          <a:ext cx="11201399" cy="1280327"/>
        </a:xfrm>
        <a:prstGeom prst="roundRect">
          <a:avLst/>
        </a:prstGeom>
        <a:gradFill rotWithShape="0">
          <a:gsLst>
            <a:gs pos="0">
              <a:schemeClr val="tx2">
                <a:lumMod val="50000"/>
              </a:schemeClr>
            </a:gs>
            <a:gs pos="85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00FFFF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An arcuate DSZ is marked on the northern boundary of </a:t>
          </a:r>
          <a:r>
            <a:rPr lang="en-US" sz="2000" kern="1200" dirty="0" err="1"/>
            <a:t>Mochia-Balaria</a:t>
          </a:r>
          <a:r>
            <a:rPr lang="en-US" sz="2000" kern="1200" dirty="0"/>
            <a:t> hill.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Flattening and stretching of quartz grains, development of strong </a:t>
          </a:r>
          <a:r>
            <a:rPr lang="en-US" sz="2000" kern="1200" dirty="0" err="1"/>
            <a:t>anstomosing</a:t>
          </a:r>
          <a:r>
            <a:rPr lang="en-US" sz="2000" kern="1200" dirty="0"/>
            <a:t> foliations in quartzite,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S-C fabric, rotation of quartz veins developed along extensional cracks are evidences  DSZ. </a:t>
          </a:r>
        </a:p>
      </dsp:txBody>
      <dsp:txXfrm>
        <a:off x="62500" y="62500"/>
        <a:ext cx="11076399" cy="1155327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6A2236-55AF-4B55-AE06-4E30D2004267}">
      <dsp:nvSpPr>
        <dsp:cNvPr id="0" name=""/>
        <dsp:cNvSpPr/>
      </dsp:nvSpPr>
      <dsp:spPr>
        <a:xfrm>
          <a:off x="0" y="2248"/>
          <a:ext cx="11193021" cy="1198080"/>
        </a:xfrm>
        <a:prstGeom prst="roundRect">
          <a:avLst/>
        </a:prstGeom>
        <a:gradFill rotWithShape="0">
          <a:gsLst>
            <a:gs pos="0">
              <a:schemeClr val="tx2">
                <a:lumMod val="50000"/>
              </a:schemeClr>
            </a:gs>
            <a:gs pos="85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00FFFF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Ductile Shear Zones (DSZ) are developed, mostly along the basin marginal faults, during D1 &amp; D2. Movement along these DSZs is more prominent during second deformation with strong strike slip component.</a:t>
          </a:r>
        </a:p>
      </dsp:txBody>
      <dsp:txXfrm>
        <a:off x="58485" y="60733"/>
        <a:ext cx="11076051" cy="1081110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A60963-F9C3-4F39-B0EC-EB209890B278}">
      <dsp:nvSpPr>
        <dsp:cNvPr id="0" name=""/>
        <dsp:cNvSpPr/>
      </dsp:nvSpPr>
      <dsp:spPr>
        <a:xfrm>
          <a:off x="0" y="234"/>
          <a:ext cx="4836048" cy="4614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00FFFF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Quartz veins forming ladder structure </a:t>
          </a:r>
        </a:p>
      </dsp:txBody>
      <dsp:txXfrm>
        <a:off x="22525" y="22759"/>
        <a:ext cx="4790998" cy="4163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736EA8-5EC4-4B82-8812-ACE40F71FEF5}">
      <dsp:nvSpPr>
        <dsp:cNvPr id="0" name=""/>
        <dsp:cNvSpPr/>
      </dsp:nvSpPr>
      <dsp:spPr>
        <a:xfrm>
          <a:off x="0" y="0"/>
          <a:ext cx="11880848" cy="1216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The sedimentary succession records development of multiple tectonism-induced sedimentary cycles</a:t>
          </a:r>
        </a:p>
      </dsp:txBody>
      <dsp:txXfrm>
        <a:off x="59399" y="59399"/>
        <a:ext cx="11762050" cy="1098002"/>
      </dsp:txXfrm>
    </dsp:sp>
    <dsp:sp modelId="{6189A4EA-1612-4005-BDAD-3ABD2671ED3F}">
      <dsp:nvSpPr>
        <dsp:cNvPr id="0" name=""/>
        <dsp:cNvSpPr/>
      </dsp:nvSpPr>
      <dsp:spPr>
        <a:xfrm>
          <a:off x="0" y="1460856"/>
          <a:ext cx="11880848" cy="1216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Such frequent change is expected in basins that remain tectonically hyperactive during sedimentation</a:t>
          </a:r>
        </a:p>
      </dsp:txBody>
      <dsp:txXfrm>
        <a:off x="59399" y="1520255"/>
        <a:ext cx="11762050" cy="1098002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2C1819-7EE8-4DA8-B8DD-D75E16791377}">
      <dsp:nvSpPr>
        <dsp:cNvPr id="0" name=""/>
        <dsp:cNvSpPr/>
      </dsp:nvSpPr>
      <dsp:spPr>
        <a:xfrm>
          <a:off x="0" y="234"/>
          <a:ext cx="2140450" cy="4614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00FFFF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Tension gashes</a:t>
          </a:r>
        </a:p>
      </dsp:txBody>
      <dsp:txXfrm>
        <a:off x="22525" y="22759"/>
        <a:ext cx="2095400" cy="416380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9D777E-7629-4E94-BF76-CC9AA41B0546}">
      <dsp:nvSpPr>
        <dsp:cNvPr id="0" name=""/>
        <dsp:cNvSpPr/>
      </dsp:nvSpPr>
      <dsp:spPr>
        <a:xfrm>
          <a:off x="0" y="0"/>
          <a:ext cx="11734799" cy="559791"/>
        </a:xfrm>
        <a:prstGeom prst="round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baseline="0" dirty="0">
              <a:solidFill>
                <a:schemeClr val="bg1"/>
              </a:solidFill>
            </a:rPr>
            <a:t>MINERALIZATION</a:t>
          </a:r>
          <a:endParaRPr lang="en-US" sz="2400" b="1" kern="1200" dirty="0">
            <a:solidFill>
              <a:schemeClr val="bg1"/>
            </a:solidFill>
          </a:endParaRPr>
        </a:p>
      </dsp:txBody>
      <dsp:txXfrm>
        <a:off x="27327" y="27327"/>
        <a:ext cx="11680145" cy="505137"/>
      </dsp:txXfrm>
    </dsp:sp>
    <dsp:sp modelId="{4B514CB6-4A8B-41DD-BE0A-77620C4EE228}">
      <dsp:nvSpPr>
        <dsp:cNvPr id="0" name=""/>
        <dsp:cNvSpPr/>
      </dsp:nvSpPr>
      <dsp:spPr>
        <a:xfrm>
          <a:off x="0" y="577248"/>
          <a:ext cx="11734799" cy="55979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ORE MINERALS : </a:t>
          </a:r>
          <a:r>
            <a:rPr lang="en-US" sz="1800" b="1" kern="1200" dirty="0">
              <a:solidFill>
                <a:schemeClr val="tx1"/>
              </a:solidFill>
            </a:rPr>
            <a:t>Sphalerite and galena, pyrrhotite and pyrite   with minor arsenopyrite, native silver, and chalcopyrite.</a:t>
          </a:r>
        </a:p>
      </dsp:txBody>
      <dsp:txXfrm>
        <a:off x="27327" y="604575"/>
        <a:ext cx="11680145" cy="505137"/>
      </dsp:txXfrm>
    </dsp:sp>
    <dsp:sp modelId="{185E3545-1EAD-4FC9-B4C7-003DE3FB826E}">
      <dsp:nvSpPr>
        <dsp:cNvPr id="0" name=""/>
        <dsp:cNvSpPr/>
      </dsp:nvSpPr>
      <dsp:spPr>
        <a:xfrm>
          <a:off x="0" y="1142715"/>
          <a:ext cx="11734799" cy="559791"/>
        </a:xfrm>
        <a:prstGeom prst="round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HOST ROCK: </a:t>
          </a:r>
          <a:r>
            <a:rPr lang="en-US" sz="1800" b="1" kern="1200" dirty="0">
              <a:solidFill>
                <a:schemeClr val="tx1"/>
              </a:solidFill>
            </a:rPr>
            <a:t>D</a:t>
          </a:r>
          <a:r>
            <a:rPr lang="en-US" sz="1800" b="1" i="0" kern="1200" baseline="0" dirty="0">
              <a:solidFill>
                <a:schemeClr val="tx1"/>
              </a:solidFill>
            </a:rPr>
            <a:t>olomite and the ore lenses usually terminate at the contact with the phyllite. 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27327" y="1170042"/>
        <a:ext cx="11680145" cy="505137"/>
      </dsp:txXfrm>
    </dsp:sp>
    <dsp:sp modelId="{E52A2666-468B-452E-A7B8-B1F13D9BD6AA}">
      <dsp:nvSpPr>
        <dsp:cNvPr id="0" name=""/>
        <dsp:cNvSpPr/>
      </dsp:nvSpPr>
      <dsp:spPr>
        <a:xfrm>
          <a:off x="0" y="1713813"/>
          <a:ext cx="11734799" cy="55979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baseline="0" dirty="0">
              <a:solidFill>
                <a:schemeClr val="tx1"/>
              </a:solidFill>
            </a:rPr>
            <a:t>Brownish white to grey dolomites, medium to coarse grained, massive, at places gritty often form long strike ridges at </a:t>
          </a:r>
          <a:r>
            <a:rPr lang="en-US" sz="1800" b="1" i="0" kern="1200" baseline="0" dirty="0" err="1">
              <a:solidFill>
                <a:schemeClr val="tx1"/>
              </a:solidFill>
            </a:rPr>
            <a:t>Mochia</a:t>
          </a:r>
          <a:r>
            <a:rPr lang="en-US" sz="1800" b="1" i="0" kern="1200" baseline="0" dirty="0">
              <a:solidFill>
                <a:schemeClr val="tx1"/>
              </a:solidFill>
            </a:rPr>
            <a:t>, </a:t>
          </a:r>
          <a:r>
            <a:rPr lang="en-US" sz="1800" b="1" i="0" kern="1200" baseline="0" dirty="0" err="1">
              <a:solidFill>
                <a:schemeClr val="tx1"/>
              </a:solidFill>
            </a:rPr>
            <a:t>Zawarmala</a:t>
          </a:r>
          <a:r>
            <a:rPr lang="en-US" sz="1800" b="1" i="0" kern="1200" baseline="0" dirty="0">
              <a:solidFill>
                <a:schemeClr val="tx1"/>
              </a:solidFill>
            </a:rPr>
            <a:t> and </a:t>
          </a:r>
          <a:r>
            <a:rPr lang="en-US" sz="1800" b="1" i="0" kern="1200" baseline="0" dirty="0" err="1">
              <a:solidFill>
                <a:schemeClr val="tx1"/>
              </a:solidFill>
            </a:rPr>
            <a:t>Baroi</a:t>
          </a:r>
          <a:r>
            <a:rPr lang="en-US" sz="1800" b="1" i="0" kern="1200" baseline="0" dirty="0">
              <a:solidFill>
                <a:schemeClr val="tx1"/>
              </a:solidFill>
            </a:rPr>
            <a:t>. 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27327" y="1741140"/>
        <a:ext cx="11680145" cy="505137"/>
      </dsp:txXfrm>
    </dsp:sp>
    <dsp:sp modelId="{071C302D-3C18-4561-B39A-1694C62B2D57}">
      <dsp:nvSpPr>
        <dsp:cNvPr id="0" name=""/>
        <dsp:cNvSpPr/>
      </dsp:nvSpPr>
      <dsp:spPr>
        <a:xfrm>
          <a:off x="0" y="2284911"/>
          <a:ext cx="11734799" cy="559791"/>
        </a:xfrm>
        <a:prstGeom prst="round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baseline="0" dirty="0">
              <a:solidFill>
                <a:schemeClr val="tx1"/>
              </a:solidFill>
            </a:rPr>
            <a:t>There are also </a:t>
          </a:r>
          <a:r>
            <a:rPr lang="en-US" sz="1800" b="1" i="0" kern="1200" baseline="0" dirty="0" err="1">
              <a:solidFill>
                <a:schemeClr val="tx1"/>
              </a:solidFill>
            </a:rPr>
            <a:t>interbands</a:t>
          </a:r>
          <a:r>
            <a:rPr lang="en-US" sz="1800" b="1" i="0" kern="1200" baseline="0" dirty="0">
              <a:solidFill>
                <a:schemeClr val="tx1"/>
              </a:solidFill>
            </a:rPr>
            <a:t> of dolomitic phyllite and </a:t>
          </a:r>
          <a:r>
            <a:rPr lang="en-US" sz="1800" b="1" i="0" kern="1200" baseline="0" dirty="0" err="1">
              <a:solidFill>
                <a:schemeClr val="tx1"/>
              </a:solidFill>
            </a:rPr>
            <a:t>phyllitic</a:t>
          </a:r>
          <a:r>
            <a:rPr lang="en-US" sz="1800" b="1" i="0" kern="1200" baseline="0" dirty="0">
              <a:solidFill>
                <a:schemeClr val="tx1"/>
              </a:solidFill>
            </a:rPr>
            <a:t> dolomite.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27327" y="2312238"/>
        <a:ext cx="11680145" cy="505137"/>
      </dsp:txXfrm>
    </dsp:sp>
    <dsp:sp modelId="{C6054459-8CBB-4795-AB9F-6F33CD836CC2}">
      <dsp:nvSpPr>
        <dsp:cNvPr id="0" name=""/>
        <dsp:cNvSpPr/>
      </dsp:nvSpPr>
      <dsp:spPr>
        <a:xfrm>
          <a:off x="0" y="2856009"/>
          <a:ext cx="11734799" cy="55979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baseline="0" dirty="0">
              <a:solidFill>
                <a:schemeClr val="tx1"/>
              </a:solidFill>
            </a:rPr>
            <a:t>Dolomite often locally grades in to quartzose or feldspathic dolomite, but all dolomite bands are not mineralized .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27327" y="2883336"/>
        <a:ext cx="11680145" cy="505137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44A6EF-D4DC-4654-AA17-30C52F170010}">
      <dsp:nvSpPr>
        <dsp:cNvPr id="0" name=""/>
        <dsp:cNvSpPr/>
      </dsp:nvSpPr>
      <dsp:spPr>
        <a:xfrm>
          <a:off x="0" y="5042"/>
          <a:ext cx="11125200" cy="1067040"/>
        </a:xfrm>
        <a:prstGeom prst="roundRect">
          <a:avLst/>
        </a:prstGeom>
        <a:gradFill rotWithShape="0">
          <a:gsLst>
            <a:gs pos="0">
              <a:schemeClr val="accent5">
                <a:lumMod val="5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All </a:t>
          </a:r>
          <a:r>
            <a:rPr lang="en-US" sz="2000" kern="1200" dirty="0" err="1"/>
            <a:t>Zawar</a:t>
          </a:r>
          <a:r>
            <a:rPr lang="en-US" sz="2000" kern="1200" dirty="0"/>
            <a:t> ore is indicated to be “clean” and easy to liberate with minimal level of metal impurities or other contaminants reporting into the concentrates </a:t>
          </a:r>
        </a:p>
      </dsp:txBody>
      <dsp:txXfrm>
        <a:off x="52089" y="57131"/>
        <a:ext cx="11021022" cy="962862"/>
      </dsp:txXfrm>
    </dsp:sp>
    <dsp:sp modelId="{8D66126B-55E9-422A-AD6F-AD98785D6D0C}">
      <dsp:nvSpPr>
        <dsp:cNvPr id="0" name=""/>
        <dsp:cNvSpPr/>
      </dsp:nvSpPr>
      <dsp:spPr>
        <a:xfrm>
          <a:off x="0" y="1241284"/>
          <a:ext cx="11125200" cy="1067040"/>
        </a:xfrm>
        <a:prstGeom prst="roundRect">
          <a:avLst/>
        </a:prstGeom>
        <a:gradFill rotWithShape="0">
          <a:gsLst>
            <a:gs pos="0">
              <a:schemeClr val="accent5">
                <a:lumMod val="5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Cadmium is reported to occur with sphalerite while silver occurs predominantly in solid solution with galena</a:t>
          </a:r>
        </a:p>
      </dsp:txBody>
      <dsp:txXfrm>
        <a:off x="52089" y="1293373"/>
        <a:ext cx="11021022" cy="962862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BC42D4-03EF-4C7F-96F9-5A4FCD393494}">
      <dsp:nvSpPr>
        <dsp:cNvPr id="0" name=""/>
        <dsp:cNvSpPr/>
      </dsp:nvSpPr>
      <dsp:spPr>
        <a:xfrm>
          <a:off x="0" y="0"/>
          <a:ext cx="5486400" cy="115478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33CCCC">
                <a:alpha val="4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S1 parallel banded pyrite and sphalerite and </a:t>
          </a:r>
          <a:r>
            <a:rPr lang="it-IT" sz="2100" kern="1200" dirty="0"/>
            <a:t>discordant massive galena-sphalerite ore in siliceous dolomite</a:t>
          </a:r>
          <a:endParaRPr lang="en-US" sz="2100" kern="1200" dirty="0"/>
        </a:p>
      </dsp:txBody>
      <dsp:txXfrm>
        <a:off x="56372" y="56372"/>
        <a:ext cx="5373656" cy="1042045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839335-B670-498D-93F9-6EA67F25C2BC}">
      <dsp:nvSpPr>
        <dsp:cNvPr id="0" name=""/>
        <dsp:cNvSpPr/>
      </dsp:nvSpPr>
      <dsp:spPr>
        <a:xfrm>
          <a:off x="0" y="17698"/>
          <a:ext cx="5483225" cy="795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33CCCC">
                <a:alpha val="79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Vein-type/patchy sphalerite-pyrite ore in siliceous dolomite</a:t>
          </a:r>
        </a:p>
      </dsp:txBody>
      <dsp:txXfrm>
        <a:off x="38838" y="56536"/>
        <a:ext cx="5405549" cy="717924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E2EC59-6C09-4DA8-B391-C59CF585F623}">
      <dsp:nvSpPr>
        <dsp:cNvPr id="0" name=""/>
        <dsp:cNvSpPr/>
      </dsp:nvSpPr>
      <dsp:spPr>
        <a:xfrm>
          <a:off x="835045" y="2975"/>
          <a:ext cx="10210758" cy="4557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Banded Py-I and Sph-I occurring along S1 schistosity are associated with euhedral K-feldspar</a:t>
          </a:r>
          <a:endParaRPr lang="en-US" sz="1900" kern="1200"/>
        </a:p>
      </dsp:txBody>
      <dsp:txXfrm>
        <a:off x="857291" y="25221"/>
        <a:ext cx="10166266" cy="411223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0DFB73-DD06-4F5C-9356-3C556A2AFEDC}">
      <dsp:nvSpPr>
        <dsp:cNvPr id="0" name=""/>
        <dsp:cNvSpPr/>
      </dsp:nvSpPr>
      <dsp:spPr>
        <a:xfrm>
          <a:off x="0" y="2975"/>
          <a:ext cx="2362199" cy="455715"/>
        </a:xfrm>
        <a:prstGeom prst="roundRect">
          <a:avLst/>
        </a:prstGeom>
        <a:gradFill rotWithShape="0">
          <a:gsLst>
            <a:gs pos="0">
              <a:srgbClr val="00B050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solidFill>
                <a:schemeClr val="tx1">
                  <a:lumMod val="95000"/>
                  <a:lumOff val="5000"/>
                </a:schemeClr>
              </a:solidFill>
            </a:rPr>
            <a:t>GREEN SPHALERITE</a:t>
          </a:r>
        </a:p>
      </dsp:txBody>
      <dsp:txXfrm>
        <a:off x="22246" y="25221"/>
        <a:ext cx="2317707" cy="411223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DF8FBD-38F6-43EF-8038-D4E39AA4F851}">
      <dsp:nvSpPr>
        <dsp:cNvPr id="0" name=""/>
        <dsp:cNvSpPr/>
      </dsp:nvSpPr>
      <dsp:spPr>
        <a:xfrm>
          <a:off x="0" y="0"/>
          <a:ext cx="3886200" cy="1596267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shade val="51000"/>
                <a:satMod val="130000"/>
                <a:alpha val="3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33CCCC"/>
            </a:gs>
          </a:gsLst>
          <a:lin ang="19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89851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Photomicrograph showing sphalerite, galena and </a:t>
          </a:r>
          <a:r>
            <a:rPr lang="en-IN" sz="1800" kern="1200" dirty="0" err="1"/>
            <a:t>dyscrasite</a:t>
          </a:r>
          <a:r>
            <a:rPr lang="en-IN" sz="1800" kern="1200" dirty="0"/>
            <a:t> (Ag</a:t>
          </a:r>
          <a:r>
            <a:rPr lang="en-IN" sz="1800" kern="1200" baseline="-25000" dirty="0"/>
            <a:t>3</a:t>
          </a:r>
          <a:r>
            <a:rPr lang="en-IN" sz="1800" kern="1200" dirty="0"/>
            <a:t>Sb) </a:t>
          </a:r>
          <a:endParaRPr lang="en-US" sz="1800" kern="1200" dirty="0"/>
        </a:p>
      </dsp:txBody>
      <dsp:txXfrm>
        <a:off x="0" y="399067"/>
        <a:ext cx="3487133" cy="798133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C41F27-9565-45C9-A1A9-C28708A47142}">
      <dsp:nvSpPr>
        <dsp:cNvPr id="0" name=""/>
        <dsp:cNvSpPr/>
      </dsp:nvSpPr>
      <dsp:spPr>
        <a:xfrm>
          <a:off x="0" y="991"/>
          <a:ext cx="3360420" cy="202934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shade val="51000"/>
                <a:satMod val="130000"/>
                <a:alpha val="66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Hand specimen of green sphalerite and galena from </a:t>
          </a:r>
          <a:r>
            <a:rPr lang="en-IN" sz="1800" kern="1200" dirty="0" err="1"/>
            <a:t>Zawarmala</a:t>
          </a:r>
          <a:r>
            <a:rPr lang="en-IN" sz="1800" kern="1200" dirty="0"/>
            <a:t> mine.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The green colour of sphalerite is due to presence of trace amount of Co and Fe . </a:t>
          </a:r>
          <a:endParaRPr lang="en-US" sz="1800" kern="1200" dirty="0"/>
        </a:p>
      </dsp:txBody>
      <dsp:txXfrm>
        <a:off x="99064" y="100055"/>
        <a:ext cx="3162292" cy="1831213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873533-CD02-4B86-AADF-BC9D91F1A320}">
      <dsp:nvSpPr>
        <dsp:cNvPr id="0" name=""/>
        <dsp:cNvSpPr/>
      </dsp:nvSpPr>
      <dsp:spPr>
        <a:xfrm>
          <a:off x="3177" y="0"/>
          <a:ext cx="4873619" cy="64633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shade val="51000"/>
                <a:satMod val="130000"/>
                <a:alpha val="4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/>
            <a:t>Photomicrograph of green sphalerite and galena. (Reflected light)</a:t>
          </a:r>
          <a:endParaRPr lang="en-US" sz="1800" kern="1200" dirty="0"/>
        </a:p>
      </dsp:txBody>
      <dsp:txXfrm>
        <a:off x="34728" y="31551"/>
        <a:ext cx="4810517" cy="5832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5611D8-3394-4174-A094-8243718164DF}">
      <dsp:nvSpPr>
        <dsp:cNvPr id="0" name=""/>
        <dsp:cNvSpPr/>
      </dsp:nvSpPr>
      <dsp:spPr>
        <a:xfrm>
          <a:off x="0" y="14519"/>
          <a:ext cx="9982200" cy="8236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shade val="51000"/>
                <a:satMod val="130000"/>
                <a:alpha val="61000"/>
                <a:lumMod val="31000"/>
                <a:lumOff val="69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00FFFF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>
                  <a:lumMod val="85000"/>
                  <a:lumOff val="15000"/>
                </a:schemeClr>
              </a:solidFill>
            </a:rPr>
            <a:t>FOUR DIFFERENT SEDIMENTARY FACIES ASSEMBLAGES IN ZZB INDICATE FREQUENT CHANGES IN DEPOSITIONAL ENVIRONMENTS </a:t>
          </a:r>
        </a:p>
      </dsp:txBody>
      <dsp:txXfrm>
        <a:off x="40209" y="54728"/>
        <a:ext cx="9901782" cy="743262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AAD9F5-2930-4D0F-87E1-643514F2627C}">
      <dsp:nvSpPr>
        <dsp:cNvPr id="0" name=""/>
        <dsp:cNvSpPr/>
      </dsp:nvSpPr>
      <dsp:spPr>
        <a:xfrm>
          <a:off x="4906094" y="1308"/>
          <a:ext cx="1592570" cy="171771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4CBC356-2455-4EB1-9A34-372B95E5B7F5}">
      <dsp:nvSpPr>
        <dsp:cNvPr id="0" name=""/>
        <dsp:cNvSpPr/>
      </dsp:nvSpPr>
      <dsp:spPr>
        <a:xfrm>
          <a:off x="3695" y="1308"/>
          <a:ext cx="4902398" cy="17177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shade val="51000"/>
                <a:satMod val="130000"/>
                <a:alpha val="51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00FFFF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Dominantly strata-bound nature of mineralization, over the 20-km-long belt, presence of sedimentary structures in the bedded ores, lack of wall rock alteration.</a:t>
          </a:r>
        </a:p>
      </dsp:txBody>
      <dsp:txXfrm>
        <a:off x="87547" y="85160"/>
        <a:ext cx="4734694" cy="1550011"/>
      </dsp:txXfrm>
    </dsp:sp>
    <dsp:sp modelId="{FE9ACA08-5C7C-44F5-96F3-F6B15B08955D}">
      <dsp:nvSpPr>
        <dsp:cNvPr id="0" name=""/>
        <dsp:cNvSpPr/>
      </dsp:nvSpPr>
      <dsp:spPr>
        <a:xfrm>
          <a:off x="4982248" y="2287313"/>
          <a:ext cx="1516370" cy="171771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01FD4AB-14D0-46C7-B031-E5F82EB4571C}">
      <dsp:nvSpPr>
        <dsp:cNvPr id="0" name=""/>
        <dsp:cNvSpPr/>
      </dsp:nvSpPr>
      <dsp:spPr>
        <a:xfrm>
          <a:off x="3740" y="1890796"/>
          <a:ext cx="4978507" cy="25107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shade val="51000"/>
                <a:satMod val="130000"/>
                <a:alpha val="37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00FFFF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Lesser significant carbonaceous phyllite hosted primary stratified ores (type–I) resemble SEDEX-type in macro- and micro-scales, and the textural features associated with it, indicate </a:t>
          </a:r>
          <a:r>
            <a:rPr lang="en-US" sz="1800" kern="1200" dirty="0" err="1"/>
            <a:t>synsedimentary</a:t>
          </a:r>
          <a:r>
            <a:rPr lang="en-US" sz="1800" kern="1200" dirty="0"/>
            <a:t> /diagenetic origin</a:t>
          </a:r>
          <a:r>
            <a:rPr lang="en-US" sz="1600" kern="1200" dirty="0"/>
            <a:t>.</a:t>
          </a:r>
        </a:p>
      </dsp:txBody>
      <dsp:txXfrm>
        <a:off x="126305" y="2013361"/>
        <a:ext cx="4733377" cy="2265620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2D3D08-B624-427A-8E57-C358686927DC}">
      <dsp:nvSpPr>
        <dsp:cNvPr id="0" name=""/>
        <dsp:cNvSpPr/>
      </dsp:nvSpPr>
      <dsp:spPr>
        <a:xfrm>
          <a:off x="0" y="214"/>
          <a:ext cx="7275512" cy="461235"/>
        </a:xfrm>
        <a:prstGeom prst="roundRect">
          <a:avLst/>
        </a:prstGeom>
        <a:gradFill rotWithShape="0">
          <a:gsLst>
            <a:gs pos="0">
              <a:srgbClr val="CCECFF"/>
            </a:gs>
            <a:gs pos="26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EVIDENCE IN FAVOUR OF SYNGENETIC ORIGIN </a:t>
          </a:r>
        </a:p>
      </dsp:txBody>
      <dsp:txXfrm>
        <a:off x="22516" y="22730"/>
        <a:ext cx="7230480" cy="416203"/>
      </dsp:txXfrm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21FCB3-39F7-4F87-BE83-C661FE4E4944}">
      <dsp:nvSpPr>
        <dsp:cNvPr id="0" name=""/>
        <dsp:cNvSpPr/>
      </dsp:nvSpPr>
      <dsp:spPr>
        <a:xfrm>
          <a:off x="0" y="862693"/>
          <a:ext cx="4876800" cy="17111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shade val="51000"/>
                <a:satMod val="130000"/>
                <a:alpha val="44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00FFFF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The early stage type-I seems to be the product of rift system developed in extensional regime related to distal vent. </a:t>
          </a:r>
        </a:p>
      </dsp:txBody>
      <dsp:txXfrm>
        <a:off x="83530" y="946223"/>
        <a:ext cx="4709740" cy="154406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EAD5CD-BE8A-46E7-B9A2-C9BEDCD8180B}">
      <dsp:nvSpPr>
        <dsp:cNvPr id="0" name=""/>
        <dsp:cNvSpPr/>
      </dsp:nvSpPr>
      <dsp:spPr>
        <a:xfrm>
          <a:off x="0" y="29204"/>
          <a:ext cx="1731172" cy="1141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Medium to moderately high aeromagnetic zone</a:t>
          </a:r>
          <a:endParaRPr lang="en-US" sz="1600" kern="1200"/>
        </a:p>
      </dsp:txBody>
      <dsp:txXfrm>
        <a:off x="55744" y="84948"/>
        <a:ext cx="1619684" cy="1030432"/>
      </dsp:txXfrm>
    </dsp:sp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CB21AC-9B2E-4FB9-9BAF-D016086CD6D0}">
      <dsp:nvSpPr>
        <dsp:cNvPr id="0" name=""/>
        <dsp:cNvSpPr/>
      </dsp:nvSpPr>
      <dsp:spPr>
        <a:xfrm>
          <a:off x="0" y="234"/>
          <a:ext cx="5938220" cy="4614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92D050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GEOCHEMICAL AND GEOBOTANICAL SIGNATURES 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2525" y="22759"/>
        <a:ext cx="5893170" cy="416380"/>
      </dsp:txXfrm>
    </dsp:sp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A32CD6-550F-4AFA-8826-B531EFFDDA7A}">
      <dsp:nvSpPr>
        <dsp:cNvPr id="0" name=""/>
        <dsp:cNvSpPr/>
      </dsp:nvSpPr>
      <dsp:spPr>
        <a:xfrm>
          <a:off x="4662287" y="0"/>
          <a:ext cx="4857807" cy="2308324"/>
        </a:xfrm>
        <a:prstGeom prst="rect">
          <a:avLst/>
        </a:prstGeom>
        <a:gradFill rotWithShape="0">
          <a:gsLst>
            <a:gs pos="40000">
              <a:schemeClr val="accent1">
                <a:lumMod val="50000"/>
              </a:schemeClr>
            </a:gs>
            <a:gs pos="89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00B050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Geobotanical studies reveal a variety of plant </a:t>
          </a:r>
          <a:r>
            <a:rPr lang="en-US" sz="2200" i="1" kern="1200" dirty="0"/>
            <a:t>Impatiens </a:t>
          </a:r>
          <a:r>
            <a:rPr lang="en-US" sz="2200" i="1" kern="1200" dirty="0" err="1"/>
            <a:t>Balsamina</a:t>
          </a:r>
          <a:r>
            <a:rPr lang="en-US" sz="2200" i="1" kern="1200" dirty="0"/>
            <a:t>,</a:t>
          </a:r>
          <a:r>
            <a:rPr lang="en-US" sz="2200" kern="1200" dirty="0"/>
            <a:t> is the characteristics species which accumulate appreciable amount of zinc as high as 12141 ppm and is considered to be the local indicator of zinc deposit. </a:t>
          </a:r>
        </a:p>
      </dsp:txBody>
      <dsp:txXfrm>
        <a:off x="4662287" y="0"/>
        <a:ext cx="4857807" cy="2308324"/>
      </dsp:txXfrm>
    </dsp:sp>
    <dsp:sp modelId="{A4DC651E-CBB1-4767-9622-2BF27C33E1C8}">
      <dsp:nvSpPr>
        <dsp:cNvPr id="0" name=""/>
        <dsp:cNvSpPr/>
      </dsp:nvSpPr>
      <dsp:spPr>
        <a:xfrm>
          <a:off x="1757504" y="0"/>
          <a:ext cx="2821381" cy="2308324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3422E3-D2D3-4C55-802C-5842A3DF700A}">
      <dsp:nvSpPr>
        <dsp:cNvPr id="0" name=""/>
        <dsp:cNvSpPr/>
      </dsp:nvSpPr>
      <dsp:spPr>
        <a:xfrm>
          <a:off x="0" y="0"/>
          <a:ext cx="11582400" cy="505440"/>
        </a:xfrm>
        <a:prstGeom prst="roundRect">
          <a:avLst/>
        </a:prstGeom>
        <a:gradFill rotWithShape="0">
          <a:gsLst>
            <a:gs pos="33000">
              <a:schemeClr val="tx2">
                <a:lumMod val="5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00FFFF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Ore from </a:t>
          </a:r>
          <a:r>
            <a:rPr lang="en-US" sz="1800" kern="1200" dirty="0" err="1"/>
            <a:t>Zawar</a:t>
          </a:r>
          <a:r>
            <a:rPr lang="en-US" sz="1800" kern="1200" dirty="0"/>
            <a:t> reveals presence of significant amount of silver and cadmium beside Zn and Pb</a:t>
          </a:r>
        </a:p>
      </dsp:txBody>
      <dsp:txXfrm>
        <a:off x="24674" y="24674"/>
        <a:ext cx="11533052" cy="456092"/>
      </dsp:txXfrm>
    </dsp:sp>
    <dsp:sp modelId="{1F8CA9E8-2CDB-4552-85F2-2E481F768D02}">
      <dsp:nvSpPr>
        <dsp:cNvPr id="0" name=""/>
        <dsp:cNvSpPr/>
      </dsp:nvSpPr>
      <dsp:spPr>
        <a:xfrm>
          <a:off x="0" y="595240"/>
          <a:ext cx="11582400" cy="505440"/>
        </a:xfrm>
        <a:prstGeom prst="roundRect">
          <a:avLst/>
        </a:prstGeom>
        <a:gradFill rotWithShape="0">
          <a:gsLst>
            <a:gs pos="35000">
              <a:schemeClr val="tx2">
                <a:lumMod val="5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00FFFF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Low REE in carbonate indicates that the deposit was formed under syngenetic and sedimentary marine condition</a:t>
          </a:r>
        </a:p>
      </dsp:txBody>
      <dsp:txXfrm>
        <a:off x="24674" y="619914"/>
        <a:ext cx="11533052" cy="456092"/>
      </dsp:txXfrm>
    </dsp:sp>
    <dsp:sp modelId="{263EC8F3-8A5E-45F6-9916-E969F4C0D019}">
      <dsp:nvSpPr>
        <dsp:cNvPr id="0" name=""/>
        <dsp:cNvSpPr/>
      </dsp:nvSpPr>
      <dsp:spPr>
        <a:xfrm>
          <a:off x="0" y="1178440"/>
          <a:ext cx="11582400" cy="505440"/>
        </a:xfrm>
        <a:prstGeom prst="roundRect">
          <a:avLst/>
        </a:prstGeom>
        <a:gradFill rotWithShape="0">
          <a:gsLst>
            <a:gs pos="38000">
              <a:schemeClr val="tx2">
                <a:lumMod val="5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00FFFF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The average Th/U ratio in </a:t>
          </a:r>
          <a:r>
            <a:rPr lang="en-US" sz="1800" kern="1200" dirty="0" err="1"/>
            <a:t>Zawar</a:t>
          </a:r>
          <a:r>
            <a:rPr lang="en-US" sz="1800" kern="1200" dirty="0"/>
            <a:t> phyllite is 8.5 and </a:t>
          </a:r>
          <a:r>
            <a:rPr lang="en-US" sz="1800" kern="1200" dirty="0" err="1"/>
            <a:t>Zawar</a:t>
          </a:r>
          <a:r>
            <a:rPr lang="en-US" sz="1800" kern="1200" dirty="0"/>
            <a:t> quartzite is 4.7 </a:t>
          </a:r>
        </a:p>
      </dsp:txBody>
      <dsp:txXfrm>
        <a:off x="24674" y="1203114"/>
        <a:ext cx="11533052" cy="456092"/>
      </dsp:txXfrm>
    </dsp:sp>
    <dsp:sp modelId="{E940AF0F-C569-41BD-86B0-9B384EA7B9FE}">
      <dsp:nvSpPr>
        <dsp:cNvPr id="0" name=""/>
        <dsp:cNvSpPr/>
      </dsp:nvSpPr>
      <dsp:spPr>
        <a:xfrm>
          <a:off x="0" y="1761641"/>
          <a:ext cx="11582400" cy="505440"/>
        </a:xfrm>
        <a:prstGeom prst="roundRect">
          <a:avLst/>
        </a:prstGeom>
        <a:gradFill rotWithShape="0">
          <a:gsLst>
            <a:gs pos="45000">
              <a:schemeClr val="tx2">
                <a:lumMod val="5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00FFFF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The source rocks for the sediments of the Aravalli Supergroup are granitoids, TTG and mafic enclaves of the BGC   </a:t>
          </a:r>
        </a:p>
      </dsp:txBody>
      <dsp:txXfrm>
        <a:off x="24674" y="1786315"/>
        <a:ext cx="11533052" cy="456092"/>
      </dsp:txXfrm>
    </dsp:sp>
    <dsp:sp modelId="{BC7B1B81-6B88-48D0-9C1D-DE2CE2A15D23}">
      <dsp:nvSpPr>
        <dsp:cNvPr id="0" name=""/>
        <dsp:cNvSpPr/>
      </dsp:nvSpPr>
      <dsp:spPr>
        <a:xfrm>
          <a:off x="0" y="2344841"/>
          <a:ext cx="11582400" cy="505440"/>
        </a:xfrm>
        <a:prstGeom prst="roundRect">
          <a:avLst/>
        </a:prstGeom>
        <a:gradFill rotWithShape="0">
          <a:gsLst>
            <a:gs pos="28000">
              <a:schemeClr val="tx2">
                <a:lumMod val="5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00FFFF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Overall synthesis of geochemical data suggests low to extreme degree of chemical weathering in their source area</a:t>
          </a:r>
        </a:p>
      </dsp:txBody>
      <dsp:txXfrm>
        <a:off x="24674" y="2369515"/>
        <a:ext cx="11533052" cy="456092"/>
      </dsp:txXfrm>
    </dsp:sp>
  </dsp:spTree>
</dsp:drawing>
</file>

<file path=ppt/diagrams/drawing5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C534E0-A0D9-41AF-9835-B918A8FBC281}">
      <dsp:nvSpPr>
        <dsp:cNvPr id="0" name=""/>
        <dsp:cNvSpPr/>
      </dsp:nvSpPr>
      <dsp:spPr>
        <a:xfrm>
          <a:off x="0" y="3959"/>
          <a:ext cx="5916024" cy="3580200"/>
        </a:xfrm>
        <a:prstGeom prst="roundRect">
          <a:avLst/>
        </a:prstGeom>
        <a:gradFill rotWithShape="0">
          <a:gsLst>
            <a:gs pos="0">
              <a:schemeClr val="tx2">
                <a:lumMod val="50000"/>
              </a:schemeClr>
            </a:gs>
            <a:gs pos="89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00FFFF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baseline="0" dirty="0"/>
            <a:t>δ</a:t>
          </a:r>
          <a:r>
            <a:rPr lang="en-US" sz="2400" b="1" i="0" kern="1200" baseline="30000" dirty="0"/>
            <a:t>34</a:t>
          </a:r>
          <a:r>
            <a:rPr lang="en-US" sz="2400" b="1" i="0" kern="1200" baseline="0" dirty="0"/>
            <a:t>S</a:t>
          </a:r>
          <a:r>
            <a:rPr lang="en-US" sz="2000" b="0" i="0" kern="1200" baseline="0" dirty="0"/>
            <a:t>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 (1) 5.2 to 9.8 ‰ for galena and 2.8 to 9.7 ‰ for sphalerite from </a:t>
          </a:r>
          <a:r>
            <a:rPr lang="en-US" sz="2000" kern="1200" dirty="0" err="1"/>
            <a:t>Mochia</a:t>
          </a:r>
          <a:r>
            <a:rPr lang="en-US" sz="2000" kern="1200" dirty="0"/>
            <a:t>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(2) -2.3 to 20.4 ‰ for galena and -2.4 to 20.7 ‰ for sphalerite from </a:t>
          </a:r>
          <a:r>
            <a:rPr lang="en-US" sz="2000" kern="1200" dirty="0" err="1"/>
            <a:t>Balaria</a:t>
          </a:r>
          <a:r>
            <a:rPr lang="en-US" sz="2000" kern="1200" dirty="0"/>
            <a:t>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(3) 6.5 to 18.6 ‰ for galena and 5.1 to 18.8 ‰ for sphalerite from </a:t>
          </a:r>
          <a:r>
            <a:rPr lang="en-US" sz="2000" kern="1200" dirty="0" err="1"/>
            <a:t>Zawarmala</a:t>
          </a:r>
          <a:r>
            <a:rPr lang="en-US" sz="2000" kern="1200" dirty="0"/>
            <a:t>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(4) -4.2 to 6 ‰ for galena and 2.0 to 6.2 ‰ for sphalerite from </a:t>
          </a:r>
          <a:r>
            <a:rPr lang="en-US" sz="2000" kern="1200" dirty="0" err="1"/>
            <a:t>Baroi</a:t>
          </a:r>
          <a:r>
            <a:rPr lang="en-US" sz="2000" kern="1200" dirty="0"/>
            <a:t> have been reported </a:t>
          </a:r>
          <a:endParaRPr lang="en-US" sz="2000" kern="1200" dirty="0">
            <a:solidFill>
              <a:srgbClr val="FF0000"/>
            </a:solidFill>
          </a:endParaRPr>
        </a:p>
      </dsp:txBody>
      <dsp:txXfrm>
        <a:off x="174771" y="178730"/>
        <a:ext cx="5566482" cy="3230658"/>
      </dsp:txXfrm>
    </dsp:sp>
    <dsp:sp modelId="{66B44EAE-1FA7-42CF-BD27-7CDE05BA4F85}">
      <dsp:nvSpPr>
        <dsp:cNvPr id="0" name=""/>
        <dsp:cNvSpPr/>
      </dsp:nvSpPr>
      <dsp:spPr>
        <a:xfrm>
          <a:off x="0" y="3731039"/>
          <a:ext cx="5916024" cy="3580200"/>
        </a:xfrm>
        <a:prstGeom prst="roundRect">
          <a:avLst/>
        </a:prstGeom>
        <a:gradFill rotWithShape="0">
          <a:gsLst>
            <a:gs pos="0">
              <a:schemeClr val="tx2">
                <a:lumMod val="50000"/>
              </a:schemeClr>
            </a:gs>
            <a:gs pos="87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00FFFF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The large spread of </a:t>
          </a:r>
          <a:r>
            <a:rPr lang="en-US" sz="2000" kern="1200" dirty="0" err="1"/>
            <a:t>sulphur</a:t>
          </a:r>
          <a:r>
            <a:rPr lang="en-US" sz="2000" kern="1200" dirty="0"/>
            <a:t> isotopic values may be due to partial biogenic fractionation of the </a:t>
          </a:r>
          <a:r>
            <a:rPr lang="en-US" sz="2000" kern="1200" dirty="0" err="1"/>
            <a:t>sulphur</a:t>
          </a:r>
          <a:r>
            <a:rPr lang="en-US" sz="2000" kern="1200" dirty="0"/>
            <a:t> isotopes.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S-isotope distribution appears bimodal with pyrite-pyrrhotite veinlets having a distinctly different or enhanced δ</a:t>
          </a:r>
          <a:r>
            <a:rPr lang="en-US" sz="2000" kern="1200" baseline="30000" dirty="0"/>
            <a:t>34</a:t>
          </a:r>
          <a:r>
            <a:rPr lang="en-US" sz="2000" kern="1200" dirty="0"/>
            <a:t>S values in relation to the galena-sphalerite veinlets reflecting different processes of formation and time events. </a:t>
          </a:r>
        </a:p>
      </dsp:txBody>
      <dsp:txXfrm>
        <a:off x="174771" y="3905810"/>
        <a:ext cx="5566482" cy="3230658"/>
      </dsp:txXfrm>
    </dsp:sp>
  </dsp:spTree>
</dsp:drawing>
</file>

<file path=ppt/diagrams/drawing5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004F05-9DBB-4970-9A9E-FBCA76732782}">
      <dsp:nvSpPr>
        <dsp:cNvPr id="0" name=""/>
        <dsp:cNvSpPr/>
      </dsp:nvSpPr>
      <dsp:spPr>
        <a:xfrm>
          <a:off x="0" y="231"/>
          <a:ext cx="3194720" cy="4612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tx1"/>
              </a:solidFill>
            </a:rPr>
            <a:t>ISOTOPE CHARACTERS </a:t>
          </a:r>
          <a:endParaRPr lang="en-US" sz="2200" kern="1200" dirty="0">
            <a:solidFill>
              <a:schemeClr val="tx1"/>
            </a:solidFill>
          </a:endParaRPr>
        </a:p>
      </dsp:txBody>
      <dsp:txXfrm>
        <a:off x="22514" y="22745"/>
        <a:ext cx="3149692" cy="416173"/>
      </dsp:txXfrm>
    </dsp:sp>
  </dsp:spTree>
</dsp:drawing>
</file>

<file path=ppt/diagrams/drawing5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D3192D-FF74-401D-9048-CADDBAF395C5}">
      <dsp:nvSpPr>
        <dsp:cNvPr id="0" name=""/>
        <dsp:cNvSpPr/>
      </dsp:nvSpPr>
      <dsp:spPr>
        <a:xfrm>
          <a:off x="0" y="1124"/>
          <a:ext cx="11198224" cy="1198080"/>
        </a:xfrm>
        <a:prstGeom prst="roundRect">
          <a:avLst/>
        </a:prstGeom>
        <a:gradFill rotWithShape="0">
          <a:gsLst>
            <a:gs pos="0">
              <a:schemeClr val="tx2">
                <a:lumMod val="5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00FFFF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CARBON AND OXYGEN ISOTOPE DATA FROM THE ORE ZONE CARBONATES OF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MOCHIA, BALARIA AND ZAWARMALA MINES</a:t>
          </a:r>
          <a:endParaRPr lang="en-US" sz="2000" kern="1200" dirty="0"/>
        </a:p>
      </dsp:txBody>
      <dsp:txXfrm>
        <a:off x="58485" y="59609"/>
        <a:ext cx="11081254" cy="1081110"/>
      </dsp:txXfrm>
    </dsp:sp>
  </dsp:spTree>
</dsp:drawing>
</file>

<file path=ppt/diagrams/drawing5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49863F-DAEB-4B25-99A3-0B138F75528E}">
      <dsp:nvSpPr>
        <dsp:cNvPr id="0" name=""/>
        <dsp:cNvSpPr/>
      </dsp:nvSpPr>
      <dsp:spPr>
        <a:xfrm>
          <a:off x="0" y="83024"/>
          <a:ext cx="11198224" cy="1034280"/>
        </a:xfrm>
        <a:prstGeom prst="roundRect">
          <a:avLst/>
        </a:prstGeom>
        <a:gradFill rotWithShape="0">
          <a:gsLst>
            <a:gs pos="0">
              <a:schemeClr val="tx2">
                <a:lumMod val="50000"/>
              </a:schemeClr>
            </a:gs>
            <a:gs pos="82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00FFFF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The mean positive δ</a:t>
          </a:r>
          <a:r>
            <a:rPr lang="en-US" sz="2600" kern="1200" baseline="30000" dirty="0"/>
            <a:t>13</a:t>
          </a:r>
          <a:r>
            <a:rPr lang="en-US" sz="2600" kern="1200" dirty="0"/>
            <a:t>C values from </a:t>
          </a:r>
          <a:r>
            <a:rPr lang="en-US" sz="2600" kern="1200" dirty="0" err="1"/>
            <a:t>Balaria</a:t>
          </a:r>
          <a:r>
            <a:rPr lang="en-US" sz="2600" kern="1200" dirty="0"/>
            <a:t> and </a:t>
          </a:r>
          <a:r>
            <a:rPr lang="en-US" sz="2600" kern="1200" dirty="0" err="1"/>
            <a:t>Mochia</a:t>
          </a:r>
          <a:r>
            <a:rPr lang="en-US" sz="2600" kern="1200" dirty="0"/>
            <a:t> mines vary from +1.4 to 4.32‰ (PDB, Pee Dee Belemnite) are consistent with a marine environment</a:t>
          </a:r>
        </a:p>
      </dsp:txBody>
      <dsp:txXfrm>
        <a:off x="50489" y="133513"/>
        <a:ext cx="11097246" cy="93330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CFCA7C-2A9F-479B-B13F-B856B5B764F5}">
      <dsp:nvSpPr>
        <dsp:cNvPr id="0" name=""/>
        <dsp:cNvSpPr/>
      </dsp:nvSpPr>
      <dsp:spPr>
        <a:xfrm>
          <a:off x="0" y="0"/>
          <a:ext cx="4800599" cy="80860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Clast supported conglomerate at the base of 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the </a:t>
          </a:r>
          <a:r>
            <a:rPr lang="en-US" sz="1800" b="1" kern="1200" dirty="0" err="1"/>
            <a:t>Mochia</a:t>
          </a:r>
          <a:r>
            <a:rPr lang="en-US" sz="1800" b="1" kern="1200" dirty="0"/>
            <a:t> Formation </a:t>
          </a:r>
        </a:p>
      </dsp:txBody>
      <dsp:txXfrm>
        <a:off x="39473" y="39473"/>
        <a:ext cx="4721653" cy="729656"/>
      </dsp:txXfrm>
    </dsp:sp>
  </dsp:spTree>
</dsp:drawing>
</file>

<file path=ppt/diagrams/drawing6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A1C473-732B-49FF-B5B8-BB6CA1C04097}">
      <dsp:nvSpPr>
        <dsp:cNvPr id="0" name=""/>
        <dsp:cNvSpPr/>
      </dsp:nvSpPr>
      <dsp:spPr>
        <a:xfrm>
          <a:off x="228613" y="885"/>
          <a:ext cx="8991572" cy="101389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Temperature of homogenization (Th ) vs. salinity plot of fluid inclusions in quartz associated with a. vein type ore, b. massive galena ore, c. tension-gash, d. unmineralized quartz vein from </a:t>
          </a:r>
          <a:r>
            <a:rPr lang="en-US" sz="1800" kern="1200" dirty="0" err="1"/>
            <a:t>Zawarmala</a:t>
          </a:r>
          <a:r>
            <a:rPr lang="en-US" sz="1800" kern="1200" dirty="0"/>
            <a:t>, massive galena ore from </a:t>
          </a:r>
          <a:r>
            <a:rPr lang="en-US" sz="1800" kern="1200" dirty="0" err="1"/>
            <a:t>Balaria</a:t>
          </a:r>
          <a:r>
            <a:rPr lang="en-US" sz="1800" kern="1200" dirty="0"/>
            <a:t>. Compared with Irish type deposit. </a:t>
          </a:r>
        </a:p>
      </dsp:txBody>
      <dsp:txXfrm>
        <a:off x="278107" y="50379"/>
        <a:ext cx="8892584" cy="914903"/>
      </dsp:txXfrm>
    </dsp:sp>
  </dsp:spTree>
</dsp:drawing>
</file>

<file path=ppt/diagrams/drawing6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757609-0AD6-4E64-831A-3C3CDB2DE8D8}">
      <dsp:nvSpPr>
        <dsp:cNvPr id="0" name=""/>
        <dsp:cNvSpPr/>
      </dsp:nvSpPr>
      <dsp:spPr>
        <a:xfrm>
          <a:off x="0" y="5699"/>
          <a:ext cx="11880490" cy="973440"/>
        </a:xfrm>
        <a:prstGeom prst="roundRect">
          <a:avLst/>
        </a:prstGeom>
        <a:gradFill rotWithShape="0">
          <a:gsLst>
            <a:gs pos="35000">
              <a:schemeClr val="tx2">
                <a:lumMod val="5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00FFFF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Comparison of </a:t>
          </a:r>
          <a:r>
            <a:rPr lang="en-US" sz="2000" kern="1200" dirty="0" err="1"/>
            <a:t>Zawar</a:t>
          </a:r>
          <a:r>
            <a:rPr lang="en-US" sz="2000" kern="1200" dirty="0"/>
            <a:t> deposits and Irish </a:t>
          </a:r>
          <a:r>
            <a:rPr lang="en-US" sz="2000" kern="1200"/>
            <a:t>type deposits </a:t>
          </a:r>
          <a:r>
            <a:rPr lang="en-US" sz="2000" kern="1200" dirty="0"/>
            <a:t>with respect to different parameters</a:t>
          </a:r>
        </a:p>
      </dsp:txBody>
      <dsp:txXfrm>
        <a:off x="47519" y="53218"/>
        <a:ext cx="11785452" cy="878402"/>
      </dsp:txXfrm>
    </dsp:sp>
  </dsp:spTree>
</dsp:drawing>
</file>

<file path=ppt/diagrams/drawing6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537D94-5334-4B6F-AEA2-EB098887060C}">
      <dsp:nvSpPr>
        <dsp:cNvPr id="0" name=""/>
        <dsp:cNvSpPr/>
      </dsp:nvSpPr>
      <dsp:spPr>
        <a:xfrm>
          <a:off x="0" y="0"/>
          <a:ext cx="3377848" cy="4616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67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10DBF6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tx1"/>
              </a:solidFill>
            </a:rPr>
            <a:t>GNA of Irish type and ZZB</a:t>
          </a:r>
        </a:p>
      </dsp:txBody>
      <dsp:txXfrm>
        <a:off x="22534" y="22534"/>
        <a:ext cx="3332780" cy="416533"/>
      </dsp:txXfrm>
    </dsp:sp>
  </dsp:spTree>
</dsp:drawing>
</file>

<file path=ppt/diagrams/drawing6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537D94-5334-4B6F-AEA2-EB098887060C}">
      <dsp:nvSpPr>
        <dsp:cNvPr id="0" name=""/>
        <dsp:cNvSpPr/>
      </dsp:nvSpPr>
      <dsp:spPr>
        <a:xfrm>
          <a:off x="0" y="231"/>
          <a:ext cx="3377848" cy="4612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67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10DBF6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tx1"/>
              </a:solidFill>
            </a:rPr>
            <a:t>GNA of Irish type and ZZB</a:t>
          </a:r>
        </a:p>
      </dsp:txBody>
      <dsp:txXfrm>
        <a:off x="22514" y="22745"/>
        <a:ext cx="3332820" cy="416173"/>
      </dsp:txXfrm>
    </dsp:sp>
  </dsp:spTree>
</dsp:drawing>
</file>

<file path=ppt/diagrams/drawing6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574EA6-3B6A-4222-91B3-7A75A9772389}">
      <dsp:nvSpPr>
        <dsp:cNvPr id="0" name=""/>
        <dsp:cNvSpPr/>
      </dsp:nvSpPr>
      <dsp:spPr>
        <a:xfrm>
          <a:off x="0" y="701"/>
          <a:ext cx="9296400" cy="1568257"/>
        </a:xfrm>
        <a:prstGeom prst="roundRect">
          <a:avLst/>
        </a:prstGeom>
        <a:solidFill>
          <a:schemeClr val="bg2">
            <a:lumMod val="25000"/>
            <a:alpha val="21176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It is the story of a lost city, a once-bustling centre of trade and pilgrimage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Prosperous mining region known for its magnificent silver jewellery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2,500-year-old smelting technique which was lost to the world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Rediscovered in 18</a:t>
          </a:r>
          <a:r>
            <a:rPr lang="en-GB" sz="2000" b="1" kern="1200" baseline="30000" dirty="0"/>
            <a:t>th</a:t>
          </a:r>
          <a:r>
            <a:rPr lang="en-GB" sz="2000" b="1" kern="1200" dirty="0"/>
            <a:t> Century.</a:t>
          </a:r>
          <a:endParaRPr lang="en-US" sz="2000" kern="1200" dirty="0"/>
        </a:p>
      </dsp:txBody>
      <dsp:txXfrm>
        <a:off x="76556" y="77257"/>
        <a:ext cx="9143288" cy="1415145"/>
      </dsp:txXfrm>
    </dsp:sp>
  </dsp:spTree>
</dsp:drawing>
</file>

<file path=ppt/diagrams/drawing6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32A915-C5DA-4769-A952-D3535C7141A5}">
      <dsp:nvSpPr>
        <dsp:cNvPr id="0" name=""/>
        <dsp:cNvSpPr/>
      </dsp:nvSpPr>
      <dsp:spPr>
        <a:xfrm>
          <a:off x="0" y="135487"/>
          <a:ext cx="5547069" cy="21674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49000">
              <a:schemeClr val="accent1">
                <a:hueOff val="0"/>
                <a:satOff val="0"/>
                <a:lumOff val="0"/>
                <a:shade val="93000"/>
                <a:satMod val="130000"/>
                <a:alpha val="60000"/>
              </a:schemeClr>
            </a:gs>
            <a:gs pos="100000">
              <a:srgbClr val="00B0F0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In 1988, the American Society of Metals (ASM International) recognised </a:t>
          </a:r>
          <a:r>
            <a:rPr lang="en-GB" sz="2000" b="1" kern="1200" dirty="0" err="1"/>
            <a:t>Zawar</a:t>
          </a:r>
          <a:r>
            <a:rPr lang="en-GB" sz="2000" b="1" kern="1200" dirty="0"/>
            <a:t> Mine as an ‘International Historical Landmark’.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The Geological Society of India recognised </a:t>
          </a:r>
          <a:r>
            <a:rPr lang="en-GB" sz="2000" b="1" kern="1200" dirty="0" err="1"/>
            <a:t>Zawar</a:t>
          </a:r>
          <a:r>
            <a:rPr lang="en-GB" sz="2000" b="1" kern="1200" dirty="0"/>
            <a:t> as a National Geological Monument/ Geo-heritage site in 2016.</a:t>
          </a:r>
          <a:endParaRPr lang="en-US" sz="2000" b="1" kern="1200" dirty="0"/>
        </a:p>
      </dsp:txBody>
      <dsp:txXfrm>
        <a:off x="105805" y="241292"/>
        <a:ext cx="5335459" cy="195581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E8268-6666-477E-B5A3-1A65EC9F8C07}">
      <dsp:nvSpPr>
        <dsp:cNvPr id="0" name=""/>
        <dsp:cNvSpPr/>
      </dsp:nvSpPr>
      <dsp:spPr>
        <a:xfrm>
          <a:off x="0" y="217"/>
          <a:ext cx="4953000" cy="8244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Laminated carbonaceous phyllite, now </a:t>
          </a:r>
          <a:r>
            <a:rPr lang="en-US" sz="1800" kern="1200" dirty="0" err="1"/>
            <a:t>gosanized</a:t>
          </a:r>
          <a:r>
            <a:rPr lang="en-US" sz="1800" kern="1200" dirty="0"/>
            <a:t>  interbedded with laminated sandstone–micrite with interbedded Pb-Zn </a:t>
          </a:r>
          <a:r>
            <a:rPr lang="en-US" sz="1800" kern="1200" dirty="0" err="1"/>
            <a:t>sulphides</a:t>
          </a:r>
          <a:endParaRPr lang="en-US" sz="1800" kern="1200" dirty="0"/>
        </a:p>
      </dsp:txBody>
      <dsp:txXfrm>
        <a:off x="40245" y="40462"/>
        <a:ext cx="4872510" cy="74392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063D61-50C4-44A3-AEBB-D1759EE622D1}">
      <dsp:nvSpPr>
        <dsp:cNvPr id="0" name=""/>
        <dsp:cNvSpPr/>
      </dsp:nvSpPr>
      <dsp:spPr>
        <a:xfrm>
          <a:off x="0" y="23942"/>
          <a:ext cx="6705600" cy="22604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</a:rPr>
            <a:t>Metamorphosed carbonaceous mudstone and layered </a:t>
          </a:r>
          <a:r>
            <a:rPr lang="en-US" sz="2100" b="1" kern="1200" dirty="0" err="1">
              <a:solidFill>
                <a:schemeClr val="tx1"/>
              </a:solidFill>
            </a:rPr>
            <a:t>sulphides</a:t>
          </a:r>
          <a:r>
            <a:rPr lang="en-US" sz="2100" b="1" kern="1200" dirty="0">
              <a:solidFill>
                <a:schemeClr val="tx1"/>
              </a:solidFill>
            </a:rPr>
            <a:t> of Fe, Zn and Pb, constitute 60cm to 7m thick units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 </a:t>
          </a:r>
          <a:r>
            <a:rPr lang="en-US" sz="2100" b="1" kern="1200" dirty="0" err="1">
              <a:solidFill>
                <a:schemeClr val="tx1"/>
              </a:solidFill>
            </a:rPr>
            <a:t>Sulphide</a:t>
          </a:r>
          <a:r>
            <a:rPr lang="en-US" sz="2100" b="1" kern="1200" dirty="0">
              <a:solidFill>
                <a:schemeClr val="tx1"/>
              </a:solidFill>
            </a:rPr>
            <a:t> interbeds are &lt;1mm to 2 cm thick, with thicker pyrite layers and comparatively thinner sphalerite layers with galena at places</a:t>
          </a:r>
        </a:p>
      </dsp:txBody>
      <dsp:txXfrm>
        <a:off x="110346" y="134288"/>
        <a:ext cx="6484908" cy="203974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6769BE-8F0F-4387-8C1E-0AAE18821EC1}">
      <dsp:nvSpPr>
        <dsp:cNvPr id="0" name=""/>
        <dsp:cNvSpPr/>
      </dsp:nvSpPr>
      <dsp:spPr>
        <a:xfrm>
          <a:off x="0" y="5950"/>
          <a:ext cx="3531736" cy="4557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Massive siliceous dolomite</a:t>
          </a:r>
        </a:p>
      </dsp:txBody>
      <dsp:txXfrm>
        <a:off x="22246" y="28196"/>
        <a:ext cx="3487244" cy="4112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6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2.xml><?xml version="1.0" encoding="utf-8"?>
<dgm:styleDef xmlns:dgm="http://schemas.openxmlformats.org/drawingml/2006/diagram" xmlns:a="http://schemas.openxmlformats.org/drawingml/2006/main" uniqueId="urn:microsoft.com/office/officeart/2005/8/quickstyle/3d2#6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5.xml><?xml version="1.0" encoding="utf-8"?>
<dgm:styleDef xmlns:dgm="http://schemas.openxmlformats.org/drawingml/2006/diagram" xmlns:a="http://schemas.openxmlformats.org/drawingml/2006/main" uniqueId="urn:microsoft.com/office/officeart/2005/8/quickstyle/3d2#3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6.xml><?xml version="1.0" encoding="utf-8"?>
<dgm:styleDef xmlns:dgm="http://schemas.openxmlformats.org/drawingml/2006/diagram" xmlns:a="http://schemas.openxmlformats.org/drawingml/2006/main" uniqueId="urn:microsoft.com/office/officeart/2005/8/quickstyle/3d2#4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7.xml><?xml version="1.0" encoding="utf-8"?>
<dgm:styleDef xmlns:dgm="http://schemas.openxmlformats.org/drawingml/2006/diagram" xmlns:a="http://schemas.openxmlformats.org/drawingml/2006/main" uniqueId="urn:microsoft.com/office/officeart/2005/8/quickstyle/3d2#5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1T16:18:27.335"/>
    </inkml:context>
    <inkml:brush xml:id="br0">
      <inkml:brushProperty name="width" value="0.1" units="cm"/>
      <inkml:brushProperty name="height" value="0.1" units="cm"/>
      <inkml:brushProperty name="color" value="#0B868D"/>
      <inkml:brushProperty name="inkEffects" value="ocean"/>
      <inkml:brushProperty name="anchorX" value="0"/>
      <inkml:brushProperty name="anchorY" value="0"/>
      <inkml:brushProperty name="scaleFactor" value="0.5"/>
    </inkml:brush>
  </inkml:definitions>
  <inkml:trace contextRef="#ctx0" brushRef="#br0">1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48347B-A17B-4BFB-8036-C53272F217F7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1143000"/>
            <a:ext cx="4848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08649D-57F5-4FC1-B582-FBF20358BA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7688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08649D-57F5-4FC1-B582-FBF20358BA7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0931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064" y="2348893"/>
            <a:ext cx="10098723" cy="16207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2128" y="4284716"/>
            <a:ext cx="8316595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05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1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42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52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63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74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84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3617" y="302801"/>
            <a:ext cx="2673191" cy="64515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042" y="302801"/>
            <a:ext cx="7821560" cy="64515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505" y="4858814"/>
            <a:ext cx="10098723" cy="1501750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505" y="3204786"/>
            <a:ext cx="10098723" cy="1654025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1059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2118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317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4236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529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635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741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847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044" y="1764296"/>
            <a:ext cx="5247375" cy="49900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39433" y="1764296"/>
            <a:ext cx="5247375" cy="49900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42" y="1692534"/>
            <a:ext cx="5249439" cy="705368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591" indent="0">
              <a:buNone/>
              <a:defRPr sz="2700" b="1"/>
            </a:lvl2pPr>
            <a:lvl3pPr marL="1221181" indent="0">
              <a:buNone/>
              <a:defRPr sz="2400" b="1"/>
            </a:lvl3pPr>
            <a:lvl4pPr marL="1831772" indent="0">
              <a:buNone/>
              <a:defRPr sz="2100" b="1"/>
            </a:lvl4pPr>
            <a:lvl5pPr marL="2442362" indent="0">
              <a:buNone/>
              <a:defRPr sz="2100" b="1"/>
            </a:lvl5pPr>
            <a:lvl6pPr marL="3052953" indent="0">
              <a:buNone/>
              <a:defRPr sz="2100" b="1"/>
            </a:lvl6pPr>
            <a:lvl7pPr marL="3663544" indent="0">
              <a:buNone/>
              <a:defRPr sz="2100" b="1"/>
            </a:lvl7pPr>
            <a:lvl8pPr marL="4274134" indent="0">
              <a:buNone/>
              <a:defRPr sz="2100" b="1"/>
            </a:lvl8pPr>
            <a:lvl9pPr marL="488472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042" y="2397901"/>
            <a:ext cx="5249439" cy="435647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5310" y="1692534"/>
            <a:ext cx="5251501" cy="705368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591" indent="0">
              <a:buNone/>
              <a:defRPr sz="2700" b="1"/>
            </a:lvl2pPr>
            <a:lvl3pPr marL="1221181" indent="0">
              <a:buNone/>
              <a:defRPr sz="2400" b="1"/>
            </a:lvl3pPr>
            <a:lvl4pPr marL="1831772" indent="0">
              <a:buNone/>
              <a:defRPr sz="2100" b="1"/>
            </a:lvl4pPr>
            <a:lvl5pPr marL="2442362" indent="0">
              <a:buNone/>
              <a:defRPr sz="2100" b="1"/>
            </a:lvl5pPr>
            <a:lvl6pPr marL="3052953" indent="0">
              <a:buNone/>
              <a:defRPr sz="2100" b="1"/>
            </a:lvl6pPr>
            <a:lvl7pPr marL="3663544" indent="0">
              <a:buNone/>
              <a:defRPr sz="2100" b="1"/>
            </a:lvl7pPr>
            <a:lvl8pPr marL="4274134" indent="0">
              <a:buNone/>
              <a:defRPr sz="2100" b="1"/>
            </a:lvl8pPr>
            <a:lvl9pPr marL="488472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5310" y="2397901"/>
            <a:ext cx="5251501" cy="435647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44" y="301050"/>
            <a:ext cx="3908718" cy="1281215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5083" y="301052"/>
            <a:ext cx="6641725" cy="6453329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044" y="1582267"/>
            <a:ext cx="3908718" cy="5172114"/>
          </a:xfrm>
        </p:spPr>
        <p:txBody>
          <a:bodyPr/>
          <a:lstStyle>
            <a:lvl1pPr marL="0" indent="0">
              <a:buNone/>
              <a:defRPr sz="1900"/>
            </a:lvl1pPr>
            <a:lvl2pPr marL="610591" indent="0">
              <a:buNone/>
              <a:defRPr sz="1600"/>
            </a:lvl2pPr>
            <a:lvl3pPr marL="1221181" indent="0">
              <a:buNone/>
              <a:defRPr sz="1300"/>
            </a:lvl3pPr>
            <a:lvl4pPr marL="1831772" indent="0">
              <a:buNone/>
              <a:defRPr sz="1200"/>
            </a:lvl4pPr>
            <a:lvl5pPr marL="2442362" indent="0">
              <a:buNone/>
              <a:defRPr sz="1200"/>
            </a:lvl5pPr>
            <a:lvl6pPr marL="3052953" indent="0">
              <a:buNone/>
              <a:defRPr sz="1200"/>
            </a:lvl6pPr>
            <a:lvl7pPr marL="3663544" indent="0">
              <a:buNone/>
              <a:defRPr sz="1200"/>
            </a:lvl7pPr>
            <a:lvl8pPr marL="4274134" indent="0">
              <a:buNone/>
              <a:defRPr sz="1200"/>
            </a:lvl8pPr>
            <a:lvl9pPr marL="488472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8730" y="5292884"/>
            <a:ext cx="7128510" cy="62485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8730" y="675612"/>
            <a:ext cx="7128510" cy="4536758"/>
          </a:xfrm>
        </p:spPr>
        <p:txBody>
          <a:bodyPr/>
          <a:lstStyle>
            <a:lvl1pPr marL="0" indent="0">
              <a:buNone/>
              <a:defRPr sz="4300"/>
            </a:lvl1pPr>
            <a:lvl2pPr marL="610591" indent="0">
              <a:buNone/>
              <a:defRPr sz="3700"/>
            </a:lvl2pPr>
            <a:lvl3pPr marL="1221181" indent="0">
              <a:buNone/>
              <a:defRPr sz="3200"/>
            </a:lvl3pPr>
            <a:lvl4pPr marL="1831772" indent="0">
              <a:buNone/>
              <a:defRPr sz="2700"/>
            </a:lvl4pPr>
            <a:lvl5pPr marL="2442362" indent="0">
              <a:buNone/>
              <a:defRPr sz="2700"/>
            </a:lvl5pPr>
            <a:lvl6pPr marL="3052953" indent="0">
              <a:buNone/>
              <a:defRPr sz="2700"/>
            </a:lvl6pPr>
            <a:lvl7pPr marL="3663544" indent="0">
              <a:buNone/>
              <a:defRPr sz="2700"/>
            </a:lvl7pPr>
            <a:lvl8pPr marL="4274134" indent="0">
              <a:buNone/>
              <a:defRPr sz="2700"/>
            </a:lvl8pPr>
            <a:lvl9pPr marL="4884725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8730" y="5917739"/>
            <a:ext cx="7128510" cy="887399"/>
          </a:xfrm>
        </p:spPr>
        <p:txBody>
          <a:bodyPr/>
          <a:lstStyle>
            <a:lvl1pPr marL="0" indent="0">
              <a:buNone/>
              <a:defRPr sz="1900"/>
            </a:lvl1pPr>
            <a:lvl2pPr marL="610591" indent="0">
              <a:buNone/>
              <a:defRPr sz="1600"/>
            </a:lvl2pPr>
            <a:lvl3pPr marL="1221181" indent="0">
              <a:buNone/>
              <a:defRPr sz="1300"/>
            </a:lvl3pPr>
            <a:lvl4pPr marL="1831772" indent="0">
              <a:buNone/>
              <a:defRPr sz="1200"/>
            </a:lvl4pPr>
            <a:lvl5pPr marL="2442362" indent="0">
              <a:buNone/>
              <a:defRPr sz="1200"/>
            </a:lvl5pPr>
            <a:lvl6pPr marL="3052953" indent="0">
              <a:buNone/>
              <a:defRPr sz="1200"/>
            </a:lvl6pPr>
            <a:lvl7pPr marL="3663544" indent="0">
              <a:buNone/>
              <a:defRPr sz="1200"/>
            </a:lvl7pPr>
            <a:lvl8pPr marL="4274134" indent="0">
              <a:buNone/>
              <a:defRPr sz="1200"/>
            </a:lvl8pPr>
            <a:lvl9pPr marL="488472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043" y="302800"/>
            <a:ext cx="10692765" cy="1260211"/>
          </a:xfrm>
          <a:prstGeom prst="rect">
            <a:avLst/>
          </a:prstGeom>
        </p:spPr>
        <p:txBody>
          <a:bodyPr vert="horz" lIns="122118" tIns="61059" rIns="122118" bIns="6105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43" y="1764296"/>
            <a:ext cx="10692765" cy="4990084"/>
          </a:xfrm>
          <a:prstGeom prst="rect">
            <a:avLst/>
          </a:prstGeom>
        </p:spPr>
        <p:txBody>
          <a:bodyPr vert="horz" lIns="122118" tIns="61059" rIns="122118" bIns="6105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043" y="7008171"/>
            <a:ext cx="2772198" cy="402568"/>
          </a:xfrm>
          <a:prstGeom prst="rect">
            <a:avLst/>
          </a:prstGeom>
        </p:spPr>
        <p:txBody>
          <a:bodyPr vert="horz" lIns="122118" tIns="61059" rIns="122118" bIns="6105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9291" y="7008171"/>
            <a:ext cx="3762269" cy="402568"/>
          </a:xfrm>
          <a:prstGeom prst="rect">
            <a:avLst/>
          </a:prstGeom>
        </p:spPr>
        <p:txBody>
          <a:bodyPr vert="horz" lIns="122118" tIns="61059" rIns="122118" bIns="6105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4609" y="7008171"/>
            <a:ext cx="2772198" cy="402568"/>
          </a:xfrm>
          <a:prstGeom prst="rect">
            <a:avLst/>
          </a:prstGeom>
        </p:spPr>
        <p:txBody>
          <a:bodyPr vert="horz" lIns="122118" tIns="61059" rIns="122118" bIns="6105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21181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943" indent="-457943" algn="l" defTabSz="1221181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2210" indent="-381619" algn="l" defTabSz="1221181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6477" indent="-305295" algn="l" defTabSz="122118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7067" indent="-305295" algn="l" defTabSz="1221181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7658" indent="-305295" algn="l" defTabSz="1221181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8248" indent="-305295" algn="l" defTabSz="122118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8839" indent="-305295" algn="l" defTabSz="122118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9430" indent="-305295" algn="l" defTabSz="122118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90020" indent="-305295" algn="l" defTabSz="122118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11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0591" algn="l" defTabSz="12211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1181" algn="l" defTabSz="12211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1772" algn="l" defTabSz="12211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2362" algn="l" defTabSz="12211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52953" algn="l" defTabSz="12211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63544" algn="l" defTabSz="12211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74134" algn="l" defTabSz="12211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84725" algn="l" defTabSz="12211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18.jpe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0.xml"/><Relationship Id="rId13" Type="http://schemas.openxmlformats.org/officeDocument/2006/relationships/diagramData" Target="../diagrams/data21.xml"/><Relationship Id="rId18" Type="http://schemas.openxmlformats.org/officeDocument/2006/relationships/diagramLayout" Target="../diagrams/layout22.xml"/><Relationship Id="rId26" Type="http://schemas.openxmlformats.org/officeDocument/2006/relationships/diagramLayout" Target="../diagrams/layout24.xml"/><Relationship Id="rId39" Type="http://schemas.microsoft.com/office/2007/relationships/diagramDrawing" Target="../diagrams/drawing9.xml"/><Relationship Id="rId3" Type="http://schemas.openxmlformats.org/officeDocument/2006/relationships/diagramData" Target="../diagrams/data19.xml"/><Relationship Id="rId21" Type="http://schemas.openxmlformats.org/officeDocument/2006/relationships/diagramData" Target="../diagrams/data23.xml"/><Relationship Id="rId34" Type="http://schemas.openxmlformats.org/officeDocument/2006/relationships/diagramLayout" Target="../diagrams/layout26.xml"/><Relationship Id="rId7" Type="http://schemas.openxmlformats.org/officeDocument/2006/relationships/image" Target="../media/image20.jpeg"/><Relationship Id="rId12" Type="http://schemas.openxmlformats.org/officeDocument/2006/relationships/image" Target="../media/image21.jpeg"/><Relationship Id="rId17" Type="http://schemas.openxmlformats.org/officeDocument/2006/relationships/diagramData" Target="../diagrams/data22.xml"/><Relationship Id="rId25" Type="http://schemas.openxmlformats.org/officeDocument/2006/relationships/diagramData" Target="../diagrams/data24.xml"/><Relationship Id="rId33" Type="http://schemas.openxmlformats.org/officeDocument/2006/relationships/diagramData" Target="../diagrams/data26.xml"/><Relationship Id="rId38" Type="http://schemas.microsoft.com/office/2007/relationships/diagramDrawing" Target="../diagrams/drawing8.xml"/><Relationship Id="rId2" Type="http://schemas.openxmlformats.org/officeDocument/2006/relationships/image" Target="../media/image19.jpeg"/><Relationship Id="rId16" Type="http://schemas.openxmlformats.org/officeDocument/2006/relationships/diagramColors" Target="../diagrams/colors21.xml"/><Relationship Id="rId20" Type="http://schemas.openxmlformats.org/officeDocument/2006/relationships/diagramColors" Target="../diagrams/colors22.xml"/><Relationship Id="rId29" Type="http://schemas.openxmlformats.org/officeDocument/2006/relationships/diagramData" Target="../diagrams/data25.xml"/><Relationship Id="rId41" Type="http://schemas.microsoft.com/office/2007/relationships/diagramDrawing" Target="../diagrams/drawing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11" Type="http://schemas.openxmlformats.org/officeDocument/2006/relationships/diagramColors" Target="../diagrams/colors20.xml"/><Relationship Id="rId24" Type="http://schemas.openxmlformats.org/officeDocument/2006/relationships/diagramColors" Target="../diagrams/colors23.xml"/><Relationship Id="rId32" Type="http://schemas.openxmlformats.org/officeDocument/2006/relationships/diagramColors" Target="../diagrams/colors25.xml"/><Relationship Id="rId37" Type="http://schemas.microsoft.com/office/2007/relationships/diagramDrawing" Target="../diagrams/drawing7.xml"/><Relationship Id="rId40" Type="http://schemas.microsoft.com/office/2007/relationships/diagramDrawing" Target="../diagrams/drawing6.xml"/><Relationship Id="rId5" Type="http://schemas.openxmlformats.org/officeDocument/2006/relationships/diagramQuickStyle" Target="../diagrams/quickStyle19.xml"/><Relationship Id="rId15" Type="http://schemas.openxmlformats.org/officeDocument/2006/relationships/diagramQuickStyle" Target="../diagrams/quickStyle21.xml"/><Relationship Id="rId23" Type="http://schemas.openxmlformats.org/officeDocument/2006/relationships/diagramQuickStyle" Target="../diagrams/quickStyle23.xml"/><Relationship Id="rId28" Type="http://schemas.openxmlformats.org/officeDocument/2006/relationships/diagramColors" Target="../diagrams/colors24.xml"/><Relationship Id="rId36" Type="http://schemas.openxmlformats.org/officeDocument/2006/relationships/diagramColors" Target="../diagrams/colors26.xml"/><Relationship Id="rId10" Type="http://schemas.openxmlformats.org/officeDocument/2006/relationships/diagramQuickStyle" Target="../diagrams/quickStyle20.xml"/><Relationship Id="rId19" Type="http://schemas.openxmlformats.org/officeDocument/2006/relationships/diagramQuickStyle" Target="../diagrams/quickStyle22.xml"/><Relationship Id="rId31" Type="http://schemas.openxmlformats.org/officeDocument/2006/relationships/diagramQuickStyle" Target="../diagrams/quickStyle25.xml"/><Relationship Id="rId4" Type="http://schemas.openxmlformats.org/officeDocument/2006/relationships/diagramLayout" Target="../diagrams/layout19.xml"/><Relationship Id="rId9" Type="http://schemas.openxmlformats.org/officeDocument/2006/relationships/diagramLayout" Target="../diagrams/layout20.xml"/><Relationship Id="rId14" Type="http://schemas.openxmlformats.org/officeDocument/2006/relationships/diagramLayout" Target="../diagrams/layout21.xml"/><Relationship Id="rId22" Type="http://schemas.openxmlformats.org/officeDocument/2006/relationships/diagramLayout" Target="../diagrams/layout23.xml"/><Relationship Id="rId27" Type="http://schemas.openxmlformats.org/officeDocument/2006/relationships/diagramQuickStyle" Target="../diagrams/quickStyle24.xml"/><Relationship Id="rId30" Type="http://schemas.openxmlformats.org/officeDocument/2006/relationships/diagramLayout" Target="../diagrams/layout25.xml"/><Relationship Id="rId35" Type="http://schemas.openxmlformats.org/officeDocument/2006/relationships/diagramQuickStyle" Target="../diagrams/quickStyle2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8.xml"/><Relationship Id="rId13" Type="http://schemas.openxmlformats.org/officeDocument/2006/relationships/diagramLayout" Target="../diagrams/layout29.xml"/><Relationship Id="rId18" Type="http://schemas.openxmlformats.org/officeDocument/2006/relationships/diagramLayout" Target="../diagrams/layout30.xml"/><Relationship Id="rId26" Type="http://schemas.openxmlformats.org/officeDocument/2006/relationships/diagramLayout" Target="../diagrams/layout32.xml"/><Relationship Id="rId3" Type="http://schemas.openxmlformats.org/officeDocument/2006/relationships/diagramData" Target="../diagrams/data27.xml"/><Relationship Id="rId21" Type="http://schemas.openxmlformats.org/officeDocument/2006/relationships/diagramData" Target="../diagrams/data31.xml"/><Relationship Id="rId7" Type="http://schemas.openxmlformats.org/officeDocument/2006/relationships/image" Target="../media/image23.jpeg"/><Relationship Id="rId12" Type="http://schemas.openxmlformats.org/officeDocument/2006/relationships/diagramData" Target="../diagrams/data29.xml"/><Relationship Id="rId17" Type="http://schemas.openxmlformats.org/officeDocument/2006/relationships/diagramData" Target="../diagrams/data30.xml"/><Relationship Id="rId25" Type="http://schemas.openxmlformats.org/officeDocument/2006/relationships/diagramData" Target="../diagrams/data32.xml"/><Relationship Id="rId2" Type="http://schemas.openxmlformats.org/officeDocument/2006/relationships/image" Target="../media/image22.jpeg"/><Relationship Id="rId16" Type="http://schemas.openxmlformats.org/officeDocument/2006/relationships/image" Target="../media/image24.jpeg"/><Relationship Id="rId20" Type="http://schemas.openxmlformats.org/officeDocument/2006/relationships/diagramColors" Target="../diagrams/colors30.xml"/><Relationship Id="rId29" Type="http://schemas.microsoft.com/office/2007/relationships/diagramDrawing" Target="../diagrams/drawing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7.xml"/><Relationship Id="rId11" Type="http://schemas.openxmlformats.org/officeDocument/2006/relationships/diagramColors" Target="../diagrams/colors28.xml"/><Relationship Id="rId24" Type="http://schemas.openxmlformats.org/officeDocument/2006/relationships/diagramColors" Target="../diagrams/colors31.xml"/><Relationship Id="rId5" Type="http://schemas.openxmlformats.org/officeDocument/2006/relationships/diagramQuickStyle" Target="../diagrams/quickStyle27.xml"/><Relationship Id="rId15" Type="http://schemas.openxmlformats.org/officeDocument/2006/relationships/diagramColors" Target="../diagrams/colors29.xml"/><Relationship Id="rId23" Type="http://schemas.openxmlformats.org/officeDocument/2006/relationships/diagramQuickStyle" Target="../diagrams/quickStyle31.xml"/><Relationship Id="rId28" Type="http://schemas.openxmlformats.org/officeDocument/2006/relationships/diagramColors" Target="../diagrams/colors32.xml"/><Relationship Id="rId10" Type="http://schemas.openxmlformats.org/officeDocument/2006/relationships/diagramQuickStyle" Target="../diagrams/quickStyle28.xml"/><Relationship Id="rId19" Type="http://schemas.openxmlformats.org/officeDocument/2006/relationships/diagramQuickStyle" Target="../diagrams/quickStyle30.xml"/><Relationship Id="rId31" Type="http://schemas.microsoft.com/office/2007/relationships/diagramDrawing" Target="../diagrams/drawing20.xml"/><Relationship Id="rId4" Type="http://schemas.openxmlformats.org/officeDocument/2006/relationships/diagramLayout" Target="../diagrams/layout27.xml"/><Relationship Id="rId9" Type="http://schemas.openxmlformats.org/officeDocument/2006/relationships/diagramLayout" Target="../diagrams/layout28.xml"/><Relationship Id="rId14" Type="http://schemas.openxmlformats.org/officeDocument/2006/relationships/diagramQuickStyle" Target="../diagrams/quickStyle29.xml"/><Relationship Id="rId22" Type="http://schemas.openxmlformats.org/officeDocument/2006/relationships/diagramLayout" Target="../diagrams/layout31.xml"/><Relationship Id="rId27" Type="http://schemas.openxmlformats.org/officeDocument/2006/relationships/diagramQuickStyle" Target="../diagrams/quickStyle32.xml"/><Relationship Id="rId30" Type="http://schemas.microsoft.com/office/2007/relationships/diagramDrawing" Target="../diagrams/drawing2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diagramQuickStyle" Target="../diagrams/quickStyle34.xml"/><Relationship Id="rId18" Type="http://schemas.openxmlformats.org/officeDocument/2006/relationships/diagramColors" Target="../diagrams/colors35.xml"/><Relationship Id="rId26" Type="http://schemas.openxmlformats.org/officeDocument/2006/relationships/diagramColors" Target="../diagrams/colors37.xml"/><Relationship Id="rId3" Type="http://schemas.openxmlformats.org/officeDocument/2006/relationships/image" Target="../media/image26.png"/><Relationship Id="rId21" Type="http://schemas.openxmlformats.org/officeDocument/2006/relationships/diagramQuickStyle" Target="../diagrams/quickStyle36.xml"/><Relationship Id="rId7" Type="http://schemas.openxmlformats.org/officeDocument/2006/relationships/diagramColors" Target="../diagrams/colors33.xml"/><Relationship Id="rId12" Type="http://schemas.openxmlformats.org/officeDocument/2006/relationships/diagramLayout" Target="../diagrams/layout34.xml"/><Relationship Id="rId17" Type="http://schemas.openxmlformats.org/officeDocument/2006/relationships/diagramQuickStyle" Target="../diagrams/quickStyle35.xml"/><Relationship Id="rId25" Type="http://schemas.openxmlformats.org/officeDocument/2006/relationships/diagramQuickStyle" Target="../diagrams/quickStyle37.xml"/><Relationship Id="rId38" Type="http://schemas.microsoft.com/office/2007/relationships/diagramDrawing" Target="../diagrams/drawing25.xml"/><Relationship Id="rId2" Type="http://schemas.openxmlformats.org/officeDocument/2006/relationships/image" Target="../media/image25.jpeg"/><Relationship Id="rId16" Type="http://schemas.openxmlformats.org/officeDocument/2006/relationships/diagramLayout" Target="../diagrams/layout35.xml"/><Relationship Id="rId20" Type="http://schemas.openxmlformats.org/officeDocument/2006/relationships/diagramLayout" Target="../diagrams/layout36.xml"/><Relationship Id="rId29" Type="http://schemas.openxmlformats.org/officeDocument/2006/relationships/diagramQuickStyle" Target="../diagrams/quickStyle3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3.xml"/><Relationship Id="rId11" Type="http://schemas.openxmlformats.org/officeDocument/2006/relationships/diagramData" Target="../diagrams/data34.xml"/><Relationship Id="rId24" Type="http://schemas.openxmlformats.org/officeDocument/2006/relationships/diagramLayout" Target="../diagrams/layout37.xml"/><Relationship Id="rId37" Type="http://schemas.microsoft.com/office/2007/relationships/diagramDrawing" Target="../diagrams/drawing26.xml"/><Relationship Id="rId5" Type="http://schemas.openxmlformats.org/officeDocument/2006/relationships/diagramLayout" Target="../diagrams/layout33.xml"/><Relationship Id="rId15" Type="http://schemas.openxmlformats.org/officeDocument/2006/relationships/diagramData" Target="../diagrams/data35.xml"/><Relationship Id="rId23" Type="http://schemas.openxmlformats.org/officeDocument/2006/relationships/diagramData" Target="../diagrams/data37.xml"/><Relationship Id="rId28" Type="http://schemas.openxmlformats.org/officeDocument/2006/relationships/diagramLayout" Target="../diagrams/layout38.xml"/><Relationship Id="rId36" Type="http://schemas.microsoft.com/office/2007/relationships/diagramDrawing" Target="../diagrams/drawing23.xml"/><Relationship Id="rId10" Type="http://schemas.microsoft.com/office/2007/relationships/hdphoto" Target="../media/hdphoto3.wdp"/><Relationship Id="rId19" Type="http://schemas.openxmlformats.org/officeDocument/2006/relationships/diagramData" Target="../diagrams/data36.xml"/><Relationship Id="rId4" Type="http://schemas.openxmlformats.org/officeDocument/2006/relationships/diagramData" Target="../diagrams/data33.xml"/><Relationship Id="rId14" Type="http://schemas.openxmlformats.org/officeDocument/2006/relationships/diagramColors" Target="../diagrams/colors34.xml"/><Relationship Id="rId22" Type="http://schemas.openxmlformats.org/officeDocument/2006/relationships/diagramColors" Target="../diagrams/colors36.xml"/><Relationship Id="rId27" Type="http://schemas.openxmlformats.org/officeDocument/2006/relationships/diagramData" Target="../diagrams/data38.xml"/><Relationship Id="rId30" Type="http://schemas.openxmlformats.org/officeDocument/2006/relationships/diagramColors" Target="../diagrams/colors38.xml"/><Relationship Id="rId35" Type="http://schemas.microsoft.com/office/2007/relationships/diagramDrawing" Target="../diagrams/drawing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0.xml"/><Relationship Id="rId13" Type="http://schemas.openxmlformats.org/officeDocument/2006/relationships/diagramLayout" Target="../diagrams/layout41.xml"/><Relationship Id="rId18" Type="http://schemas.openxmlformats.org/officeDocument/2006/relationships/diagramQuickStyle" Target="../diagrams/quickStyle42.xml"/><Relationship Id="rId26" Type="http://schemas.microsoft.com/office/2007/relationships/diagramDrawing" Target="../diagrams/drawing30.xml"/><Relationship Id="rId3" Type="http://schemas.openxmlformats.org/officeDocument/2006/relationships/diagramLayout" Target="../diagrams/layout39.xml"/><Relationship Id="rId21" Type="http://schemas.openxmlformats.org/officeDocument/2006/relationships/diagramLayout" Target="../diagrams/layout43.xml"/><Relationship Id="rId7" Type="http://schemas.openxmlformats.org/officeDocument/2006/relationships/image" Target="../media/image29.jpeg"/><Relationship Id="rId12" Type="http://schemas.openxmlformats.org/officeDocument/2006/relationships/diagramData" Target="../diagrams/data41.xml"/><Relationship Id="rId17" Type="http://schemas.openxmlformats.org/officeDocument/2006/relationships/diagramLayout" Target="../diagrams/layout42.xml"/><Relationship Id="rId25" Type="http://schemas.microsoft.com/office/2007/relationships/diagramDrawing" Target="../diagrams/drawing28.xml"/><Relationship Id="rId2" Type="http://schemas.openxmlformats.org/officeDocument/2006/relationships/diagramData" Target="../diagrams/data39.xml"/><Relationship Id="rId16" Type="http://schemas.openxmlformats.org/officeDocument/2006/relationships/diagramData" Target="../diagrams/data42.xml"/><Relationship Id="rId20" Type="http://schemas.openxmlformats.org/officeDocument/2006/relationships/diagramData" Target="../diagrams/data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diagramColors" Target="../diagrams/colors40.xml"/><Relationship Id="rId24" Type="http://schemas.microsoft.com/office/2007/relationships/diagramDrawing" Target="../diagrams/drawing29.xml"/><Relationship Id="rId5" Type="http://schemas.openxmlformats.org/officeDocument/2006/relationships/diagramColors" Target="../diagrams/colors39.xml"/><Relationship Id="rId15" Type="http://schemas.openxmlformats.org/officeDocument/2006/relationships/diagramColors" Target="../diagrams/colors41.xml"/><Relationship Id="rId23" Type="http://schemas.openxmlformats.org/officeDocument/2006/relationships/diagramColors" Target="../diagrams/colors43.xml"/><Relationship Id="rId10" Type="http://schemas.openxmlformats.org/officeDocument/2006/relationships/diagramQuickStyle" Target="../diagrams/quickStyle40.xml"/><Relationship Id="rId19" Type="http://schemas.openxmlformats.org/officeDocument/2006/relationships/diagramColors" Target="../diagrams/colors42.xml"/><Relationship Id="rId4" Type="http://schemas.openxmlformats.org/officeDocument/2006/relationships/diagramQuickStyle" Target="../diagrams/quickStyle39.xml"/><Relationship Id="rId9" Type="http://schemas.openxmlformats.org/officeDocument/2006/relationships/diagramLayout" Target="../diagrams/layout40.xml"/><Relationship Id="rId14" Type="http://schemas.openxmlformats.org/officeDocument/2006/relationships/diagramQuickStyle" Target="../diagrams/quickStyle41.xml"/><Relationship Id="rId22" Type="http://schemas.openxmlformats.org/officeDocument/2006/relationships/diagramQuickStyle" Target="../diagrams/quickStyle43.xml"/><Relationship Id="rId27" Type="http://schemas.microsoft.com/office/2007/relationships/diagramDrawing" Target="../diagrams/drawing2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5.xml"/><Relationship Id="rId13" Type="http://schemas.openxmlformats.org/officeDocument/2006/relationships/diagramLayout" Target="../diagrams/layout46.xml"/><Relationship Id="rId18" Type="http://schemas.openxmlformats.org/officeDocument/2006/relationships/diagramQuickStyle" Target="../diagrams/quickStyle47.xml"/><Relationship Id="rId26" Type="http://schemas.microsoft.com/office/2007/relationships/diagramDrawing" Target="../diagrams/drawing32.xml"/><Relationship Id="rId3" Type="http://schemas.openxmlformats.org/officeDocument/2006/relationships/diagramLayout" Target="../diagrams/layout44.xml"/><Relationship Id="rId21" Type="http://schemas.openxmlformats.org/officeDocument/2006/relationships/diagramData" Target="../diagrams/data48.xml"/><Relationship Id="rId7" Type="http://schemas.openxmlformats.org/officeDocument/2006/relationships/diagramLayout" Target="../diagrams/layout45.xml"/><Relationship Id="rId12" Type="http://schemas.openxmlformats.org/officeDocument/2006/relationships/diagramData" Target="../diagrams/data46.xml"/><Relationship Id="rId17" Type="http://schemas.openxmlformats.org/officeDocument/2006/relationships/diagramLayout" Target="../diagrams/layout47.xml"/><Relationship Id="rId25" Type="http://schemas.microsoft.com/office/2007/relationships/diagramDrawing" Target="../diagrams/drawing31.xml"/><Relationship Id="rId2" Type="http://schemas.openxmlformats.org/officeDocument/2006/relationships/diagramData" Target="../diagrams/data44.xml"/><Relationship Id="rId16" Type="http://schemas.openxmlformats.org/officeDocument/2006/relationships/diagramData" Target="../diagrams/data47.xml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5.xml"/><Relationship Id="rId11" Type="http://schemas.openxmlformats.org/officeDocument/2006/relationships/image" Target="../media/image31.jpeg"/><Relationship Id="rId24" Type="http://schemas.openxmlformats.org/officeDocument/2006/relationships/diagramColors" Target="../diagrams/colors48.xml"/><Relationship Id="rId5" Type="http://schemas.openxmlformats.org/officeDocument/2006/relationships/diagramColors" Target="../diagrams/colors44.xml"/><Relationship Id="rId15" Type="http://schemas.openxmlformats.org/officeDocument/2006/relationships/diagramColors" Target="../diagrams/colors46.xml"/><Relationship Id="rId23" Type="http://schemas.openxmlformats.org/officeDocument/2006/relationships/diagramQuickStyle" Target="../diagrams/quickStyle48.xml"/><Relationship Id="rId10" Type="http://schemas.openxmlformats.org/officeDocument/2006/relationships/image" Target="../media/image30.png"/><Relationship Id="rId19" Type="http://schemas.openxmlformats.org/officeDocument/2006/relationships/diagramColors" Target="../diagrams/colors47.xml"/><Relationship Id="rId4" Type="http://schemas.openxmlformats.org/officeDocument/2006/relationships/diagramQuickStyle" Target="../diagrams/quickStyle44.xml"/><Relationship Id="rId9" Type="http://schemas.openxmlformats.org/officeDocument/2006/relationships/diagramColors" Target="../diagrams/colors45.xml"/><Relationship Id="rId14" Type="http://schemas.openxmlformats.org/officeDocument/2006/relationships/diagramQuickStyle" Target="../diagrams/quickStyle46.xml"/><Relationship Id="rId22" Type="http://schemas.openxmlformats.org/officeDocument/2006/relationships/diagramLayout" Target="../diagrams/layout4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0.xml"/><Relationship Id="rId13" Type="http://schemas.openxmlformats.org/officeDocument/2006/relationships/diagramQuickStyle" Target="../diagrams/quickStyle51.xml"/><Relationship Id="rId18" Type="http://schemas.openxmlformats.org/officeDocument/2006/relationships/diagramColors" Target="../diagrams/colors52.xml"/><Relationship Id="rId3" Type="http://schemas.openxmlformats.org/officeDocument/2006/relationships/diagramLayout" Target="../diagrams/layout49.xml"/><Relationship Id="rId21" Type="http://schemas.openxmlformats.org/officeDocument/2006/relationships/diagramQuickStyle" Target="../diagrams/quickStyle53.xml"/><Relationship Id="rId7" Type="http://schemas.openxmlformats.org/officeDocument/2006/relationships/diagramLayout" Target="../diagrams/layout50.xml"/><Relationship Id="rId12" Type="http://schemas.openxmlformats.org/officeDocument/2006/relationships/diagramLayout" Target="../diagrams/layout51.xml"/><Relationship Id="rId17" Type="http://schemas.openxmlformats.org/officeDocument/2006/relationships/diagramQuickStyle" Target="../diagrams/quickStyle52.xml"/><Relationship Id="rId25" Type="http://schemas.microsoft.com/office/2007/relationships/diagramDrawing" Target="../diagrams/drawing33.xml"/><Relationship Id="rId2" Type="http://schemas.openxmlformats.org/officeDocument/2006/relationships/diagramData" Target="../diagrams/data49.xml"/><Relationship Id="rId16" Type="http://schemas.openxmlformats.org/officeDocument/2006/relationships/diagramLayout" Target="../diagrams/layout52.xml"/><Relationship Id="rId20" Type="http://schemas.openxmlformats.org/officeDocument/2006/relationships/diagramLayout" Target="../diagrams/layout5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0.xml"/><Relationship Id="rId11" Type="http://schemas.openxmlformats.org/officeDocument/2006/relationships/diagramData" Target="../diagrams/data51.xml"/><Relationship Id="rId24" Type="http://schemas.microsoft.com/office/2007/relationships/diagramDrawing" Target="../diagrams/drawing34.xml"/><Relationship Id="rId5" Type="http://schemas.openxmlformats.org/officeDocument/2006/relationships/diagramColors" Target="../diagrams/colors49.xml"/><Relationship Id="rId15" Type="http://schemas.openxmlformats.org/officeDocument/2006/relationships/diagramData" Target="../diagrams/data52.xml"/><Relationship Id="rId23" Type="http://schemas.openxmlformats.org/officeDocument/2006/relationships/image" Target="../media/image34.png"/><Relationship Id="rId10" Type="http://schemas.openxmlformats.org/officeDocument/2006/relationships/image" Target="../media/image33.png"/><Relationship Id="rId19" Type="http://schemas.openxmlformats.org/officeDocument/2006/relationships/diagramData" Target="../diagrams/data53.xml"/><Relationship Id="rId4" Type="http://schemas.openxmlformats.org/officeDocument/2006/relationships/diagramQuickStyle" Target="../diagrams/quickStyle49.xml"/><Relationship Id="rId9" Type="http://schemas.openxmlformats.org/officeDocument/2006/relationships/diagramColors" Target="../diagrams/colors50.xml"/><Relationship Id="rId14" Type="http://schemas.openxmlformats.org/officeDocument/2006/relationships/diagramColors" Target="../diagrams/colors51.xml"/><Relationship Id="rId22" Type="http://schemas.openxmlformats.org/officeDocument/2006/relationships/diagramColors" Target="../diagrams/colors5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5.xml"/><Relationship Id="rId3" Type="http://schemas.openxmlformats.org/officeDocument/2006/relationships/image" Target="../media/image36.png"/><Relationship Id="rId7" Type="http://schemas.openxmlformats.org/officeDocument/2006/relationships/diagramColors" Target="../diagrams/colors54.xml"/><Relationship Id="rId12" Type="http://schemas.microsoft.com/office/2007/relationships/diagramDrawing" Target="../diagrams/drawing3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4.xml"/><Relationship Id="rId11" Type="http://schemas.openxmlformats.org/officeDocument/2006/relationships/diagramColors" Target="../diagrams/colors55.xml"/><Relationship Id="rId5" Type="http://schemas.openxmlformats.org/officeDocument/2006/relationships/diagramLayout" Target="../diagrams/layout54.xml"/><Relationship Id="rId10" Type="http://schemas.openxmlformats.org/officeDocument/2006/relationships/diagramQuickStyle" Target="../diagrams/quickStyle55.xml"/><Relationship Id="rId4" Type="http://schemas.openxmlformats.org/officeDocument/2006/relationships/diagramData" Target="../diagrams/data54.xml"/><Relationship Id="rId9" Type="http://schemas.openxmlformats.org/officeDocument/2006/relationships/diagramLayout" Target="../diagrams/layout5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diagramColors" Target="../diagrams/colors56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6.xml"/><Relationship Id="rId5" Type="http://schemas.openxmlformats.org/officeDocument/2006/relationships/diagramLayout" Target="../diagrams/layout56.xml"/><Relationship Id="rId4" Type="http://schemas.openxmlformats.org/officeDocument/2006/relationships/diagramData" Target="../diagrams/data5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diagramColors" Target="../diagrams/colors57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7.xml"/><Relationship Id="rId5" Type="http://schemas.openxmlformats.org/officeDocument/2006/relationships/diagramLayout" Target="../diagrams/layout57.xml"/><Relationship Id="rId4" Type="http://schemas.openxmlformats.org/officeDocument/2006/relationships/diagramData" Target="../diagrams/data5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3.jpeg"/><Relationship Id="rId7" Type="http://schemas.openxmlformats.org/officeDocument/2006/relationships/diagramData" Target="../diagrams/data1.xml"/><Relationship Id="rId12" Type="http://schemas.openxmlformats.org/officeDocument/2006/relationships/diagramLayout" Target="../diagrams/layou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diagramData" Target="../diagrams/data2.xml"/><Relationship Id="rId5" Type="http://schemas.openxmlformats.org/officeDocument/2006/relationships/image" Target="../media/image5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4.png"/><Relationship Id="rId9" Type="http://schemas.openxmlformats.org/officeDocument/2006/relationships/diagramQuickStyle" Target="../diagrams/quickStyle1.xml"/><Relationship Id="rId14" Type="http://schemas.openxmlformats.org/officeDocument/2006/relationships/diagramColors" Target="../diagrams/colors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8.xml"/><Relationship Id="rId13" Type="http://schemas.openxmlformats.org/officeDocument/2006/relationships/image" Target="../media/image44.jpeg"/><Relationship Id="rId18" Type="http://schemas.openxmlformats.org/officeDocument/2006/relationships/diagramData" Target="../diagrams/data61.xml"/><Relationship Id="rId26" Type="http://schemas.microsoft.com/office/2007/relationships/diagramDrawing" Target="../diagrams/drawing38.xml"/><Relationship Id="rId3" Type="http://schemas.openxmlformats.org/officeDocument/2006/relationships/image" Target="../media/image42.jpeg"/><Relationship Id="rId21" Type="http://schemas.openxmlformats.org/officeDocument/2006/relationships/diagramColors" Target="../diagrams/colors61.xml"/><Relationship Id="rId7" Type="http://schemas.openxmlformats.org/officeDocument/2006/relationships/diagramQuickStyle" Target="../diagrams/quickStyle58.xml"/><Relationship Id="rId12" Type="http://schemas.openxmlformats.org/officeDocument/2006/relationships/diagramColors" Target="../diagrams/colors59.xml"/><Relationship Id="rId17" Type="http://schemas.openxmlformats.org/officeDocument/2006/relationships/diagramColors" Target="../diagrams/colors60.xml"/><Relationship Id="rId25" Type="http://schemas.microsoft.com/office/2007/relationships/diagramDrawing" Target="../diagrams/drawing39.xml"/><Relationship Id="rId2" Type="http://schemas.openxmlformats.org/officeDocument/2006/relationships/image" Target="../media/image41.png"/><Relationship Id="rId16" Type="http://schemas.openxmlformats.org/officeDocument/2006/relationships/diagramQuickStyle" Target="../diagrams/quickStyle60.xml"/><Relationship Id="rId20" Type="http://schemas.openxmlformats.org/officeDocument/2006/relationships/diagramQuickStyle" Target="../diagrams/quickStyle6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8.xml"/><Relationship Id="rId11" Type="http://schemas.openxmlformats.org/officeDocument/2006/relationships/diagramQuickStyle" Target="../diagrams/quickStyle59.xml"/><Relationship Id="rId5" Type="http://schemas.openxmlformats.org/officeDocument/2006/relationships/diagramData" Target="../diagrams/data58.xml"/><Relationship Id="rId15" Type="http://schemas.openxmlformats.org/officeDocument/2006/relationships/diagramLayout" Target="../diagrams/layout60.xml"/><Relationship Id="rId28" Type="http://schemas.microsoft.com/office/2007/relationships/diagramDrawing" Target="../diagrams/drawing37.xml"/><Relationship Id="rId10" Type="http://schemas.openxmlformats.org/officeDocument/2006/relationships/diagramLayout" Target="../diagrams/layout59.xml"/><Relationship Id="rId19" Type="http://schemas.openxmlformats.org/officeDocument/2006/relationships/diagramLayout" Target="../diagrams/layout61.xml"/><Relationship Id="rId4" Type="http://schemas.openxmlformats.org/officeDocument/2006/relationships/image" Target="../media/image43.jpeg"/><Relationship Id="rId9" Type="http://schemas.openxmlformats.org/officeDocument/2006/relationships/diagramData" Target="../diagrams/data59.xml"/><Relationship Id="rId14" Type="http://schemas.openxmlformats.org/officeDocument/2006/relationships/diagramData" Target="../diagrams/data60.xml"/><Relationship Id="rId27" Type="http://schemas.microsoft.com/office/2007/relationships/diagramDrawing" Target="../diagrams/drawing3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5.jpeg"/><Relationship Id="rId7" Type="http://schemas.openxmlformats.org/officeDocument/2006/relationships/diagramColors" Target="../diagrams/colors62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2.xml"/><Relationship Id="rId5" Type="http://schemas.openxmlformats.org/officeDocument/2006/relationships/diagramLayout" Target="../diagrams/layout62.xml"/><Relationship Id="rId4" Type="http://schemas.openxmlformats.org/officeDocument/2006/relationships/diagramData" Target="../diagrams/data6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3.xml"/><Relationship Id="rId13" Type="http://schemas.openxmlformats.org/officeDocument/2006/relationships/diagramColors" Target="../diagrams/colors64.xml"/><Relationship Id="rId3" Type="http://schemas.openxmlformats.org/officeDocument/2006/relationships/image" Target="../media/image47.jpeg"/><Relationship Id="rId7" Type="http://schemas.openxmlformats.org/officeDocument/2006/relationships/diagramLayout" Target="../diagrams/layout63.xml"/><Relationship Id="rId12" Type="http://schemas.openxmlformats.org/officeDocument/2006/relationships/diagramQuickStyle" Target="../diagrams/quickStyle64.xml"/><Relationship Id="rId17" Type="http://schemas.openxmlformats.org/officeDocument/2006/relationships/diagramColors" Target="../diagrams/colors65.xml"/><Relationship Id="rId2" Type="http://schemas.openxmlformats.org/officeDocument/2006/relationships/image" Target="../media/image41.png"/><Relationship Id="rId16" Type="http://schemas.openxmlformats.org/officeDocument/2006/relationships/diagramQuickStyle" Target="../diagrams/quickStyle65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63.xml"/><Relationship Id="rId11" Type="http://schemas.openxmlformats.org/officeDocument/2006/relationships/diagramLayout" Target="../diagrams/layout64.xml"/><Relationship Id="rId5" Type="http://schemas.openxmlformats.org/officeDocument/2006/relationships/image" Target="../media/image49.jpeg"/><Relationship Id="rId15" Type="http://schemas.openxmlformats.org/officeDocument/2006/relationships/diagramLayout" Target="../diagrams/layout65.xml"/><Relationship Id="rId10" Type="http://schemas.openxmlformats.org/officeDocument/2006/relationships/diagramData" Target="../diagrams/data64.xml"/><Relationship Id="rId4" Type="http://schemas.openxmlformats.org/officeDocument/2006/relationships/image" Target="../media/image48.jpeg"/><Relationship Id="rId9" Type="http://schemas.openxmlformats.org/officeDocument/2006/relationships/diagramColors" Target="../diagrams/colors63.xml"/><Relationship Id="rId14" Type="http://schemas.openxmlformats.org/officeDocument/2006/relationships/diagramData" Target="../diagrams/data6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7.xml"/><Relationship Id="rId13" Type="http://schemas.openxmlformats.org/officeDocument/2006/relationships/diagramColors" Target="../diagrams/colors68.xml"/><Relationship Id="rId3" Type="http://schemas.openxmlformats.org/officeDocument/2006/relationships/diagramLayout" Target="../diagrams/layout66.xml"/><Relationship Id="rId7" Type="http://schemas.openxmlformats.org/officeDocument/2006/relationships/diagramLayout" Target="../diagrams/layout67.xml"/><Relationship Id="rId12" Type="http://schemas.openxmlformats.org/officeDocument/2006/relationships/diagramQuickStyle" Target="../diagrams/quickStyle68.xml"/><Relationship Id="rId2" Type="http://schemas.openxmlformats.org/officeDocument/2006/relationships/diagramData" Target="../diagrams/data66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67.xml"/><Relationship Id="rId11" Type="http://schemas.openxmlformats.org/officeDocument/2006/relationships/diagramLayout" Target="../diagrams/layout68.xml"/><Relationship Id="rId5" Type="http://schemas.openxmlformats.org/officeDocument/2006/relationships/diagramColors" Target="../diagrams/colors66.xml"/><Relationship Id="rId10" Type="http://schemas.openxmlformats.org/officeDocument/2006/relationships/diagramData" Target="../diagrams/data68.xml"/><Relationship Id="rId4" Type="http://schemas.openxmlformats.org/officeDocument/2006/relationships/diagramQuickStyle" Target="../diagrams/quickStyle66.xml"/><Relationship Id="rId9" Type="http://schemas.openxmlformats.org/officeDocument/2006/relationships/diagramColors" Target="../diagrams/colors67.xml"/><Relationship Id="rId1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0.xml"/><Relationship Id="rId13" Type="http://schemas.openxmlformats.org/officeDocument/2006/relationships/diagramQuickStyle" Target="../diagrams/quickStyle71.xml"/><Relationship Id="rId3" Type="http://schemas.openxmlformats.org/officeDocument/2006/relationships/diagramData" Target="../diagrams/data69.xml"/><Relationship Id="rId7" Type="http://schemas.openxmlformats.org/officeDocument/2006/relationships/diagramData" Target="../diagrams/data70.xml"/><Relationship Id="rId12" Type="http://schemas.openxmlformats.org/officeDocument/2006/relationships/diagramLayout" Target="../diagrams/layout71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9.xml"/><Relationship Id="rId11" Type="http://schemas.openxmlformats.org/officeDocument/2006/relationships/diagramData" Target="../diagrams/data71.xml"/><Relationship Id="rId5" Type="http://schemas.openxmlformats.org/officeDocument/2006/relationships/diagramQuickStyle" Target="../diagrams/quickStyle69.xml"/><Relationship Id="rId10" Type="http://schemas.openxmlformats.org/officeDocument/2006/relationships/diagramColors" Target="../diagrams/colors70.xml"/><Relationship Id="rId4" Type="http://schemas.openxmlformats.org/officeDocument/2006/relationships/diagramLayout" Target="../diagrams/layout69.xml"/><Relationship Id="rId9" Type="http://schemas.openxmlformats.org/officeDocument/2006/relationships/diagramQuickStyle" Target="../diagrams/quickStyle70.xml"/><Relationship Id="rId14" Type="http://schemas.openxmlformats.org/officeDocument/2006/relationships/diagramColors" Target="../diagrams/colors7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3.xml"/><Relationship Id="rId13" Type="http://schemas.openxmlformats.org/officeDocument/2006/relationships/diagramColors" Target="../diagrams/colors74.xml"/><Relationship Id="rId18" Type="http://schemas.microsoft.com/office/2007/relationships/diagramDrawing" Target="../diagrams/drawing46.xml"/><Relationship Id="rId3" Type="http://schemas.openxmlformats.org/officeDocument/2006/relationships/diagramLayout" Target="../diagrams/layout72.xml"/><Relationship Id="rId7" Type="http://schemas.openxmlformats.org/officeDocument/2006/relationships/diagramLayout" Target="../diagrams/layout73.xml"/><Relationship Id="rId12" Type="http://schemas.openxmlformats.org/officeDocument/2006/relationships/diagramQuickStyle" Target="../diagrams/quickStyle74.xml"/><Relationship Id="rId2" Type="http://schemas.openxmlformats.org/officeDocument/2006/relationships/diagramData" Target="../diagrams/data72.xml"/><Relationship Id="rId16" Type="http://schemas.openxmlformats.org/officeDocument/2006/relationships/image" Target="../media/image54.jpeg"/><Relationship Id="rId20" Type="http://schemas.microsoft.com/office/2007/relationships/diagramDrawing" Target="../diagrams/drawing48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73.xml"/><Relationship Id="rId11" Type="http://schemas.openxmlformats.org/officeDocument/2006/relationships/diagramLayout" Target="../diagrams/layout74.xml"/><Relationship Id="rId5" Type="http://schemas.openxmlformats.org/officeDocument/2006/relationships/diagramColors" Target="../diagrams/colors72.xml"/><Relationship Id="rId15" Type="http://schemas.openxmlformats.org/officeDocument/2006/relationships/image" Target="../media/image53.jpeg"/><Relationship Id="rId10" Type="http://schemas.openxmlformats.org/officeDocument/2006/relationships/diagramData" Target="../diagrams/data74.xml"/><Relationship Id="rId19" Type="http://schemas.microsoft.com/office/2007/relationships/diagramDrawing" Target="../diagrams/drawing47.xml"/><Relationship Id="rId4" Type="http://schemas.openxmlformats.org/officeDocument/2006/relationships/diagramQuickStyle" Target="../diagrams/quickStyle72.xml"/><Relationship Id="rId9" Type="http://schemas.openxmlformats.org/officeDocument/2006/relationships/diagramColors" Target="../diagrams/colors73.xml"/><Relationship Id="rId1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6.xml"/><Relationship Id="rId13" Type="http://schemas.openxmlformats.org/officeDocument/2006/relationships/diagramColors" Target="../diagrams/colors77.xml"/><Relationship Id="rId18" Type="http://schemas.microsoft.com/office/2007/relationships/diagramDrawing" Target="../diagrams/drawing53.xml"/><Relationship Id="rId3" Type="http://schemas.openxmlformats.org/officeDocument/2006/relationships/diagramLayout" Target="../diagrams/layout75.xml"/><Relationship Id="rId7" Type="http://schemas.openxmlformats.org/officeDocument/2006/relationships/diagramLayout" Target="../diagrams/layout76.xml"/><Relationship Id="rId12" Type="http://schemas.openxmlformats.org/officeDocument/2006/relationships/diagramQuickStyle" Target="../diagrams/quickStyle77.xml"/><Relationship Id="rId17" Type="http://schemas.microsoft.com/office/2007/relationships/diagramDrawing" Target="../diagrams/drawing52.xml"/><Relationship Id="rId2" Type="http://schemas.openxmlformats.org/officeDocument/2006/relationships/diagramData" Target="../diagrams/data75.xml"/><Relationship Id="rId16" Type="http://schemas.microsoft.com/office/2007/relationships/diagramDrawing" Target="../diagrams/drawing5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76.xml"/><Relationship Id="rId11" Type="http://schemas.openxmlformats.org/officeDocument/2006/relationships/diagramLayout" Target="../diagrams/layout77.xml"/><Relationship Id="rId5" Type="http://schemas.openxmlformats.org/officeDocument/2006/relationships/diagramColors" Target="../diagrams/colors75.xml"/><Relationship Id="rId10" Type="http://schemas.openxmlformats.org/officeDocument/2006/relationships/diagramData" Target="../diagrams/data77.xml"/><Relationship Id="rId4" Type="http://schemas.openxmlformats.org/officeDocument/2006/relationships/diagramQuickStyle" Target="../diagrams/quickStyle75.xml"/><Relationship Id="rId9" Type="http://schemas.openxmlformats.org/officeDocument/2006/relationships/diagramColors" Target="../diagrams/colors7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9.xml"/><Relationship Id="rId13" Type="http://schemas.microsoft.com/office/2007/relationships/diagramDrawing" Target="../diagrams/drawing56.xml"/><Relationship Id="rId3" Type="http://schemas.openxmlformats.org/officeDocument/2006/relationships/diagramLayout" Target="../diagrams/layout78.xml"/><Relationship Id="rId7" Type="http://schemas.openxmlformats.org/officeDocument/2006/relationships/diagramLayout" Target="../diagrams/layout79.xml"/><Relationship Id="rId12" Type="http://schemas.microsoft.com/office/2007/relationships/diagramDrawing" Target="../diagrams/drawing55.xml"/><Relationship Id="rId2" Type="http://schemas.openxmlformats.org/officeDocument/2006/relationships/diagramData" Target="../diagrams/data78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79.xml"/><Relationship Id="rId11" Type="http://schemas.openxmlformats.org/officeDocument/2006/relationships/image" Target="../media/image57.jpeg"/><Relationship Id="rId5" Type="http://schemas.openxmlformats.org/officeDocument/2006/relationships/diagramColors" Target="../diagrams/colors78.xml"/><Relationship Id="rId10" Type="http://schemas.openxmlformats.org/officeDocument/2006/relationships/image" Target="../media/image56.jpeg"/><Relationship Id="rId4" Type="http://schemas.openxmlformats.org/officeDocument/2006/relationships/diagramQuickStyle" Target="../diagrams/quickStyle78.xml"/><Relationship Id="rId9" Type="http://schemas.openxmlformats.org/officeDocument/2006/relationships/diagramColors" Target="../diagrams/colors7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1.xml"/><Relationship Id="rId13" Type="http://schemas.microsoft.com/office/2007/relationships/diagramDrawing" Target="../diagrams/drawing57.xml"/><Relationship Id="rId3" Type="http://schemas.openxmlformats.org/officeDocument/2006/relationships/diagramLayout" Target="../diagrams/layout80.xml"/><Relationship Id="rId7" Type="http://schemas.openxmlformats.org/officeDocument/2006/relationships/diagramData" Target="../diagrams/data81.xml"/><Relationship Id="rId12" Type="http://schemas.microsoft.com/office/2007/relationships/diagramDrawing" Target="../diagrams/drawing58.xml"/><Relationship Id="rId2" Type="http://schemas.openxmlformats.org/officeDocument/2006/relationships/diagramData" Target="../diagrams/data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diagramColors" Target="../diagrams/colors80.xml"/><Relationship Id="rId10" Type="http://schemas.openxmlformats.org/officeDocument/2006/relationships/diagramColors" Target="../diagrams/colors81.xml"/><Relationship Id="rId4" Type="http://schemas.openxmlformats.org/officeDocument/2006/relationships/diagramQuickStyle" Target="../diagrams/quickStyle80.xml"/><Relationship Id="rId9" Type="http://schemas.openxmlformats.org/officeDocument/2006/relationships/diagramQuickStyle" Target="../diagrams/quickStyle8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3.xml"/><Relationship Id="rId13" Type="http://schemas.openxmlformats.org/officeDocument/2006/relationships/diagramQuickStyle" Target="../diagrams/quickStyle84.xml"/><Relationship Id="rId18" Type="http://schemas.openxmlformats.org/officeDocument/2006/relationships/diagramColors" Target="../diagrams/colors85.xml"/><Relationship Id="rId3" Type="http://schemas.openxmlformats.org/officeDocument/2006/relationships/diagramData" Target="../diagrams/data82.xml"/><Relationship Id="rId21" Type="http://schemas.openxmlformats.org/officeDocument/2006/relationships/diagramQuickStyle" Target="../diagrams/quickStyle86.xml"/><Relationship Id="rId7" Type="http://schemas.openxmlformats.org/officeDocument/2006/relationships/diagramData" Target="../diagrams/data83.xml"/><Relationship Id="rId12" Type="http://schemas.openxmlformats.org/officeDocument/2006/relationships/diagramLayout" Target="../diagrams/layout84.xml"/><Relationship Id="rId17" Type="http://schemas.openxmlformats.org/officeDocument/2006/relationships/diagramQuickStyle" Target="../diagrams/quickStyle85.xml"/><Relationship Id="rId2" Type="http://schemas.openxmlformats.org/officeDocument/2006/relationships/image" Target="../media/image59.png"/><Relationship Id="rId16" Type="http://schemas.openxmlformats.org/officeDocument/2006/relationships/diagramLayout" Target="../diagrams/layout85.xml"/><Relationship Id="rId20" Type="http://schemas.openxmlformats.org/officeDocument/2006/relationships/diagramLayout" Target="../diagrams/layout8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2.xml"/><Relationship Id="rId11" Type="http://schemas.openxmlformats.org/officeDocument/2006/relationships/diagramData" Target="../diagrams/data84.xml"/><Relationship Id="rId5" Type="http://schemas.openxmlformats.org/officeDocument/2006/relationships/diagramQuickStyle" Target="../diagrams/quickStyle82.xml"/><Relationship Id="rId15" Type="http://schemas.openxmlformats.org/officeDocument/2006/relationships/diagramData" Target="../diagrams/data85.xml"/><Relationship Id="rId23" Type="http://schemas.microsoft.com/office/2007/relationships/diagramDrawing" Target="../diagrams/drawing61.xml"/><Relationship Id="rId10" Type="http://schemas.openxmlformats.org/officeDocument/2006/relationships/diagramColors" Target="../diagrams/colors83.xml"/><Relationship Id="rId19" Type="http://schemas.openxmlformats.org/officeDocument/2006/relationships/diagramData" Target="../diagrams/data86.xml"/><Relationship Id="rId4" Type="http://schemas.openxmlformats.org/officeDocument/2006/relationships/diagramLayout" Target="../diagrams/layout82.xml"/><Relationship Id="rId9" Type="http://schemas.openxmlformats.org/officeDocument/2006/relationships/diagramQuickStyle" Target="../diagrams/quickStyle83.xml"/><Relationship Id="rId14" Type="http://schemas.openxmlformats.org/officeDocument/2006/relationships/diagramColors" Target="../diagrams/colors84.xml"/><Relationship Id="rId22" Type="http://schemas.openxmlformats.org/officeDocument/2006/relationships/diagramColors" Target="../diagrams/colors8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microsoft.com/office/2007/relationships/diagramDrawing" Target="../diagrams/drawing1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microsoft.com/office/2007/relationships/diagramDrawing" Target="../diagrams/drawing2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7.xml"/><Relationship Id="rId3" Type="http://schemas.openxmlformats.org/officeDocument/2006/relationships/customXml" Target="../ink/ink1.xml"/><Relationship Id="rId7" Type="http://schemas.openxmlformats.org/officeDocument/2006/relationships/diagramQuickStyle" Target="../diagrams/quickStyle87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7.xml"/><Relationship Id="rId5" Type="http://schemas.openxmlformats.org/officeDocument/2006/relationships/diagramData" Target="../diagrams/data87.xml"/><Relationship Id="rId4" Type="http://schemas.openxmlformats.org/officeDocument/2006/relationships/image" Target="../media/image61.png"/><Relationship Id="rId9" Type="http://schemas.microsoft.com/office/2007/relationships/diagramDrawing" Target="../diagrams/drawing6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8.xml"/><Relationship Id="rId7" Type="http://schemas.microsoft.com/office/2007/relationships/diagramDrawing" Target="../diagrams/drawing6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8.xml"/><Relationship Id="rId5" Type="http://schemas.openxmlformats.org/officeDocument/2006/relationships/diagramQuickStyle" Target="../diagrams/quickStyle88.xml"/><Relationship Id="rId4" Type="http://schemas.openxmlformats.org/officeDocument/2006/relationships/diagramLayout" Target="../diagrams/layout8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9.xml"/><Relationship Id="rId2" Type="http://schemas.openxmlformats.org/officeDocument/2006/relationships/diagramData" Target="../diagrams/data8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4.xml"/><Relationship Id="rId5" Type="http://schemas.openxmlformats.org/officeDocument/2006/relationships/diagramColors" Target="../diagrams/colors89.xml"/><Relationship Id="rId4" Type="http://schemas.openxmlformats.org/officeDocument/2006/relationships/diagramQuickStyle" Target="../diagrams/quickStyle8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0.xml"/><Relationship Id="rId3" Type="http://schemas.openxmlformats.org/officeDocument/2006/relationships/image" Target="../media/image11.gif"/><Relationship Id="rId7" Type="http://schemas.openxmlformats.org/officeDocument/2006/relationships/diagramLayout" Target="../diagrams/layout90.xml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90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Relationship Id="rId9" Type="http://schemas.openxmlformats.org/officeDocument/2006/relationships/diagramColors" Target="../diagrams/colors9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1.xml"/><Relationship Id="rId7" Type="http://schemas.microsoft.com/office/2007/relationships/diagramDrawing" Target="../diagrams/drawing65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1.xml"/><Relationship Id="rId5" Type="http://schemas.openxmlformats.org/officeDocument/2006/relationships/diagramQuickStyle" Target="../diagrams/quickStyle91.xml"/><Relationship Id="rId4" Type="http://schemas.openxmlformats.org/officeDocument/2006/relationships/diagramLayout" Target="../diagrams/layout9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2.xml"/><Relationship Id="rId7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2.xml"/><Relationship Id="rId5" Type="http://schemas.openxmlformats.org/officeDocument/2006/relationships/diagramQuickStyle" Target="../diagrams/quickStyle92.xml"/><Relationship Id="rId4" Type="http://schemas.openxmlformats.org/officeDocument/2006/relationships/diagramLayout" Target="../diagrams/layout9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10" Type="http://schemas.microsoft.com/office/2007/relationships/diagramDrawing" Target="../diagrams/drawing6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microsoft.com/office/2007/relationships/hdphoto" Target="../media/hdphoto12.wdp"/><Relationship Id="rId3" Type="http://schemas.microsoft.com/office/2007/relationships/hdphoto" Target="../media/hdphoto7.wdp"/><Relationship Id="rId7" Type="http://schemas.microsoft.com/office/2007/relationships/hdphoto" Target="../media/hdphoto9.wdp"/><Relationship Id="rId12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73.png"/><Relationship Id="rId4" Type="http://schemas.openxmlformats.org/officeDocument/2006/relationships/image" Target="../media/image70.png"/><Relationship Id="rId9" Type="http://schemas.microsoft.com/office/2007/relationships/hdphoto" Target="../media/hdphoto10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9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diagramColors" Target="../diagrams/colors7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diagramLayout" Target="../diagrams/layout8.xml"/><Relationship Id="rId7" Type="http://schemas.openxmlformats.org/officeDocument/2006/relationships/diagramLayout" Target="../diagrams/layout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9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8.xml"/><Relationship Id="rId10" Type="http://schemas.microsoft.com/office/2007/relationships/diagramDrawing" Target="../diagrams/drawing3.xml"/><Relationship Id="rId4" Type="http://schemas.openxmlformats.org/officeDocument/2006/relationships/diagramQuickStyle" Target="../diagrams/quickStyle8.xml"/><Relationship Id="rId9" Type="http://schemas.openxmlformats.org/officeDocument/2006/relationships/diagramColors" Target="../diagrams/colors9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Data" Target="../diagrams/data10.xml"/><Relationship Id="rId7" Type="http://schemas.openxmlformats.org/officeDocument/2006/relationships/image" Target="../media/image13.png"/><Relationship Id="rId12" Type="http://schemas.openxmlformats.org/officeDocument/2006/relationships/diagramColors" Target="../diagrams/colors1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11" Type="http://schemas.openxmlformats.org/officeDocument/2006/relationships/diagramQuickStyle" Target="../diagrams/quickStyle11.xml"/><Relationship Id="rId5" Type="http://schemas.openxmlformats.org/officeDocument/2006/relationships/diagramQuickStyle" Target="../diagrams/quickStyle10.xml"/><Relationship Id="rId10" Type="http://schemas.openxmlformats.org/officeDocument/2006/relationships/diagramLayout" Target="../diagrams/layout11.xml"/><Relationship Id="rId4" Type="http://schemas.openxmlformats.org/officeDocument/2006/relationships/diagramLayout" Target="../diagrams/layout10.xml"/><Relationship Id="rId9" Type="http://schemas.openxmlformats.org/officeDocument/2006/relationships/diagramData" Target="../diagrams/data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13" Type="http://schemas.openxmlformats.org/officeDocument/2006/relationships/diagramData" Target="../diagrams/data14.xml"/><Relationship Id="rId18" Type="http://schemas.openxmlformats.org/officeDocument/2006/relationships/diagramLayout" Target="../diagrams/layout15.xml"/><Relationship Id="rId26" Type="http://schemas.openxmlformats.org/officeDocument/2006/relationships/diagramLayout" Target="../diagrams/layout17.xml"/><Relationship Id="rId3" Type="http://schemas.openxmlformats.org/officeDocument/2006/relationships/diagramData" Target="../diagrams/data12.xml"/><Relationship Id="rId21" Type="http://schemas.openxmlformats.org/officeDocument/2006/relationships/diagramData" Target="../diagrams/data16.xml"/><Relationship Id="rId7" Type="http://schemas.openxmlformats.org/officeDocument/2006/relationships/image" Target="../media/image15.png"/><Relationship Id="rId12" Type="http://schemas.openxmlformats.org/officeDocument/2006/relationships/image" Target="../media/image16.png"/><Relationship Id="rId17" Type="http://schemas.openxmlformats.org/officeDocument/2006/relationships/diagramData" Target="../diagrams/data15.xml"/><Relationship Id="rId25" Type="http://schemas.openxmlformats.org/officeDocument/2006/relationships/diagramData" Target="../diagrams/data17.xml"/><Relationship Id="rId2" Type="http://schemas.openxmlformats.org/officeDocument/2006/relationships/image" Target="../media/image14.png"/><Relationship Id="rId16" Type="http://schemas.openxmlformats.org/officeDocument/2006/relationships/diagramColors" Target="../diagrams/colors14.xml"/><Relationship Id="rId20" Type="http://schemas.openxmlformats.org/officeDocument/2006/relationships/diagramColors" Target="../diagrams/colors15.xml"/><Relationship Id="rId29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11" Type="http://schemas.openxmlformats.org/officeDocument/2006/relationships/diagramColors" Target="../diagrams/colors13.xml"/><Relationship Id="rId24" Type="http://schemas.openxmlformats.org/officeDocument/2006/relationships/diagramColors" Target="../diagrams/colors16.xml"/><Relationship Id="rId5" Type="http://schemas.openxmlformats.org/officeDocument/2006/relationships/diagramQuickStyle" Target="../diagrams/quickStyle12.xml"/><Relationship Id="rId15" Type="http://schemas.openxmlformats.org/officeDocument/2006/relationships/diagramQuickStyle" Target="../diagrams/quickStyle14.xml"/><Relationship Id="rId23" Type="http://schemas.openxmlformats.org/officeDocument/2006/relationships/diagramQuickStyle" Target="../diagrams/quickStyle16.xml"/><Relationship Id="rId28" Type="http://schemas.openxmlformats.org/officeDocument/2006/relationships/diagramColors" Target="../diagrams/colors17.xml"/><Relationship Id="rId10" Type="http://schemas.openxmlformats.org/officeDocument/2006/relationships/diagramQuickStyle" Target="../diagrams/quickStyle13.xml"/><Relationship Id="rId19" Type="http://schemas.openxmlformats.org/officeDocument/2006/relationships/diagramQuickStyle" Target="../diagrams/quickStyle15.xml"/><Relationship Id="rId4" Type="http://schemas.openxmlformats.org/officeDocument/2006/relationships/diagramLayout" Target="../diagrams/layout12.xml"/><Relationship Id="rId9" Type="http://schemas.openxmlformats.org/officeDocument/2006/relationships/diagramLayout" Target="../diagrams/layout13.xml"/><Relationship Id="rId14" Type="http://schemas.openxmlformats.org/officeDocument/2006/relationships/diagramLayout" Target="../diagrams/layout14.xml"/><Relationship Id="rId22" Type="http://schemas.openxmlformats.org/officeDocument/2006/relationships/diagramLayout" Target="../diagrams/layout16.xml"/><Relationship Id="rId27" Type="http://schemas.openxmlformats.org/officeDocument/2006/relationships/diagramQuickStyle" Target="../diagrams/quickStyle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C:\Users\DELL\Desktop\1 Irish Pb Zn deposit\paper\aravalli ran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45748"/>
            <a:ext cx="11880849" cy="7600950"/>
          </a:xfrm>
          <a:prstGeom prst="rect">
            <a:avLst/>
          </a:prstGeom>
          <a:noFill/>
        </p:spPr>
      </p:pic>
      <p:sp>
        <p:nvSpPr>
          <p:cNvPr id="43" name="Rectangle 42"/>
          <p:cNvSpPr/>
          <p:nvPr/>
        </p:nvSpPr>
        <p:spPr>
          <a:xfrm>
            <a:off x="301625" y="199231"/>
            <a:ext cx="113538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itchFamily="82" charset="0"/>
              </a:rPr>
              <a:t>Dolomite hosted Zinc-Lead deposits of Zawar, Aravalli Supergroup, Udaipur district, Rajasthan, India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gerian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6823" y="5920382"/>
            <a:ext cx="11353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N" sz="2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itchFamily="82" charset="0"/>
              </a:rPr>
              <a:t>SHUBHABRATA MUKHOPADHYAY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37527" y="65855"/>
            <a:ext cx="11217810" cy="7286676"/>
            <a:chOff x="37527" y="65855"/>
            <a:chExt cx="11217810" cy="7286676"/>
          </a:xfrm>
        </p:grpSpPr>
        <p:graphicFrame>
          <p:nvGraphicFramePr>
            <p:cNvPr id="15" name="Diagram 14">
              <a:extLst>
                <a:ext uri="{FF2B5EF4-FFF2-40B4-BE49-F238E27FC236}">
                  <a16:creationId xmlns:a16="http://schemas.microsoft.com/office/drawing/2014/main" xmlns="" id="{9ED278DD-0F35-51D5-0603-180970B5584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xmlns="" val="2140652527"/>
                </p:ext>
              </p:extLst>
            </p:nvPr>
          </p:nvGraphicFramePr>
          <p:xfrm>
            <a:off x="2420947" y="65855"/>
            <a:ext cx="7019940" cy="40957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CFCBBD30-5B63-51D6-C879-281F81BB7CE0}"/>
                </a:ext>
              </a:extLst>
            </p:cNvPr>
            <p:cNvGrpSpPr/>
            <p:nvPr/>
          </p:nvGrpSpPr>
          <p:grpSpPr>
            <a:xfrm>
              <a:off x="725451" y="696285"/>
              <a:ext cx="10529886" cy="6656246"/>
              <a:chOff x="606425" y="351631"/>
              <a:chExt cx="10744200" cy="6870536"/>
            </a:xfrm>
          </p:grpSpPr>
          <p:pic>
            <p:nvPicPr>
              <p:cNvPr id="3074" name="Picture 2" descr="C:\Users\DELL\Desktop\1 Irish Pb Zn deposit\paper\Paper sent 10 4 23\Figures\3 Fig 3 Zawar map.jp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606425" y="351631"/>
                <a:ext cx="10744200" cy="6870536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cxnSp>
            <p:nvCxnSpPr>
              <p:cNvPr id="3" name="Straight Arrow Connector 2">
                <a:extLst>
                  <a:ext uri="{FF2B5EF4-FFF2-40B4-BE49-F238E27FC236}">
                    <a16:creationId xmlns:a16="http://schemas.microsoft.com/office/drawing/2014/main" xmlns="" id="{F9DB6B1A-CDF6-70F2-7ACC-DD68A68D6CAF}"/>
                  </a:ext>
                </a:extLst>
              </p:cNvPr>
              <p:cNvCxnSpPr>
                <a:cxnSpLocks/>
              </p:cNvCxnSpPr>
              <p:nvPr/>
            </p:nvCxnSpPr>
            <p:spPr>
              <a:xfrm rot="21000000" flipV="1">
                <a:off x="2520946" y="3854785"/>
                <a:ext cx="0" cy="576064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C2B8731D-164C-7B98-BE64-D1C2A3D0CE34}"/>
                  </a:ext>
                </a:extLst>
              </p:cNvPr>
              <p:cNvSpPr txBox="1"/>
              <p:nvPr/>
            </p:nvSpPr>
            <p:spPr>
              <a:xfrm>
                <a:off x="2268017" y="3688878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52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AC8950B2-66D3-968B-4FA5-EE12B558977B}"/>
                  </a:ext>
                </a:extLst>
              </p:cNvPr>
              <p:cNvSpPr txBox="1"/>
              <p:nvPr/>
            </p:nvSpPr>
            <p:spPr>
              <a:xfrm>
                <a:off x="1900609" y="2196455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50</a:t>
                </a:r>
              </a:p>
            </p:txBody>
          </p: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xmlns="" id="{037AA91C-9780-F13C-B6D2-A22516C843E7}"/>
                  </a:ext>
                </a:extLst>
              </p:cNvPr>
              <p:cNvCxnSpPr>
                <a:cxnSpLocks/>
              </p:cNvCxnSpPr>
              <p:nvPr/>
            </p:nvCxnSpPr>
            <p:spPr>
              <a:xfrm rot="18120000" flipV="1">
                <a:off x="2440274" y="2336096"/>
                <a:ext cx="0" cy="576064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xmlns="" id="{FC83BA58-2ABD-C196-B891-F6E3C301F7D7}"/>
                  </a:ext>
                </a:extLst>
              </p:cNvPr>
              <p:cNvCxnSpPr>
                <a:cxnSpLocks/>
              </p:cNvCxnSpPr>
              <p:nvPr/>
            </p:nvCxnSpPr>
            <p:spPr>
              <a:xfrm rot="21060000" flipH="1" flipV="1">
                <a:off x="3361247" y="938461"/>
                <a:ext cx="504055" cy="207273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B8AB48E6-0F2B-4A9C-213F-CBE68BC5FEBE}"/>
                  </a:ext>
                </a:extLst>
              </p:cNvPr>
              <p:cNvSpPr txBox="1"/>
              <p:nvPr/>
            </p:nvSpPr>
            <p:spPr>
              <a:xfrm>
                <a:off x="2620689" y="828303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65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F4AA397D-7CB0-0643-2852-E1537549648B}"/>
                  </a:ext>
                </a:extLst>
              </p:cNvPr>
              <p:cNvSpPr txBox="1"/>
              <p:nvPr/>
            </p:nvSpPr>
            <p:spPr>
              <a:xfrm>
                <a:off x="10181529" y="2052439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50</a:t>
                </a: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xmlns="" id="{F6CF55BD-AC41-05F3-BDD8-24AA5D0199FD}"/>
                  </a:ext>
                </a:extLst>
              </p:cNvPr>
              <p:cNvCxnSpPr>
                <a:cxnSpLocks/>
              </p:cNvCxnSpPr>
              <p:nvPr/>
            </p:nvCxnSpPr>
            <p:spPr>
              <a:xfrm rot="19560000" flipV="1">
                <a:off x="10254506" y="2372177"/>
                <a:ext cx="274320" cy="576064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Straight Arrow Connector 13"/>
            <p:cNvCxnSpPr>
              <a:cxnSpLocks noChangeAspect="1"/>
            </p:cNvCxnSpPr>
            <p:nvPr/>
          </p:nvCxnSpPr>
          <p:spPr>
            <a:xfrm rot="10800000">
              <a:off x="3368657" y="1279177"/>
              <a:ext cx="642942" cy="144000"/>
            </a:xfrm>
            <a:prstGeom prst="straightConnector1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10800000">
              <a:off x="2249588" y="2709061"/>
              <a:ext cx="571503" cy="357191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16200000" flipV="1">
              <a:off x="2327374" y="4336898"/>
              <a:ext cx="576000" cy="120338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/>
            <p:cNvGrpSpPr/>
            <p:nvPr/>
          </p:nvGrpSpPr>
          <p:grpSpPr>
            <a:xfrm>
              <a:off x="37527" y="71438"/>
              <a:ext cx="1973808" cy="2137557"/>
              <a:chOff x="0" y="0"/>
              <a:chExt cx="1973808" cy="2137557"/>
            </a:xfrm>
          </p:grpSpPr>
          <p:pic>
            <p:nvPicPr>
              <p:cNvPr id="12" name="Picture 1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lum bright="10000" contrast="10000"/>
              </a:blip>
              <a:srcRect l="12776" t="3159" r="25704" b="2607"/>
              <a:stretch/>
            </p:blipFill>
            <p:spPr bwMode="auto">
              <a:xfrm>
                <a:off x="0" y="0"/>
                <a:ext cx="1973808" cy="213755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1415277" y="1113487"/>
                <a:ext cx="488995" cy="285752"/>
              </a:xfrm>
              <a:prstGeom prst="rect">
                <a:avLst/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7154871" y="3137689"/>
              <a:ext cx="29610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Main Zawar Fold</a:t>
              </a:r>
            </a:p>
            <a:p>
              <a:r>
                <a:rPr lang="en-GB" sz="1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(Superimposition of F3 on F2)</a:t>
              </a:r>
              <a:endPara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4381930">
              <a:off x="1864145" y="5105480"/>
              <a:ext cx="21825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Zawarmala  </a:t>
              </a:r>
              <a:r>
                <a:rPr lang="en-GB" sz="180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antiform</a:t>
              </a:r>
              <a:endParaRPr lang="en-GB" sz="1800" dirty="0" smtClean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endPara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rot="16200000" flipV="1">
              <a:off x="10034463" y="2918150"/>
              <a:ext cx="571504" cy="71437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DSC02126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 t="8909" r="13531"/>
          <a:stretch>
            <a:fillRect/>
          </a:stretch>
        </p:blipFill>
        <p:spPr bwMode="auto">
          <a:xfrm>
            <a:off x="73024" y="407211"/>
            <a:ext cx="4392337" cy="2944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xmlns="" id="{409190D9-D612-9221-AA7A-1340E0D4B8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065569565"/>
              </p:ext>
            </p:extLst>
          </p:nvPr>
        </p:nvGraphicFramePr>
        <p:xfrm>
          <a:off x="73026" y="3271016"/>
          <a:ext cx="4800599" cy="808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35 OCG Batch-H 013">
            <a:extLst>
              <a:ext uri="{FF2B5EF4-FFF2-40B4-BE49-F238E27FC236}">
                <a16:creationId xmlns:a16="http://schemas.microsoft.com/office/drawing/2014/main" xmlns="" id="{E9A439C3-64E3-83FE-71DF-1FD76F376DB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225425" y="4139745"/>
            <a:ext cx="4214802" cy="2785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xmlns="" id="{2E4AF9E9-451C-93F1-3756-75BE896DF2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886151493"/>
              </p:ext>
            </p:extLst>
          </p:nvPr>
        </p:nvGraphicFramePr>
        <p:xfrm>
          <a:off x="631257" y="7052766"/>
          <a:ext cx="3531736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4368790" y="137293"/>
            <a:ext cx="7429551" cy="7000924"/>
            <a:chOff x="4368790" y="137293"/>
            <a:chExt cx="7429551" cy="700092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20B6EB68-8F84-E2E4-1EB7-ACE5F15228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95" t="3772" r="1323" b="3772"/>
            <a:stretch/>
          </p:blipFill>
          <p:spPr>
            <a:xfrm>
              <a:off x="7369185" y="371442"/>
              <a:ext cx="4286280" cy="290912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aphicFrame>
          <p:nvGraphicFramePr>
            <p:cNvPr id="17" name="Diagram 16">
              <a:extLst>
                <a:ext uri="{FF2B5EF4-FFF2-40B4-BE49-F238E27FC236}">
                  <a16:creationId xmlns:a16="http://schemas.microsoft.com/office/drawing/2014/main" xmlns="" id="{3929FF68-33DD-844A-6F46-52BA4ACEB51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xmlns="" val="3788303502"/>
                </p:ext>
              </p:extLst>
            </p:nvPr>
          </p:nvGraphicFramePr>
          <p:xfrm>
            <a:off x="4368790" y="137293"/>
            <a:ext cx="2928957" cy="52099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  <p:graphicFrame>
          <p:nvGraphicFramePr>
            <p:cNvPr id="12" name="Diagram 11"/>
            <p:cNvGraphicFramePr/>
            <p:nvPr/>
          </p:nvGraphicFramePr>
          <p:xfrm>
            <a:off x="5654673" y="3423441"/>
            <a:ext cx="6143668" cy="120032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7" r:lo="rId18" r:qs="rId19" r:cs="rId20"/>
            </a:graphicData>
          </a:graphic>
        </p:graphicFrame>
        <p:graphicFrame>
          <p:nvGraphicFramePr>
            <p:cNvPr id="14" name="Diagram 13"/>
            <p:cNvGraphicFramePr/>
            <p:nvPr/>
          </p:nvGraphicFramePr>
          <p:xfrm>
            <a:off x="5880058" y="4780763"/>
            <a:ext cx="5713102" cy="46166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1" r:lo="rId22" r:qs="rId23" r:cs="rId24"/>
            </a:graphicData>
          </a:graphic>
        </p:graphicFrame>
        <p:graphicFrame>
          <p:nvGraphicFramePr>
            <p:cNvPr id="18" name="Diagram 17"/>
            <p:cNvGraphicFramePr/>
            <p:nvPr/>
          </p:nvGraphicFramePr>
          <p:xfrm>
            <a:off x="5786478" y="5423705"/>
            <a:ext cx="5940425" cy="85725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5" r:lo="rId26" r:qs="rId27" r:cs="rId28"/>
            </a:graphicData>
          </a:graphic>
        </p:graphicFrame>
        <p:graphicFrame>
          <p:nvGraphicFramePr>
            <p:cNvPr id="20" name="Diagram 19"/>
            <p:cNvGraphicFramePr/>
            <p:nvPr/>
          </p:nvGraphicFramePr>
          <p:xfrm>
            <a:off x="5786478" y="6394384"/>
            <a:ext cx="5940425" cy="74383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9" r:lo="rId30" r:qs="rId31" r:cs="rId32"/>
            </a:graphicData>
          </a:graphic>
        </p:graphicFrame>
        <p:graphicFrame>
          <p:nvGraphicFramePr>
            <p:cNvPr id="13" name="Diagram 12">
              <a:extLst>
                <a:ext uri="{FF2B5EF4-FFF2-40B4-BE49-F238E27FC236}">
                  <a16:creationId xmlns:a16="http://schemas.microsoft.com/office/drawing/2014/main" xmlns="" id="{2E4AF9E9-451C-93F1-3756-75BE896DF27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xmlns="" val="1886151493"/>
                </p:ext>
              </p:extLst>
            </p:nvPr>
          </p:nvGraphicFramePr>
          <p:xfrm>
            <a:off x="4480391" y="1851805"/>
            <a:ext cx="2817356" cy="46166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3" r:lo="rId34" r:qs="rId35" r:cs="rId36"/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49225" y="137293"/>
            <a:ext cx="11577678" cy="7316460"/>
            <a:chOff x="149225" y="73877"/>
            <a:chExt cx="11577678" cy="731646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bright="10000" contrast="10000"/>
            </a:blip>
            <a:srcRect l="3161"/>
            <a:stretch>
              <a:fillRect/>
            </a:stretch>
          </p:blipFill>
          <p:spPr bwMode="auto">
            <a:xfrm>
              <a:off x="153947" y="447115"/>
              <a:ext cx="4124316" cy="292420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graphicFrame>
          <p:nvGraphicFramePr>
            <p:cNvPr id="2" name="Diagram 1">
              <a:extLst>
                <a:ext uri="{FF2B5EF4-FFF2-40B4-BE49-F238E27FC236}">
                  <a16:creationId xmlns:a16="http://schemas.microsoft.com/office/drawing/2014/main" xmlns="" id="{8B5BE720-D6B1-B01B-6CBB-E26250B0B23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xmlns="" val="1786341286"/>
                </p:ext>
              </p:extLst>
            </p:nvPr>
          </p:nvGraphicFramePr>
          <p:xfrm>
            <a:off x="301625" y="3523397"/>
            <a:ext cx="3924288" cy="40011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6" name="Picture 2" descr="Cranulation-2"/>
            <p:cNvPicPr>
              <a:picLocks noChangeAspect="1" noChangeArrowheads="1"/>
            </p:cNvPicPr>
            <p:nvPr/>
          </p:nvPicPr>
          <p:blipFill>
            <a:blip r:embed="rId7" cstate="print">
              <a:alphaModFix/>
            </a:blip>
            <a:srcRect/>
            <a:stretch>
              <a:fillRect/>
            </a:stretch>
          </p:blipFill>
          <p:spPr bwMode="auto">
            <a:xfrm>
              <a:off x="7631122" y="494482"/>
              <a:ext cx="4095781" cy="307183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graphicFrame>
          <p:nvGraphicFramePr>
            <p:cNvPr id="9" name="Diagram 8">
              <a:extLst>
                <a:ext uri="{FF2B5EF4-FFF2-40B4-BE49-F238E27FC236}">
                  <a16:creationId xmlns:a16="http://schemas.microsoft.com/office/drawing/2014/main" xmlns="" id="{294A6987-DF23-E64B-D6FC-13C3A1B34C5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xmlns="" val="2984504686"/>
                </p:ext>
              </p:extLst>
            </p:nvPr>
          </p:nvGraphicFramePr>
          <p:xfrm>
            <a:off x="7599404" y="3521997"/>
            <a:ext cx="4056061" cy="40011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graphicFrame>
          <p:nvGraphicFramePr>
            <p:cNvPr id="10" name="Diagram 9">
              <a:extLst>
                <a:ext uri="{FF2B5EF4-FFF2-40B4-BE49-F238E27FC236}">
                  <a16:creationId xmlns:a16="http://schemas.microsoft.com/office/drawing/2014/main" xmlns="" id="{D7B2B8B7-2998-1AAF-F83F-5C49339F6A3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xmlns="" val="2141445688"/>
                </p:ext>
              </p:extLst>
            </p:nvPr>
          </p:nvGraphicFramePr>
          <p:xfrm>
            <a:off x="149225" y="4238842"/>
            <a:ext cx="6400800" cy="315149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  <p:pic>
          <p:nvPicPr>
            <p:cNvPr id="8" name="Picture 4" descr="F2 fold">
              <a:extLst>
                <a:ext uri="{FF2B5EF4-FFF2-40B4-BE49-F238E27FC236}">
                  <a16:creationId xmlns:a16="http://schemas.microsoft.com/office/drawing/2014/main" xmlns="" id="{84DAA76B-DCCC-15A2-4B87-2CAD9D8DDF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46" y="4165316"/>
              <a:ext cx="4059119" cy="3044339"/>
            </a:xfrm>
            <a:prstGeom prst="rect">
              <a:avLst/>
            </a:prstGeom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innerShdw blurRad="76200">
                <a:srgbClr val="000000"/>
              </a:innerShdw>
            </a:effectLst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11" name="Diagram 10">
              <a:extLst>
                <a:ext uri="{FF2B5EF4-FFF2-40B4-BE49-F238E27FC236}">
                  <a16:creationId xmlns:a16="http://schemas.microsoft.com/office/drawing/2014/main" xmlns="" id="{750EDB72-E8B6-0A52-E545-5AD4E401018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xmlns="" val="1561577540"/>
                </p:ext>
              </p:extLst>
            </p:nvPr>
          </p:nvGraphicFramePr>
          <p:xfrm>
            <a:off x="4471512" y="73877"/>
            <a:ext cx="3111987" cy="46166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7" r:lo="rId18" r:qs="rId19" r:cs="rId20"/>
            </a:graphicData>
          </a:graphic>
        </p:graphicFrame>
        <p:graphicFrame>
          <p:nvGraphicFramePr>
            <p:cNvPr id="13" name="Diagram 12"/>
            <p:cNvGraphicFramePr/>
            <p:nvPr/>
          </p:nvGraphicFramePr>
          <p:xfrm>
            <a:off x="4511665" y="565921"/>
            <a:ext cx="3071834" cy="46166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1" r:lo="rId22" r:qs="rId23" r:cs="rId24"/>
            </a:graphicData>
          </a:graphic>
        </p:graphicFrame>
        <p:graphicFrame>
          <p:nvGraphicFramePr>
            <p:cNvPr id="14" name="Diagram 13"/>
            <p:cNvGraphicFramePr/>
            <p:nvPr/>
          </p:nvGraphicFramePr>
          <p:xfrm>
            <a:off x="4440227" y="2747462"/>
            <a:ext cx="3071834" cy="46166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5" r:lo="rId26" r:qs="rId27" r:cs="rId28"/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8265" y="46831"/>
            <a:ext cx="11710076" cy="7514432"/>
            <a:chOff x="88265" y="46831"/>
            <a:chExt cx="11710076" cy="75144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9DF86D10-CCC1-2D6B-B4AF-CD8E6B3CF8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892" t="14165" r="6989" b="12732"/>
            <a:stretch/>
          </p:blipFill>
          <p:spPr>
            <a:xfrm>
              <a:off x="149225" y="46831"/>
              <a:ext cx="4470400" cy="33528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0D89E9BD-A9AC-2E68-6EA5-AA748FC35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54464" y="80001"/>
              <a:ext cx="4470400" cy="335672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aphicFrame>
          <p:nvGraphicFramePr>
            <p:cNvPr id="2" name="Diagram 1">
              <a:extLst>
                <a:ext uri="{FF2B5EF4-FFF2-40B4-BE49-F238E27FC236}">
                  <a16:creationId xmlns:a16="http://schemas.microsoft.com/office/drawing/2014/main" xmlns="" id="{B6F91724-57D1-C384-C284-C5036423710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xmlns="" val="2962461515"/>
                </p:ext>
              </p:extLst>
            </p:nvPr>
          </p:nvGraphicFramePr>
          <p:xfrm>
            <a:off x="7402519" y="3628231"/>
            <a:ext cx="4181508" cy="64627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pic>
          <p:nvPicPr>
            <p:cNvPr id="3" name="Picture 2" descr="00950030">
              <a:extLst>
                <a:ext uri="{FF2B5EF4-FFF2-40B4-BE49-F238E27FC236}">
                  <a16:creationId xmlns:a16="http://schemas.microsoft.com/office/drawing/2014/main" xmlns="" id="{1FFC29B5-D6EB-FEC4-8118-3E5EAC6C1D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316378" y="4466004"/>
              <a:ext cx="4481963" cy="29722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8" name="Diagram 7">
              <a:extLst>
                <a:ext uri="{FF2B5EF4-FFF2-40B4-BE49-F238E27FC236}">
                  <a16:creationId xmlns:a16="http://schemas.microsoft.com/office/drawing/2014/main" xmlns="" id="{D7F3366B-E359-5EF7-F704-E1261360333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xmlns="" val="1898089516"/>
                </p:ext>
              </p:extLst>
            </p:nvPr>
          </p:nvGraphicFramePr>
          <p:xfrm>
            <a:off x="5154607" y="4566449"/>
            <a:ext cx="3048000" cy="149461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  <p:graphicFrame>
          <p:nvGraphicFramePr>
            <p:cNvPr id="11" name="Diagram 10">
              <a:extLst>
                <a:ext uri="{FF2B5EF4-FFF2-40B4-BE49-F238E27FC236}">
                  <a16:creationId xmlns:a16="http://schemas.microsoft.com/office/drawing/2014/main" xmlns="" id="{F9350337-0D16-8870-B584-CB70F622755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xmlns="" val="3284763110"/>
                </p:ext>
              </p:extLst>
            </p:nvPr>
          </p:nvGraphicFramePr>
          <p:xfrm>
            <a:off x="682626" y="3399631"/>
            <a:ext cx="3047999" cy="46166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5" r:lo="rId16" r:qs="rId17" r:cs="rId18"/>
            </a:graphicData>
          </a:graphic>
        </p:graphicFrame>
        <p:graphicFrame>
          <p:nvGraphicFramePr>
            <p:cNvPr id="12" name="Diagram 11">
              <a:extLst>
                <a:ext uri="{FF2B5EF4-FFF2-40B4-BE49-F238E27FC236}">
                  <a16:creationId xmlns:a16="http://schemas.microsoft.com/office/drawing/2014/main" xmlns="" id="{CCBD49D1-D9EC-6DB9-0212-3F82AF9DCDF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xmlns="" val="1845688808"/>
                </p:ext>
              </p:extLst>
            </p:nvPr>
          </p:nvGraphicFramePr>
          <p:xfrm>
            <a:off x="88265" y="3933031"/>
            <a:ext cx="4531360" cy="156966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9" r:lo="rId20" r:qs="rId21" r:cs="rId22"/>
            </a:graphicData>
          </a:graphic>
        </p:graphicFrame>
        <p:graphicFrame>
          <p:nvGraphicFramePr>
            <p:cNvPr id="9" name="Diagram 8"/>
            <p:cNvGraphicFramePr/>
            <p:nvPr/>
          </p:nvGraphicFramePr>
          <p:xfrm>
            <a:off x="4725979" y="247132"/>
            <a:ext cx="2428892" cy="89029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3" r:lo="rId24" r:qs="rId25" r:cs="rId26"/>
            </a:graphicData>
          </a:graphic>
        </p:graphicFrame>
        <p:graphicFrame>
          <p:nvGraphicFramePr>
            <p:cNvPr id="10" name="Diagram 9">
              <a:extLst>
                <a:ext uri="{FF2B5EF4-FFF2-40B4-BE49-F238E27FC236}">
                  <a16:creationId xmlns:a16="http://schemas.microsoft.com/office/drawing/2014/main" xmlns="" id="{12594CEE-C768-14EB-4BD1-7E190EEA5F5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xmlns="" val="2155775819"/>
                </p:ext>
              </p:extLst>
            </p:nvPr>
          </p:nvGraphicFramePr>
          <p:xfrm>
            <a:off x="149226" y="5566581"/>
            <a:ext cx="3648059" cy="199468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7" r:lo="rId28" r:qs="rId29" r:cs="rId30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xmlns="" val="267687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3947" y="104256"/>
            <a:ext cx="11536936" cy="7410175"/>
            <a:chOff x="153947" y="104256"/>
            <a:chExt cx="11536936" cy="7410175"/>
          </a:xfrm>
        </p:grpSpPr>
        <p:graphicFrame>
          <p:nvGraphicFramePr>
            <p:cNvPr id="7" name="Diagram 6">
              <a:extLst>
                <a:ext uri="{FF2B5EF4-FFF2-40B4-BE49-F238E27FC236}">
                  <a16:creationId xmlns:a16="http://schemas.microsoft.com/office/drawing/2014/main" xmlns="" id="{99A5B790-F219-4F47-2BFF-3955B90DC12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xmlns="" val="3520569669"/>
                </p:ext>
              </p:extLst>
            </p:nvPr>
          </p:nvGraphicFramePr>
          <p:xfrm>
            <a:off x="439699" y="1923243"/>
            <a:ext cx="11201400" cy="128156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4A5DA8B8-862A-60AA-1751-5D3095E5D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1625" y="3368271"/>
              <a:ext cx="5440137" cy="36082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Picture 4" descr="ZA Mala-5">
              <a:extLst>
                <a:ext uri="{FF2B5EF4-FFF2-40B4-BE49-F238E27FC236}">
                  <a16:creationId xmlns:a16="http://schemas.microsoft.com/office/drawing/2014/main" xmlns="" id="{F976647B-359F-5D35-F447-38307B15E8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0557" y="3413895"/>
              <a:ext cx="4714908" cy="35361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xmlns="" id="{9183F4E5-C8B0-C631-394F-AED1C5D32B5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xmlns="" val="14151531"/>
                </p:ext>
              </p:extLst>
            </p:nvPr>
          </p:nvGraphicFramePr>
          <p:xfrm>
            <a:off x="153947" y="637359"/>
            <a:ext cx="11536936" cy="107157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graphicFrame>
          <p:nvGraphicFramePr>
            <p:cNvPr id="12" name="Diagram 11">
              <a:extLst>
                <a:ext uri="{FF2B5EF4-FFF2-40B4-BE49-F238E27FC236}">
                  <a16:creationId xmlns:a16="http://schemas.microsoft.com/office/drawing/2014/main" xmlns="" id="{EA9251C8-ACDB-898C-05E1-8537CE0B2D1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xmlns="" val="4172202958"/>
                </p:ext>
              </p:extLst>
            </p:nvPr>
          </p:nvGraphicFramePr>
          <p:xfrm>
            <a:off x="454025" y="6976566"/>
            <a:ext cx="4836048" cy="46166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  <p:graphicFrame>
          <p:nvGraphicFramePr>
            <p:cNvPr id="15" name="Diagram 14">
              <a:extLst>
                <a:ext uri="{FF2B5EF4-FFF2-40B4-BE49-F238E27FC236}">
                  <a16:creationId xmlns:a16="http://schemas.microsoft.com/office/drawing/2014/main" xmlns="" id="{3D9B5C4D-A8AB-BED2-B328-1C8036144B9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xmlns="" val="536195776"/>
                </p:ext>
              </p:extLst>
            </p:nvPr>
          </p:nvGraphicFramePr>
          <p:xfrm>
            <a:off x="8340748" y="7052766"/>
            <a:ext cx="2140450" cy="46166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6" r:lo="rId17" r:qs="rId18" r:cs="rId19"/>
            </a:graphicData>
          </a:graphic>
        </p:graphicFrame>
        <p:graphicFrame>
          <p:nvGraphicFramePr>
            <p:cNvPr id="9" name="Diagram 8"/>
            <p:cNvGraphicFramePr/>
            <p:nvPr/>
          </p:nvGraphicFramePr>
          <p:xfrm>
            <a:off x="4297351" y="104256"/>
            <a:ext cx="3448829" cy="46166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0" r:lo="rId21" r:qs="rId22" r:cs="rId23"/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46050" y="65855"/>
            <a:ext cx="11734800" cy="7462589"/>
            <a:chOff x="146050" y="65855"/>
            <a:chExt cx="11734800" cy="7462589"/>
          </a:xfrm>
        </p:grpSpPr>
        <p:graphicFrame>
          <p:nvGraphicFramePr>
            <p:cNvPr id="2" name="Diagram 1">
              <a:extLst>
                <a:ext uri="{FF2B5EF4-FFF2-40B4-BE49-F238E27FC236}">
                  <a16:creationId xmlns:a16="http://schemas.microsoft.com/office/drawing/2014/main" xmlns="" id="{816EB8F0-20FF-6C95-5E1A-1A57224B83C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xmlns="" val="1467138707"/>
                </p:ext>
              </p:extLst>
            </p:nvPr>
          </p:nvGraphicFramePr>
          <p:xfrm>
            <a:off x="146050" y="637359"/>
            <a:ext cx="11734800" cy="341632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aphicFrame>
          <p:nvGraphicFramePr>
            <p:cNvPr id="5" name="Diagram 4"/>
            <p:cNvGraphicFramePr/>
            <p:nvPr/>
          </p:nvGraphicFramePr>
          <p:xfrm>
            <a:off x="4283615" y="65855"/>
            <a:ext cx="3799950" cy="46166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17E205ED-073C-7A17-A93E-5EF3F3F49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 xmlns="">
                    <a14:imgLayer r:embed="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0263" t="33209" r="24818" b="11296"/>
            <a:stretch/>
          </p:blipFill>
          <p:spPr>
            <a:xfrm rot="5400000">
              <a:off x="8865577" y="2705619"/>
              <a:ext cx="1500562" cy="436496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9B9AAF3A-140C-F9E8-3732-39E54B4E23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769" t="37584" r="6591" b="21735"/>
            <a:stretch/>
          </p:blipFill>
          <p:spPr>
            <a:xfrm>
              <a:off x="7440623" y="5804428"/>
              <a:ext cx="4429156" cy="11984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aphicFrame>
          <p:nvGraphicFramePr>
            <p:cNvPr id="9" name="Diagram 8">
              <a:extLst>
                <a:ext uri="{FF2B5EF4-FFF2-40B4-BE49-F238E27FC236}">
                  <a16:creationId xmlns:a16="http://schemas.microsoft.com/office/drawing/2014/main" xmlns="" id="{7CC837F5-268F-4410-B4C0-A1EFE221677D}"/>
                </a:ext>
              </a:extLst>
            </p:cNvPr>
            <p:cNvGraphicFramePr/>
            <p:nvPr/>
          </p:nvGraphicFramePr>
          <p:xfrm>
            <a:off x="8210835" y="7066779"/>
            <a:ext cx="3158878" cy="46166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  <p:graphicFrame>
          <p:nvGraphicFramePr>
            <p:cNvPr id="11" name="Diagram 10"/>
            <p:cNvGraphicFramePr/>
            <p:nvPr/>
          </p:nvGraphicFramePr>
          <p:xfrm>
            <a:off x="4011599" y="4929003"/>
            <a:ext cx="3429024" cy="135195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6" r:lo="rId17" r:qs="rId18" r:cs="rId19"/>
            </a:graphicData>
          </a:graphic>
        </p:graphicFrame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68C81970-5337-8FC9-75AD-B3DA66E823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 xmlns="">
                    <a14:imgLayer r:embed="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955" t="6701" r="12462"/>
            <a:stretch/>
          </p:blipFill>
          <p:spPr>
            <a:xfrm>
              <a:off x="153947" y="4137821"/>
              <a:ext cx="3714776" cy="2703604"/>
            </a:xfrm>
            <a:prstGeom prst="rect">
              <a:avLst/>
            </a:prstGeom>
            <a:effectLst>
              <a:softEdge rad="215900"/>
            </a:effectLst>
          </p:spPr>
        </p:pic>
        <p:graphicFrame>
          <p:nvGraphicFramePr>
            <p:cNvPr id="13" name="Diagram 12"/>
            <p:cNvGraphicFramePr/>
            <p:nvPr/>
          </p:nvGraphicFramePr>
          <p:xfrm>
            <a:off x="285752" y="6849076"/>
            <a:ext cx="3297219" cy="64633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1" r:lo="rId22" r:qs="rId23" r:cs="rId24"/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A3B24BB-0444-4E05-8DA4-FE7256195E5E}"/>
              </a:ext>
            </a:extLst>
          </p:cNvPr>
          <p:cNvSpPr txBox="1"/>
          <p:nvPr/>
        </p:nvSpPr>
        <p:spPr>
          <a:xfrm>
            <a:off x="9842392" y="6994932"/>
            <a:ext cx="18860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Bhuyan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&amp; Hazarika, 2022</a:t>
            </a:r>
          </a:p>
        </p:txBody>
      </p:sp>
      <p:graphicFrame>
        <p:nvGraphicFramePr>
          <p:cNvPr id="17" name="Diagram 16"/>
          <p:cNvGraphicFramePr/>
          <p:nvPr/>
        </p:nvGraphicFramePr>
        <p:xfrm>
          <a:off x="368261" y="5566581"/>
          <a:ext cx="2428892" cy="1857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xmlns="" id="{51D528AA-5502-D108-C3E5-CA884F940D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35003369"/>
              </p:ext>
            </p:extLst>
          </p:nvPr>
        </p:nvGraphicFramePr>
        <p:xfrm>
          <a:off x="2940029" y="3895399"/>
          <a:ext cx="8686801" cy="3528570"/>
        </p:xfrm>
        <a:graphic>
          <a:graphicData uri="http://schemas.openxmlformats.org/drawingml/2006/table">
            <a:tbl>
              <a:tblPr/>
              <a:tblGrid>
                <a:gridCol w="11751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62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770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770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978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4884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2241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3171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3955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14896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3673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SPHALERITE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GALENA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05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Element %</a:t>
                      </a:r>
                      <a:endParaRPr lang="en-US" sz="1600" b="1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1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2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3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4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1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2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3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4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5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75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S</a:t>
                      </a:r>
                      <a:endParaRPr lang="en-US" sz="1600" b="1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32.723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31.833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32.374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32.217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13.306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12.059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13.54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13.708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13.484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75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Zn</a:t>
                      </a:r>
                      <a:endParaRPr lang="en-US" sz="1600" b="1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57.157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58.625</a:t>
                      </a:r>
                      <a:endParaRPr lang="en-US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58.617</a:t>
                      </a:r>
                      <a:endParaRPr lang="en-US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60.399</a:t>
                      </a:r>
                      <a:endParaRPr lang="en-US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2.434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0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0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0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0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75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Pb</a:t>
                      </a:r>
                      <a:endParaRPr lang="en-US" sz="1600" b="1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0.044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0.191</a:t>
                      </a:r>
                      <a:endParaRPr lang="en-US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0.092</a:t>
                      </a:r>
                      <a:endParaRPr lang="en-US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0.215</a:t>
                      </a:r>
                      <a:endParaRPr lang="en-US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84.001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88.642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84.998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86.52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85.889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75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Fe</a:t>
                      </a:r>
                      <a:endParaRPr lang="en-US" sz="1600" b="1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7.12</a:t>
                      </a:r>
                      <a:endParaRPr lang="en-US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6.866</a:t>
                      </a:r>
                      <a:endParaRPr lang="en-US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7.316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5.33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0.18</a:t>
                      </a:r>
                      <a:endParaRPr lang="en-US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0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0.329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0.014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0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75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Cd</a:t>
                      </a:r>
                      <a:endParaRPr lang="en-US" sz="1600" b="1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0.187</a:t>
                      </a:r>
                      <a:endParaRPr lang="en-US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0.16</a:t>
                      </a:r>
                      <a:endParaRPr lang="en-US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0.241</a:t>
                      </a:r>
                      <a:endParaRPr lang="en-US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0.283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-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-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-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-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-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75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Ag</a:t>
                      </a:r>
                      <a:endParaRPr lang="en-US" sz="1600" b="1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-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-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-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-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0.012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0.055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0</a:t>
                      </a:r>
                      <a:endParaRPr lang="en-US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75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Co</a:t>
                      </a:r>
                      <a:endParaRPr lang="en-US" sz="1600" b="1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-</a:t>
                      </a:r>
                      <a:endParaRPr lang="en-US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-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-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-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0.014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0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0.053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0.022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0.079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575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Total</a:t>
                      </a:r>
                      <a:endParaRPr lang="en-US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97.231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97.675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98.64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98.444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99.947</a:t>
                      </a:r>
                      <a:endParaRPr lang="en-US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100.701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98.92</a:t>
                      </a:r>
                      <a:endParaRPr lang="en-US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100.319</a:t>
                      </a:r>
                      <a:endParaRPr lang="en-US"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"/>
                          <a:ea typeface="Calibri"/>
                          <a:cs typeface="Calibri"/>
                        </a:rPr>
                        <a:t>99.452</a:t>
                      </a:r>
                      <a:endParaRPr lang="en-US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4000"/>
                            <a:satMod val="135000"/>
                          </a:schemeClr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graphicFrame>
        <p:nvGraphicFramePr>
          <p:cNvPr id="15" name="Diagram 14"/>
          <p:cNvGraphicFramePr/>
          <p:nvPr/>
        </p:nvGraphicFramePr>
        <p:xfrm>
          <a:off x="142876" y="3852069"/>
          <a:ext cx="2582839" cy="1714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8" name="Rectangle 17"/>
          <p:cNvSpPr/>
          <p:nvPr/>
        </p:nvSpPr>
        <p:spPr>
          <a:xfrm>
            <a:off x="4122943" y="3923507"/>
            <a:ext cx="3214710" cy="3492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369185" y="3923507"/>
            <a:ext cx="4214842" cy="349200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82509" y="175694"/>
            <a:ext cx="11715832" cy="3667622"/>
            <a:chOff x="82509" y="175694"/>
            <a:chExt cx="11715832" cy="3667622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10">
              <a:lum bright="20000"/>
            </a:blip>
            <a:srcRect l="23067" t="19803" r="36300" b="16498"/>
            <a:stretch>
              <a:fillRect/>
            </a:stretch>
          </p:blipFill>
          <p:spPr bwMode="auto">
            <a:xfrm>
              <a:off x="6726243" y="838770"/>
              <a:ext cx="3328740" cy="272754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xmlns="" id="{78718548-AAE7-C1AE-FE23-055EDAC0E82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xmlns="" val="3419331778"/>
                </p:ext>
              </p:extLst>
            </p:nvPr>
          </p:nvGraphicFramePr>
          <p:xfrm>
            <a:off x="82509" y="1208863"/>
            <a:ext cx="2357454" cy="221457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  <p:graphicFrame>
          <p:nvGraphicFramePr>
            <p:cNvPr id="2" name="Diagram 1">
              <a:extLst>
                <a:ext uri="{FF2B5EF4-FFF2-40B4-BE49-F238E27FC236}">
                  <a16:creationId xmlns:a16="http://schemas.microsoft.com/office/drawing/2014/main" xmlns="" id="{46AE59BC-F77C-D674-D25C-12FF467E56C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xmlns="" val="1631682470"/>
                </p:ext>
              </p:extLst>
            </p:nvPr>
          </p:nvGraphicFramePr>
          <p:xfrm>
            <a:off x="10140143" y="1351739"/>
            <a:ext cx="1658198" cy="214314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5" r:lo="rId16" r:qs="rId17" r:cs="rId18"/>
            </a:graphicData>
          </a:graphic>
        </p:graphicFrame>
        <p:graphicFrame>
          <p:nvGraphicFramePr>
            <p:cNvPr id="13" name="Diagram 12"/>
            <p:cNvGraphicFramePr/>
            <p:nvPr/>
          </p:nvGraphicFramePr>
          <p:xfrm>
            <a:off x="4225913" y="175694"/>
            <a:ext cx="3929090" cy="46166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9" r:lo="rId20" r:qs="rId21" r:cs="rId22"/>
            </a:graphicData>
          </a:graphic>
        </p:graphicFrame>
        <p:pic>
          <p:nvPicPr>
            <p:cNvPr id="59393" name="Picture 1"/>
            <p:cNvPicPr>
              <a:picLocks noChangeAspect="1" noChangeArrowheads="1"/>
            </p:cNvPicPr>
            <p:nvPr/>
          </p:nvPicPr>
          <p:blipFill>
            <a:blip r:embed="rId23">
              <a:lum bright="30000"/>
            </a:blip>
            <a:srcRect l="11131" t="22928" r="30332" b="16405"/>
            <a:stretch>
              <a:fillRect/>
            </a:stretch>
          </p:blipFill>
          <p:spPr bwMode="auto">
            <a:xfrm>
              <a:off x="2511401" y="851673"/>
              <a:ext cx="4071966" cy="264413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665704B7-CD53-B728-88C7-81322CC01DFF}"/>
                </a:ext>
              </a:extLst>
            </p:cNvPr>
            <p:cNvSpPr txBox="1"/>
            <p:nvPr/>
          </p:nvSpPr>
          <p:spPr>
            <a:xfrm>
              <a:off x="9840845" y="3566317"/>
              <a:ext cx="188605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Bhuyan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&amp; Hazarika, 2022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 l="13226" t="20975" r="41971" b="15744"/>
          <a:stretch>
            <a:fillRect/>
          </a:stretch>
        </p:blipFill>
        <p:spPr bwMode="auto">
          <a:xfrm>
            <a:off x="149225" y="123031"/>
            <a:ext cx="5181600" cy="4114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lum bright="30000"/>
          </a:blip>
          <a:srcRect l="23779" t="21886" r="31503" b="16101"/>
          <a:stretch>
            <a:fillRect/>
          </a:stretch>
        </p:blipFill>
        <p:spPr bwMode="auto">
          <a:xfrm>
            <a:off x="6553200" y="123031"/>
            <a:ext cx="5254625" cy="40968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CF163FC8-744E-8174-99D7-4013AD0DCD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947503365"/>
              </p:ext>
            </p:extLst>
          </p:nvPr>
        </p:nvGraphicFramePr>
        <p:xfrm>
          <a:off x="0" y="4390231"/>
          <a:ext cx="11880849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7BADB5-DB38-6770-1FD0-12CA2D7F07AA}"/>
              </a:ext>
            </a:extLst>
          </p:cNvPr>
          <p:cNvSpPr txBox="1"/>
          <p:nvPr/>
        </p:nvSpPr>
        <p:spPr>
          <a:xfrm>
            <a:off x="4124382" y="4109575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(Photomicrograph)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65704B7-CD53-B728-88C7-81322CC01DFF}"/>
              </a:ext>
            </a:extLst>
          </p:cNvPr>
          <p:cNvSpPr txBox="1"/>
          <p:nvPr/>
        </p:nvSpPr>
        <p:spPr>
          <a:xfrm>
            <a:off x="9912283" y="7237432"/>
            <a:ext cx="18860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Bhuyan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&amp; Hazarika, 2022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AD5010A4-6790-1577-1F29-41954700F1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6110352"/>
              </p:ext>
            </p:extLst>
          </p:nvPr>
        </p:nvGraphicFramePr>
        <p:xfrm>
          <a:off x="789436" y="4923631"/>
          <a:ext cx="10256389" cy="2347976"/>
        </p:xfrm>
        <a:graphic>
          <a:graphicData uri="http://schemas.openxmlformats.org/drawingml/2006/table">
            <a:tbl>
              <a:tblPr/>
              <a:tblGrid>
                <a:gridCol w="1623075">
                  <a:extLst>
                    <a:ext uri="{9D8B030D-6E8A-4147-A177-3AD203B41FA5}">
                      <a16:colId xmlns:a16="http://schemas.microsoft.com/office/drawing/2014/main" xmlns="" val="2991107789"/>
                    </a:ext>
                  </a:extLst>
                </a:gridCol>
                <a:gridCol w="1241914">
                  <a:extLst>
                    <a:ext uri="{9D8B030D-6E8A-4147-A177-3AD203B41FA5}">
                      <a16:colId xmlns:a16="http://schemas.microsoft.com/office/drawing/2014/main" xmlns="" val="175596076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1591007422"/>
                    </a:ext>
                  </a:extLst>
                </a:gridCol>
                <a:gridCol w="1199552">
                  <a:extLst>
                    <a:ext uri="{9D8B030D-6E8A-4147-A177-3AD203B41FA5}">
                      <a16:colId xmlns:a16="http://schemas.microsoft.com/office/drawing/2014/main" xmlns="" val="704313865"/>
                    </a:ext>
                  </a:extLst>
                </a:gridCol>
                <a:gridCol w="1374096">
                  <a:extLst>
                    <a:ext uri="{9D8B030D-6E8A-4147-A177-3AD203B41FA5}">
                      <a16:colId xmlns:a16="http://schemas.microsoft.com/office/drawing/2014/main" xmlns="" val="2806103056"/>
                    </a:ext>
                  </a:extLst>
                </a:gridCol>
                <a:gridCol w="1510331">
                  <a:extLst>
                    <a:ext uri="{9D8B030D-6E8A-4147-A177-3AD203B41FA5}">
                      <a16:colId xmlns:a16="http://schemas.microsoft.com/office/drawing/2014/main" xmlns="" val="2858102996"/>
                    </a:ext>
                  </a:extLst>
                </a:gridCol>
                <a:gridCol w="1478621">
                  <a:extLst>
                    <a:ext uri="{9D8B030D-6E8A-4147-A177-3AD203B41FA5}">
                      <a16:colId xmlns:a16="http://schemas.microsoft.com/office/drawing/2014/main" xmlns="" val="2123224015"/>
                    </a:ext>
                  </a:extLst>
                </a:gridCol>
              </a:tblGrid>
              <a:tr h="23010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N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N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dirty="0">
                          <a:solidFill>
                            <a:srgbClr val="00FFFF"/>
                          </a:solidFill>
                          <a:latin typeface="Calibri"/>
                          <a:ea typeface="Calibri"/>
                          <a:cs typeface="Calibri"/>
                        </a:rPr>
                        <a:t>Syngenetic to  diagenetic</a:t>
                      </a:r>
                      <a:endParaRPr lang="en-US" sz="1800" dirty="0">
                        <a:solidFill>
                          <a:srgbClr val="00FF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shade val="51000"/>
                            <a:satMod val="130000"/>
                            <a:alpha val="53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shade val="93000"/>
                            <a:satMod val="130000"/>
                            <a:alpha val="62000"/>
                          </a:schemeClr>
                        </a:gs>
                        <a:gs pos="100000">
                          <a:srgbClr val="00FFFF">
                            <a:alpha val="80000"/>
                          </a:srgb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N" sz="1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N" sz="1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N" sz="1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</a:rPr>
                        <a:t>    Pyrite -I </a:t>
                      </a:r>
                      <a:endParaRPr lang="en-US" sz="1800" b="1" dirty="0">
                        <a:solidFill>
                          <a:srgbClr val="FFC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4000">
                          <a:schemeClr val="accent1">
                            <a:hueOff val="0"/>
                            <a:satOff val="0"/>
                            <a:lumOff val="0"/>
                            <a:shade val="51000"/>
                            <a:satMod val="130000"/>
                            <a:alpha val="53000"/>
                          </a:schemeClr>
                        </a:gs>
                        <a:gs pos="52000">
                          <a:schemeClr val="accent1">
                            <a:hueOff val="0"/>
                            <a:satOff val="0"/>
                            <a:lumOff val="0"/>
                            <a:shade val="93000"/>
                            <a:satMod val="130000"/>
                            <a:alpha val="62000"/>
                          </a:schemeClr>
                        </a:gs>
                        <a:gs pos="100000">
                          <a:srgbClr val="00FFFF">
                            <a:alpha val="80000"/>
                          </a:srgb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dirty="0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</a:rPr>
                        <a:t>Fine grained, subhedral to anhedral, occur within banded layers of Sphalerite-I, parallel to S1 schistosity</a:t>
                      </a:r>
                      <a:endParaRPr lang="en-US" sz="1800" dirty="0">
                        <a:solidFill>
                          <a:srgbClr val="FFC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shade val="51000"/>
                            <a:satMod val="130000"/>
                            <a:alpha val="53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shade val="93000"/>
                            <a:satMod val="130000"/>
                            <a:alpha val="62000"/>
                          </a:schemeClr>
                        </a:gs>
                        <a:gs pos="100000">
                          <a:srgbClr val="00FFFF">
                            <a:alpha val="80000"/>
                          </a:srgb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N" sz="1800" dirty="0" smtClean="0">
                        <a:solidFill>
                          <a:srgbClr val="FFC000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dirty="0" smtClean="0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</a:rPr>
                        <a:t>Mo </a:t>
                      </a:r>
                      <a:r>
                        <a:rPr lang="en-IN" sz="1800" dirty="0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</a:rPr>
                        <a:t>is highest, Zn, Cu, Ga, Ag, Pb, Sb, Tl contents are lowest</a:t>
                      </a:r>
                      <a:endParaRPr lang="en-US" sz="1800" dirty="0">
                        <a:solidFill>
                          <a:srgbClr val="FFC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shade val="51000"/>
                            <a:satMod val="130000"/>
                            <a:alpha val="53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shade val="93000"/>
                            <a:satMod val="130000"/>
                            <a:alpha val="62000"/>
                          </a:schemeClr>
                        </a:gs>
                        <a:gs pos="100000">
                          <a:srgbClr val="00FFFF">
                            <a:alpha val="80000"/>
                          </a:srgb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N" sz="1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N" sz="1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N" sz="1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Sphalerite-I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4000">
                          <a:schemeClr val="accent1">
                            <a:hueOff val="0"/>
                            <a:satOff val="0"/>
                            <a:lumOff val="0"/>
                            <a:shade val="51000"/>
                            <a:satMod val="130000"/>
                            <a:alpha val="53000"/>
                          </a:schemeClr>
                        </a:gs>
                        <a:gs pos="51000">
                          <a:schemeClr val="accent1">
                            <a:hueOff val="0"/>
                            <a:satOff val="0"/>
                            <a:lumOff val="0"/>
                            <a:shade val="93000"/>
                            <a:satMod val="130000"/>
                            <a:alpha val="62000"/>
                          </a:schemeClr>
                        </a:gs>
                        <a:gs pos="100000">
                          <a:srgbClr val="00FFFF">
                            <a:alpha val="80000"/>
                          </a:srgb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N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Fine grained,</a:t>
                      </a:r>
                      <a:endParaRPr lang="en-US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occur as  banded layers, parallel to S1 schistosity</a:t>
                      </a:r>
                      <a:endParaRPr lang="en-US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shade val="51000"/>
                            <a:satMod val="130000"/>
                            <a:alpha val="53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shade val="93000"/>
                            <a:satMod val="130000"/>
                            <a:alpha val="62000"/>
                          </a:schemeClr>
                        </a:gs>
                        <a:gs pos="100000">
                          <a:srgbClr val="00FFFF">
                            <a:alpha val="80000"/>
                          </a:srgb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Cd, Co highest,</a:t>
                      </a:r>
                      <a:endParaRPr lang="en-US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Zn, Cu, Ga, Ag, Pb, Sb, Tl, Hg , In contents are low</a:t>
                      </a:r>
                      <a:endParaRPr lang="en-US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shade val="51000"/>
                            <a:satMod val="130000"/>
                            <a:alpha val="53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shade val="93000"/>
                            <a:satMod val="130000"/>
                            <a:alpha val="62000"/>
                          </a:schemeClr>
                        </a:gs>
                        <a:gs pos="100000">
                          <a:srgbClr val="00FFFF">
                            <a:alpha val="80000"/>
                          </a:srgbClr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37355605"/>
                  </a:ext>
                </a:extLst>
              </a:tr>
            </a:tbl>
          </a:graphicData>
        </a:graphic>
      </p:graphicFrame>
      <p:graphicFrame>
        <p:nvGraphicFramePr>
          <p:cNvPr id="9" name="Diagram 8"/>
          <p:cNvGraphicFramePr/>
          <p:nvPr/>
        </p:nvGraphicFramePr>
        <p:xfrm>
          <a:off x="5384230" y="208731"/>
          <a:ext cx="1066800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5CFCA45-1FAA-3BC5-6AC3-89BCCC01988E}"/>
              </a:ext>
            </a:extLst>
          </p:cNvPr>
          <p:cNvSpPr txBox="1"/>
          <p:nvPr/>
        </p:nvSpPr>
        <p:spPr>
          <a:xfrm>
            <a:off x="9842392" y="7237432"/>
            <a:ext cx="18860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Bhuyan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&amp; Hazarika, 2022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D95F2951-ECCC-4BE1-502C-CC5243E27E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59803056"/>
              </p:ext>
            </p:extLst>
          </p:nvPr>
        </p:nvGraphicFramePr>
        <p:xfrm>
          <a:off x="1" y="4933117"/>
          <a:ext cx="11807824" cy="2054479"/>
        </p:xfrm>
        <a:graphic>
          <a:graphicData uri="http://schemas.openxmlformats.org/drawingml/2006/table">
            <a:tbl>
              <a:tblPr/>
              <a:tblGrid>
                <a:gridCol w="1623075">
                  <a:extLst>
                    <a:ext uri="{9D8B030D-6E8A-4147-A177-3AD203B41FA5}">
                      <a16:colId xmlns:a16="http://schemas.microsoft.com/office/drawing/2014/main" xmlns="" val="2813565548"/>
                    </a:ext>
                  </a:extLst>
                </a:gridCol>
                <a:gridCol w="1338862">
                  <a:extLst>
                    <a:ext uri="{9D8B030D-6E8A-4147-A177-3AD203B41FA5}">
                      <a16:colId xmlns:a16="http://schemas.microsoft.com/office/drawing/2014/main" xmlns="" val="890885144"/>
                    </a:ext>
                  </a:extLst>
                </a:gridCol>
                <a:gridCol w="1839175">
                  <a:extLst>
                    <a:ext uri="{9D8B030D-6E8A-4147-A177-3AD203B41FA5}">
                      <a16:colId xmlns:a16="http://schemas.microsoft.com/office/drawing/2014/main" xmlns="" val="1166988548"/>
                    </a:ext>
                  </a:extLst>
                </a:gridCol>
                <a:gridCol w="1092229">
                  <a:extLst>
                    <a:ext uri="{9D8B030D-6E8A-4147-A177-3AD203B41FA5}">
                      <a16:colId xmlns:a16="http://schemas.microsoft.com/office/drawing/2014/main" xmlns="" val="1886001509"/>
                    </a:ext>
                  </a:extLst>
                </a:gridCol>
                <a:gridCol w="1374096">
                  <a:extLst>
                    <a:ext uri="{9D8B030D-6E8A-4147-A177-3AD203B41FA5}">
                      <a16:colId xmlns:a16="http://schemas.microsoft.com/office/drawing/2014/main" xmlns="" val="1086487656"/>
                    </a:ext>
                  </a:extLst>
                </a:gridCol>
                <a:gridCol w="1510331">
                  <a:extLst>
                    <a:ext uri="{9D8B030D-6E8A-4147-A177-3AD203B41FA5}">
                      <a16:colId xmlns:a16="http://schemas.microsoft.com/office/drawing/2014/main" xmlns="" val="2918440229"/>
                    </a:ext>
                  </a:extLst>
                </a:gridCol>
                <a:gridCol w="1478621">
                  <a:extLst>
                    <a:ext uri="{9D8B030D-6E8A-4147-A177-3AD203B41FA5}">
                      <a16:colId xmlns:a16="http://schemas.microsoft.com/office/drawing/2014/main" xmlns="" val="500047547"/>
                    </a:ext>
                  </a:extLst>
                </a:gridCol>
                <a:gridCol w="1551435">
                  <a:extLst>
                    <a:ext uri="{9D8B030D-6E8A-4147-A177-3AD203B41FA5}">
                      <a16:colId xmlns:a16="http://schemas.microsoft.com/office/drawing/2014/main" xmlns="" val="247828304"/>
                    </a:ext>
                  </a:extLst>
                </a:gridCol>
              </a:tblGrid>
              <a:tr h="20117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00FFFF"/>
                          </a:solidFill>
                          <a:latin typeface="Calibri"/>
                          <a:ea typeface="Calibri"/>
                          <a:cs typeface="Calibri"/>
                        </a:rPr>
                        <a:t>Metamorphic </a:t>
                      </a:r>
                      <a:r>
                        <a:rPr lang="en-IN" sz="1800" b="1" dirty="0" err="1">
                          <a:solidFill>
                            <a:srgbClr val="00FFFF"/>
                          </a:solidFill>
                          <a:latin typeface="Calibri"/>
                          <a:ea typeface="Calibri"/>
                          <a:cs typeface="Calibri"/>
                        </a:rPr>
                        <a:t>recrystalization</a:t>
                      </a:r>
                      <a:r>
                        <a:rPr lang="en-IN" sz="1800" b="1" dirty="0">
                          <a:solidFill>
                            <a:srgbClr val="00FFFF"/>
                          </a:solidFill>
                          <a:latin typeface="Calibri"/>
                          <a:ea typeface="Calibri"/>
                          <a:cs typeface="Calibri"/>
                        </a:rPr>
                        <a:t>, </a:t>
                      </a:r>
                      <a:r>
                        <a:rPr lang="en-IN" sz="1800" b="1" dirty="0" err="1">
                          <a:solidFill>
                            <a:srgbClr val="00FFFF"/>
                          </a:solidFill>
                          <a:latin typeface="Calibri"/>
                          <a:ea typeface="Calibri"/>
                          <a:cs typeface="Calibri"/>
                        </a:rPr>
                        <a:t>syn</a:t>
                      </a:r>
                      <a:r>
                        <a:rPr lang="en-IN" sz="1800" b="1" dirty="0">
                          <a:solidFill>
                            <a:srgbClr val="00FFFF"/>
                          </a:solidFill>
                          <a:latin typeface="Calibri"/>
                          <a:ea typeface="Calibri"/>
                          <a:cs typeface="Calibri"/>
                        </a:rPr>
                        <a:t> D2, </a:t>
                      </a:r>
                      <a:r>
                        <a:rPr lang="en-IN" sz="1800" b="1" dirty="0" smtClean="0">
                          <a:solidFill>
                            <a:srgbClr val="00FFFF"/>
                          </a:solidFill>
                          <a:latin typeface="Calibri"/>
                          <a:ea typeface="Calibri"/>
                          <a:cs typeface="Calibri"/>
                        </a:rPr>
                        <a:t>Temp</a:t>
                      </a:r>
                      <a:r>
                        <a:rPr lang="en-IN" sz="1800" b="1" dirty="0">
                          <a:solidFill>
                            <a:srgbClr val="00FFFF"/>
                          </a:solidFill>
                          <a:latin typeface="Calibri"/>
                          <a:ea typeface="Calibri"/>
                          <a:cs typeface="Calibri"/>
                        </a:rPr>
                        <a:t>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 smtClean="0">
                          <a:solidFill>
                            <a:srgbClr val="00FFFF"/>
                          </a:solidFill>
                          <a:latin typeface="Calibri"/>
                          <a:ea typeface="Calibri"/>
                          <a:cs typeface="Calibri"/>
                        </a:rPr>
                        <a:t>395</a:t>
                      </a:r>
                      <a:r>
                        <a:rPr lang="en-IN" sz="1800" b="1" baseline="0" dirty="0" smtClean="0">
                          <a:solidFill>
                            <a:srgbClr val="00FFFF"/>
                          </a:solidFill>
                          <a:latin typeface="Calibri"/>
                          <a:ea typeface="Calibri"/>
                          <a:cs typeface="Calibri"/>
                        </a:rPr>
                        <a:t> to </a:t>
                      </a:r>
                      <a:r>
                        <a:rPr lang="en-IN" sz="1800" b="1" dirty="0" smtClean="0">
                          <a:solidFill>
                            <a:srgbClr val="00FFFF"/>
                          </a:solidFill>
                          <a:latin typeface="Calibri"/>
                          <a:ea typeface="Calibri"/>
                          <a:cs typeface="Calibri"/>
                        </a:rPr>
                        <a:t>290°C</a:t>
                      </a:r>
                      <a:r>
                        <a:rPr lang="en-IN" sz="1800" b="1" dirty="0">
                          <a:solidFill>
                            <a:srgbClr val="00FFFF"/>
                          </a:solidFill>
                          <a:latin typeface="Calibri"/>
                          <a:ea typeface="Calibri"/>
                          <a:cs typeface="Calibri"/>
                        </a:rPr>
                        <a:t>, </a:t>
                      </a:r>
                      <a:r>
                        <a:rPr lang="en-IN" sz="1800" b="1" dirty="0" smtClean="0">
                          <a:solidFill>
                            <a:srgbClr val="00FFFF"/>
                          </a:solidFill>
                          <a:latin typeface="Calibri"/>
                          <a:ea typeface="Calibri"/>
                          <a:cs typeface="Calibri"/>
                        </a:rPr>
                        <a:t>pressure           ~ </a:t>
                      </a:r>
                      <a:r>
                        <a:rPr lang="en-IN" sz="1800" b="1" dirty="0">
                          <a:solidFill>
                            <a:srgbClr val="00FFFF"/>
                          </a:solidFill>
                          <a:latin typeface="Calibri"/>
                          <a:ea typeface="Calibri"/>
                          <a:cs typeface="Calibri"/>
                        </a:rPr>
                        <a:t>1,450 bars,</a:t>
                      </a:r>
                      <a:endParaRPr lang="en-US" sz="1800" b="1" dirty="0">
                        <a:solidFill>
                          <a:srgbClr val="00FF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00FFFF"/>
                          </a:solidFill>
                          <a:latin typeface="Calibri"/>
                          <a:ea typeface="Calibri"/>
                          <a:cs typeface="Calibri"/>
                        </a:rPr>
                        <a:t>pH 5.5</a:t>
                      </a:r>
                      <a:endParaRPr lang="en-US" sz="1800" b="1" dirty="0">
                        <a:solidFill>
                          <a:srgbClr val="00FF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>
                            <a:lumMod val="50000"/>
                          </a:schemeClr>
                        </a:gs>
                        <a:gs pos="92000">
                          <a:schemeClr val="accent1">
                            <a:hueOff val="0"/>
                            <a:satOff val="0"/>
                            <a:lumOff val="0"/>
                            <a:shade val="93000"/>
                            <a:satMod val="130000"/>
                            <a:alpha val="62000"/>
                          </a:schemeClr>
                        </a:gs>
                        <a:gs pos="100000">
                          <a:srgbClr val="00FFFF">
                            <a:alpha val="8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N" sz="1800" b="1" kern="1200" dirty="0">
                        <a:solidFill>
                          <a:srgbClr val="FFC000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b="1" kern="1200" dirty="0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</a:rPr>
                        <a:t>Pyrite –II, </a:t>
                      </a:r>
                      <a:r>
                        <a:rPr lang="en-IN" sz="1800" b="1" dirty="0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</a:rPr>
                        <a:t>occur in</a:t>
                      </a:r>
                      <a:endParaRPr lang="en-US" sz="1800" b="1" dirty="0">
                        <a:solidFill>
                          <a:srgbClr val="FFC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</a:rPr>
                        <a:t>vein type </a:t>
                      </a:r>
                      <a:endParaRPr lang="en-US" sz="1800" b="1" dirty="0">
                        <a:solidFill>
                          <a:srgbClr val="FFC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2">
                            <a:lumMod val="50000"/>
                          </a:schemeClr>
                        </a:gs>
                        <a:gs pos="52000">
                          <a:schemeClr val="accent1">
                            <a:hueOff val="0"/>
                            <a:satOff val="0"/>
                            <a:lumOff val="0"/>
                            <a:shade val="93000"/>
                            <a:satMod val="130000"/>
                            <a:alpha val="62000"/>
                          </a:schemeClr>
                        </a:gs>
                        <a:gs pos="100000">
                          <a:srgbClr val="00FFFF">
                            <a:alpha val="80000"/>
                          </a:srgb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N" sz="1800" b="1" dirty="0">
                        <a:solidFill>
                          <a:srgbClr val="FFC000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</a:rPr>
                        <a:t>Coarse grained, subhedral to euhedral, occur as </a:t>
                      </a:r>
                      <a:r>
                        <a:rPr lang="en-IN" sz="1800" b="1" dirty="0" err="1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</a:rPr>
                        <a:t>polycyrstalline</a:t>
                      </a:r>
                      <a:r>
                        <a:rPr lang="en-IN" sz="1800" b="1" dirty="0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</a:rPr>
                        <a:t> aggregates</a:t>
                      </a:r>
                      <a:endParaRPr lang="en-US" sz="1800" b="1" dirty="0">
                        <a:solidFill>
                          <a:srgbClr val="FFC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shade val="51000"/>
                            <a:satMod val="130000"/>
                            <a:alpha val="53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shade val="93000"/>
                            <a:satMod val="130000"/>
                            <a:alpha val="62000"/>
                          </a:schemeClr>
                        </a:gs>
                        <a:gs pos="100000">
                          <a:srgbClr val="00FFFF">
                            <a:alpha val="80000"/>
                          </a:srgb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N" sz="1800" b="1" dirty="0">
                        <a:solidFill>
                          <a:srgbClr val="FFC000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</a:rPr>
                        <a:t>Cu, </a:t>
                      </a:r>
                      <a:r>
                        <a:rPr lang="en-IN" sz="1800" b="1" dirty="0" err="1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</a:rPr>
                        <a:t>Tl</a:t>
                      </a:r>
                      <a:r>
                        <a:rPr lang="en-IN" sz="1800" b="1" dirty="0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</a:rPr>
                        <a:t>, </a:t>
                      </a:r>
                      <a:r>
                        <a:rPr lang="en-IN" sz="1800" b="1" dirty="0" err="1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</a:rPr>
                        <a:t>Mn</a:t>
                      </a:r>
                      <a:r>
                        <a:rPr lang="en-IN" sz="1800" b="1" dirty="0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</a:rPr>
                        <a:t>, </a:t>
                      </a:r>
                      <a:r>
                        <a:rPr lang="en-IN" sz="1800" b="1" dirty="0" err="1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</a:rPr>
                        <a:t>Ga</a:t>
                      </a:r>
                      <a:r>
                        <a:rPr lang="en-IN" sz="1800" b="1" dirty="0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</a:rPr>
                        <a:t>, As are highest</a:t>
                      </a:r>
                      <a:endParaRPr lang="en-US" sz="1800" b="1" dirty="0">
                        <a:solidFill>
                          <a:srgbClr val="FFC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shade val="51000"/>
                            <a:satMod val="130000"/>
                            <a:alpha val="53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shade val="93000"/>
                            <a:satMod val="130000"/>
                            <a:alpha val="62000"/>
                          </a:schemeClr>
                        </a:gs>
                        <a:gs pos="100000">
                          <a:srgbClr val="00FFFF">
                            <a:alpha val="80000"/>
                          </a:srgb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N" sz="1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N" sz="1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N" sz="1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Sphalerite-II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4000">
                          <a:schemeClr val="accent1">
                            <a:hueOff val="0"/>
                            <a:satOff val="0"/>
                            <a:lumOff val="0"/>
                            <a:shade val="51000"/>
                            <a:satMod val="130000"/>
                            <a:alpha val="53000"/>
                          </a:schemeClr>
                        </a:gs>
                        <a:gs pos="51000">
                          <a:schemeClr val="accent1">
                            <a:hueOff val="0"/>
                            <a:satOff val="0"/>
                            <a:lumOff val="0"/>
                            <a:shade val="93000"/>
                            <a:satMod val="130000"/>
                            <a:alpha val="62000"/>
                          </a:schemeClr>
                        </a:gs>
                        <a:gs pos="100000">
                          <a:srgbClr val="00FFFF">
                            <a:alpha val="80000"/>
                          </a:srgb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Coarse </a:t>
                      </a:r>
                      <a:r>
                        <a:rPr lang="en-IN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grained, anhedral to subhedral, occur as </a:t>
                      </a:r>
                      <a:r>
                        <a:rPr lang="en-IN" sz="1800" b="1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polycyrstalline</a:t>
                      </a:r>
                      <a:r>
                        <a:rPr lang="en-IN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 aggregates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shade val="51000"/>
                            <a:satMod val="130000"/>
                            <a:alpha val="53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shade val="93000"/>
                            <a:satMod val="130000"/>
                            <a:alpha val="62000"/>
                          </a:schemeClr>
                        </a:gs>
                        <a:gs pos="100000">
                          <a:srgbClr val="00FFFF">
                            <a:alpha val="80000"/>
                          </a:srgb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N" sz="1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N" sz="1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Mn</a:t>
                      </a:r>
                      <a:r>
                        <a:rPr lang="en-IN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, Hg, As, </a:t>
                      </a:r>
                      <a:r>
                        <a:rPr lang="en-IN" sz="1800" b="1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Ga</a:t>
                      </a:r>
                      <a:r>
                        <a:rPr lang="en-IN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 contents are highest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shade val="51000"/>
                            <a:satMod val="130000"/>
                            <a:alpha val="53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shade val="93000"/>
                            <a:satMod val="130000"/>
                            <a:alpha val="62000"/>
                          </a:schemeClr>
                        </a:gs>
                        <a:gs pos="100000">
                          <a:srgbClr val="00FFFF">
                            <a:alpha val="80000"/>
                          </a:srgb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N" sz="1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Low-salinity (4.3–14.7 wt % NaCl equiv) H</a:t>
                      </a:r>
                      <a:r>
                        <a:rPr lang="en-IN" sz="1800" b="1" baseline="-25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2</a:t>
                      </a:r>
                      <a:r>
                        <a:rPr lang="en-IN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O-NaCl fluids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shade val="51000"/>
                            <a:satMod val="130000"/>
                            <a:alpha val="53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shade val="93000"/>
                            <a:satMod val="130000"/>
                            <a:alpha val="62000"/>
                          </a:schemeClr>
                        </a:gs>
                        <a:gs pos="100000">
                          <a:srgbClr val="00FFFF">
                            <a:alpha val="80000"/>
                          </a:srgbClr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17472872"/>
                  </a:ext>
                </a:extLst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73025" y="123031"/>
            <a:ext cx="11762835" cy="4729170"/>
            <a:chOff x="73025" y="123031"/>
            <a:chExt cx="11762835" cy="4729170"/>
          </a:xfrm>
        </p:grpSpPr>
        <p:pic>
          <p:nvPicPr>
            <p:cNvPr id="70658" name="Picture 2"/>
            <p:cNvPicPr>
              <a:picLocks noChangeAspect="1" noChangeArrowheads="1"/>
            </p:cNvPicPr>
            <p:nvPr/>
          </p:nvPicPr>
          <p:blipFill>
            <a:blip r:embed="rId2"/>
            <a:srcRect l="12190" t="25190" r="43217" b="10406"/>
            <a:stretch>
              <a:fillRect/>
            </a:stretch>
          </p:blipFill>
          <p:spPr bwMode="auto">
            <a:xfrm>
              <a:off x="225425" y="123034"/>
              <a:ext cx="4500554" cy="375478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/>
            <a:srcRect l="26147" t="25011" r="27989" b="11447"/>
            <a:stretch>
              <a:fillRect/>
            </a:stretch>
          </p:blipFill>
          <p:spPr bwMode="auto">
            <a:xfrm>
              <a:off x="6868027" y="123031"/>
              <a:ext cx="4716000" cy="367349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graphicFrame>
          <p:nvGraphicFramePr>
            <p:cNvPr id="12" name="Diagram 11"/>
            <p:cNvGraphicFramePr/>
            <p:nvPr/>
          </p:nvGraphicFramePr>
          <p:xfrm>
            <a:off x="73025" y="3994945"/>
            <a:ext cx="11762835" cy="85725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20762590-AD56-D79B-2C1A-1B6DBC54D153}"/>
                </a:ext>
              </a:extLst>
            </p:cNvPr>
            <p:cNvSpPr txBox="1"/>
            <p:nvPr/>
          </p:nvSpPr>
          <p:spPr>
            <a:xfrm>
              <a:off x="4011599" y="3544292"/>
              <a:ext cx="3657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</a:rPr>
                <a:t>(Photomicrograph)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368921" y="137293"/>
              <a:ext cx="1066800" cy="461430"/>
              <a:chOff x="0" y="0"/>
              <a:chExt cx="1066800" cy="461430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10" name="Rounded Rectangle 9"/>
              <p:cNvSpPr/>
              <p:nvPr/>
            </p:nvSpPr>
            <p:spPr>
              <a:xfrm>
                <a:off x="0" y="0"/>
                <a:ext cx="1066800" cy="461430"/>
              </a:xfrm>
              <a:prstGeom prst="roundRect">
                <a:avLst/>
              </a:prstGeom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1" name="Rounded Rectangle 4"/>
              <p:cNvSpPr/>
              <p:nvPr/>
            </p:nvSpPr>
            <p:spPr>
              <a:xfrm>
                <a:off x="22525" y="22525"/>
                <a:ext cx="1021750" cy="416380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b="1" kern="1200" dirty="0" smtClean="0">
                    <a:latin typeface="+mj-lt"/>
                  </a:rPr>
                  <a:t>TYPE-II</a:t>
                </a:r>
                <a:endParaRPr lang="en-US" sz="2000" kern="1200" dirty="0">
                  <a:latin typeface="+mj-lt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/>
          <a:srcRect l="14387" t="25011" r="41423" b="11448"/>
          <a:stretch>
            <a:fillRect/>
          </a:stretch>
        </p:blipFill>
        <p:spPr bwMode="auto">
          <a:xfrm>
            <a:off x="73024" y="123032"/>
            <a:ext cx="5081583" cy="41081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6173" t="25011" r="29980" b="10406"/>
          <a:stretch>
            <a:fillRect/>
          </a:stretch>
        </p:blipFill>
        <p:spPr bwMode="auto">
          <a:xfrm>
            <a:off x="6626225" y="123031"/>
            <a:ext cx="5100678" cy="42239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2" name="Diagram 11"/>
          <p:cNvGraphicFramePr/>
          <p:nvPr/>
        </p:nvGraphicFramePr>
        <p:xfrm>
          <a:off x="1082641" y="4618831"/>
          <a:ext cx="10082250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3E35267-6BA9-A720-8116-FF91649C81DA}"/>
              </a:ext>
            </a:extLst>
          </p:cNvPr>
          <p:cNvSpPr txBox="1"/>
          <p:nvPr/>
        </p:nvSpPr>
        <p:spPr>
          <a:xfrm>
            <a:off x="4227757" y="4339781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(Photomicrograph)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BCD390-3642-7F0D-777C-AFB2FE4899A7}"/>
              </a:ext>
            </a:extLst>
          </p:cNvPr>
          <p:cNvSpPr txBox="1"/>
          <p:nvPr/>
        </p:nvSpPr>
        <p:spPr>
          <a:xfrm>
            <a:off x="9921767" y="7161232"/>
            <a:ext cx="18860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Bhuyan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&amp; Hazarika, 2022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59494F1A-210F-B87E-3552-F88C71D9E5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39147338"/>
              </p:ext>
            </p:extLst>
          </p:nvPr>
        </p:nvGraphicFramePr>
        <p:xfrm>
          <a:off x="-3175" y="5121644"/>
          <a:ext cx="11807824" cy="2054479"/>
        </p:xfrm>
        <a:graphic>
          <a:graphicData uri="http://schemas.openxmlformats.org/drawingml/2006/table">
            <a:tbl>
              <a:tblPr/>
              <a:tblGrid>
                <a:gridCol w="1623075">
                  <a:extLst>
                    <a:ext uri="{9D8B030D-6E8A-4147-A177-3AD203B41FA5}">
                      <a16:colId xmlns:a16="http://schemas.microsoft.com/office/drawing/2014/main" xmlns="" val="1584459713"/>
                    </a:ext>
                  </a:extLst>
                </a:gridCol>
                <a:gridCol w="1338862">
                  <a:extLst>
                    <a:ext uri="{9D8B030D-6E8A-4147-A177-3AD203B41FA5}">
                      <a16:colId xmlns:a16="http://schemas.microsoft.com/office/drawing/2014/main" xmlns="" val="1582227507"/>
                    </a:ext>
                  </a:extLst>
                </a:gridCol>
                <a:gridCol w="1839175">
                  <a:extLst>
                    <a:ext uri="{9D8B030D-6E8A-4147-A177-3AD203B41FA5}">
                      <a16:colId xmlns:a16="http://schemas.microsoft.com/office/drawing/2014/main" xmlns="" val="1250803650"/>
                    </a:ext>
                  </a:extLst>
                </a:gridCol>
                <a:gridCol w="1092229">
                  <a:extLst>
                    <a:ext uri="{9D8B030D-6E8A-4147-A177-3AD203B41FA5}">
                      <a16:colId xmlns:a16="http://schemas.microsoft.com/office/drawing/2014/main" xmlns="" val="2542547763"/>
                    </a:ext>
                  </a:extLst>
                </a:gridCol>
                <a:gridCol w="1374096">
                  <a:extLst>
                    <a:ext uri="{9D8B030D-6E8A-4147-A177-3AD203B41FA5}">
                      <a16:colId xmlns:a16="http://schemas.microsoft.com/office/drawing/2014/main" xmlns="" val="288682431"/>
                    </a:ext>
                  </a:extLst>
                </a:gridCol>
                <a:gridCol w="1647963">
                  <a:extLst>
                    <a:ext uri="{9D8B030D-6E8A-4147-A177-3AD203B41FA5}">
                      <a16:colId xmlns:a16="http://schemas.microsoft.com/office/drawing/2014/main" xmlns="" val="1277702583"/>
                    </a:ext>
                  </a:extLst>
                </a:gridCol>
                <a:gridCol w="1340989">
                  <a:extLst>
                    <a:ext uri="{9D8B030D-6E8A-4147-A177-3AD203B41FA5}">
                      <a16:colId xmlns:a16="http://schemas.microsoft.com/office/drawing/2014/main" xmlns="" val="1336561162"/>
                    </a:ext>
                  </a:extLst>
                </a:gridCol>
                <a:gridCol w="1551435">
                  <a:extLst>
                    <a:ext uri="{9D8B030D-6E8A-4147-A177-3AD203B41FA5}">
                      <a16:colId xmlns:a16="http://schemas.microsoft.com/office/drawing/2014/main" xmlns="" val="1585159342"/>
                    </a:ext>
                  </a:extLst>
                </a:gridCol>
              </a:tblGrid>
              <a:tr h="20117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00FFFF"/>
                          </a:solidFill>
                          <a:latin typeface="Calibri"/>
                          <a:ea typeface="Calibri"/>
                          <a:cs typeface="Calibri"/>
                        </a:rPr>
                        <a:t>Late stage of D2</a:t>
                      </a:r>
                      <a:r>
                        <a:rPr lang="en-IN" sz="1800" b="1" dirty="0" smtClean="0">
                          <a:solidFill>
                            <a:srgbClr val="00FFFF"/>
                          </a:solidFill>
                          <a:latin typeface="Calibri"/>
                          <a:ea typeface="Calibri"/>
                          <a:cs typeface="Calibri"/>
                        </a:rPr>
                        <a:t>,    Temp.</a:t>
                      </a:r>
                      <a:r>
                        <a:rPr lang="en-IN" sz="1800" b="1" baseline="0" dirty="0" smtClean="0">
                          <a:solidFill>
                            <a:srgbClr val="00FFFF"/>
                          </a:solidFill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IN" sz="1800" b="1" dirty="0" smtClean="0">
                          <a:solidFill>
                            <a:srgbClr val="00FFFF"/>
                          </a:solidFill>
                          <a:latin typeface="Calibri"/>
                          <a:ea typeface="Calibri"/>
                          <a:cs typeface="Calibri"/>
                        </a:rPr>
                        <a:t>250  to 150</a:t>
                      </a:r>
                      <a:r>
                        <a:rPr lang="en-IN" sz="1800" b="1" dirty="0">
                          <a:solidFill>
                            <a:srgbClr val="00FFFF"/>
                          </a:solidFill>
                          <a:latin typeface="Calibri"/>
                          <a:ea typeface="Calibri"/>
                          <a:cs typeface="Calibri"/>
                        </a:rPr>
                        <a:t>° C, pressure 2,000 to 750 bars,</a:t>
                      </a:r>
                      <a:endParaRPr lang="en-US" sz="1800" b="1" dirty="0">
                        <a:solidFill>
                          <a:srgbClr val="00FF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00FFFF"/>
                          </a:solidFill>
                          <a:latin typeface="Calibri"/>
                          <a:ea typeface="Calibri"/>
                          <a:cs typeface="Calibri"/>
                        </a:rPr>
                        <a:t>pH 4.25 to 4.3</a:t>
                      </a:r>
                      <a:endParaRPr lang="en-US" sz="1800" b="1" dirty="0">
                        <a:solidFill>
                          <a:srgbClr val="00FF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tx2">
                            <a:lumMod val="5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shade val="93000"/>
                            <a:satMod val="130000"/>
                            <a:alpha val="62000"/>
                          </a:schemeClr>
                        </a:gs>
                        <a:gs pos="100000">
                          <a:srgbClr val="00FFFF">
                            <a:alpha val="80000"/>
                          </a:srgb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122118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N" sz="1800" b="1" kern="1200" dirty="0">
                        <a:solidFill>
                          <a:srgbClr val="FFC000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  <a:p>
                      <a:pPr marL="0" algn="ctr" defTabSz="122118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N" sz="1800" b="1" kern="1200" dirty="0">
                        <a:solidFill>
                          <a:srgbClr val="FFC000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  <a:p>
                      <a:pPr marL="0" algn="ctr" defTabSz="122118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b="1" kern="1200" dirty="0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</a:rPr>
                        <a:t>Pyrite –III,</a:t>
                      </a:r>
                      <a:endParaRPr lang="en-US" sz="1800" b="1" kern="1200" dirty="0">
                        <a:solidFill>
                          <a:srgbClr val="FFC000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</a:rPr>
                        <a:t>occur in massive type </a:t>
                      </a:r>
                      <a:endParaRPr lang="en-US" sz="1800" b="1" dirty="0">
                        <a:solidFill>
                          <a:srgbClr val="FFC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4000">
                          <a:schemeClr val="accent1">
                            <a:hueOff val="0"/>
                            <a:satOff val="0"/>
                            <a:lumOff val="0"/>
                            <a:shade val="51000"/>
                            <a:satMod val="130000"/>
                            <a:alpha val="53000"/>
                          </a:schemeClr>
                        </a:gs>
                        <a:gs pos="52000">
                          <a:schemeClr val="accent1">
                            <a:hueOff val="0"/>
                            <a:satOff val="0"/>
                            <a:lumOff val="0"/>
                            <a:shade val="93000"/>
                            <a:satMod val="130000"/>
                            <a:alpha val="62000"/>
                          </a:schemeClr>
                        </a:gs>
                        <a:gs pos="100000">
                          <a:srgbClr val="00FFFF">
                            <a:alpha val="80000"/>
                          </a:srgb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N" sz="1800" b="1" dirty="0">
                        <a:solidFill>
                          <a:srgbClr val="FFC000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N" sz="1800" b="1" dirty="0">
                        <a:solidFill>
                          <a:srgbClr val="FFC000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</a:rPr>
                        <a:t>Fine to medium grained, anhedral to subhedral</a:t>
                      </a:r>
                      <a:endParaRPr lang="en-US" sz="1800" b="1" dirty="0">
                        <a:solidFill>
                          <a:srgbClr val="FFC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shade val="51000"/>
                            <a:satMod val="130000"/>
                            <a:alpha val="53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shade val="93000"/>
                            <a:satMod val="130000"/>
                            <a:alpha val="62000"/>
                          </a:schemeClr>
                        </a:gs>
                        <a:gs pos="100000">
                          <a:srgbClr val="00FFFF">
                            <a:alpha val="80000"/>
                          </a:srgb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N" sz="1800" b="1" dirty="0">
                        <a:solidFill>
                          <a:srgbClr val="FFC000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</a:rPr>
                        <a:t>Zn, </a:t>
                      </a:r>
                      <a:r>
                        <a:rPr lang="en-IN" sz="1800" b="1" dirty="0" err="1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</a:rPr>
                        <a:t>Pb</a:t>
                      </a:r>
                      <a:r>
                        <a:rPr lang="en-IN" sz="1800" b="1" dirty="0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</a:rPr>
                        <a:t>, Ag, </a:t>
                      </a:r>
                      <a:r>
                        <a:rPr lang="en-IN" sz="1800" b="1" dirty="0" err="1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</a:rPr>
                        <a:t>Sb</a:t>
                      </a:r>
                      <a:r>
                        <a:rPr lang="en-IN" sz="1800" b="1" dirty="0">
                          <a:solidFill>
                            <a:srgbClr val="FFC000"/>
                          </a:solidFill>
                          <a:latin typeface="Calibri"/>
                          <a:ea typeface="Calibri"/>
                          <a:cs typeface="Calibri"/>
                        </a:rPr>
                        <a:t>, Co and Ni contents are highest</a:t>
                      </a:r>
                      <a:endParaRPr lang="en-US" sz="1800" b="1" dirty="0">
                        <a:solidFill>
                          <a:srgbClr val="FFC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shade val="51000"/>
                            <a:satMod val="130000"/>
                            <a:alpha val="53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shade val="93000"/>
                            <a:satMod val="130000"/>
                            <a:alpha val="62000"/>
                          </a:schemeClr>
                        </a:gs>
                        <a:gs pos="100000">
                          <a:srgbClr val="00FFFF">
                            <a:alpha val="80000"/>
                          </a:srgb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N" sz="1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N" sz="1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N" sz="1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Sphalerite-III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4000">
                          <a:schemeClr val="accent1">
                            <a:hueOff val="0"/>
                            <a:satOff val="0"/>
                            <a:lumOff val="0"/>
                            <a:shade val="51000"/>
                            <a:satMod val="130000"/>
                            <a:alpha val="53000"/>
                          </a:schemeClr>
                        </a:gs>
                        <a:gs pos="51000">
                          <a:schemeClr val="accent1">
                            <a:hueOff val="0"/>
                            <a:satOff val="0"/>
                            <a:lumOff val="0"/>
                            <a:shade val="93000"/>
                            <a:satMod val="130000"/>
                            <a:alpha val="62000"/>
                          </a:schemeClr>
                        </a:gs>
                        <a:gs pos="100000">
                          <a:srgbClr val="00FFFF">
                            <a:alpha val="80000"/>
                          </a:srgb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Coarse grained, anhedral to subhedral, occurs in massive  galena-sphalerite ores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shade val="51000"/>
                            <a:satMod val="130000"/>
                            <a:alpha val="53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shade val="93000"/>
                            <a:satMod val="130000"/>
                            <a:alpha val="62000"/>
                          </a:schemeClr>
                        </a:gs>
                        <a:gs pos="100000">
                          <a:srgbClr val="00FFFF">
                            <a:alpha val="80000"/>
                          </a:srgb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Pb</a:t>
                      </a:r>
                      <a:r>
                        <a:rPr lang="en-IN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, Ag, </a:t>
                      </a:r>
                      <a:r>
                        <a:rPr lang="en-IN" sz="1800" b="1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Sb</a:t>
                      </a:r>
                      <a:r>
                        <a:rPr lang="en-IN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, In and Ni contents are highest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shade val="51000"/>
                            <a:satMod val="130000"/>
                            <a:alpha val="53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shade val="93000"/>
                            <a:satMod val="130000"/>
                            <a:alpha val="62000"/>
                          </a:schemeClr>
                        </a:gs>
                        <a:gs pos="100000">
                          <a:srgbClr val="00FFFF">
                            <a:alpha val="80000"/>
                          </a:srgb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N" sz="1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Lower salinity (about 3–4 wt % </a:t>
                      </a:r>
                      <a:r>
                        <a:rPr lang="en-IN" sz="1800" b="1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NaCl</a:t>
                      </a:r>
                      <a:r>
                        <a:rPr lang="en-IN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 equiv).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H</a:t>
                      </a:r>
                      <a:r>
                        <a:rPr lang="en-IN" sz="1800" b="1" baseline="-25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2</a:t>
                      </a:r>
                      <a:r>
                        <a:rPr lang="en-IN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O-CO</a:t>
                      </a:r>
                      <a:r>
                        <a:rPr lang="en-IN" sz="1800" b="1" baseline="-250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2</a:t>
                      </a:r>
                      <a:r>
                        <a:rPr lang="en-IN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-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NaCl</a:t>
                      </a:r>
                      <a:r>
                        <a:rPr lang="en-IN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</a:rPr>
                        <a:t> fluids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shade val="51000"/>
                            <a:satMod val="130000"/>
                            <a:alpha val="53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shade val="93000"/>
                            <a:satMod val="130000"/>
                            <a:alpha val="62000"/>
                          </a:schemeClr>
                        </a:gs>
                        <a:gs pos="100000">
                          <a:srgbClr val="00FFFF">
                            <a:alpha val="80000"/>
                          </a:srgbClr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52412661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5368921" y="137293"/>
            <a:ext cx="1066800" cy="461430"/>
            <a:chOff x="0" y="0"/>
            <a:chExt cx="1066800" cy="46143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" name="Rounded Rectangle 9"/>
            <p:cNvSpPr/>
            <p:nvPr/>
          </p:nvSpPr>
          <p:spPr>
            <a:xfrm>
              <a:off x="0" y="0"/>
              <a:ext cx="1066800" cy="46143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22525" y="22525"/>
              <a:ext cx="1021750" cy="4163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 smtClean="0">
                  <a:latin typeface="+mj-lt"/>
                </a:rPr>
                <a:t>TYPE-III</a:t>
              </a:r>
              <a:endParaRPr lang="en-US" sz="2000" kern="1200" dirty="0"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76200" y="46831"/>
            <a:ext cx="11807825" cy="7391400"/>
            <a:chOff x="76200" y="46831"/>
            <a:chExt cx="11807825" cy="7391400"/>
          </a:xfrm>
        </p:grpSpPr>
        <p:sp>
          <p:nvSpPr>
            <p:cNvPr id="8" name="Rectangle 7"/>
            <p:cNvSpPr/>
            <p:nvPr/>
          </p:nvSpPr>
          <p:spPr>
            <a:xfrm>
              <a:off x="76200" y="7068899"/>
              <a:ext cx="11807825" cy="36933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chemeClr val="bg2"/>
                  </a:solidFill>
                </a:rPr>
                <a:t>The Zawar Zinc-Lead Belt (ZZB), within the Aravalli Supergroup of rocks, is located about 35 km south of Udaipur, </a:t>
              </a:r>
              <a:r>
                <a:rPr lang="en-US" sz="1800" dirty="0" smtClean="0">
                  <a:solidFill>
                    <a:schemeClr val="bg2"/>
                  </a:solidFill>
                </a:rPr>
                <a:t>Rajasthan </a:t>
              </a:r>
              <a:endParaRPr lang="en-US" sz="1800" dirty="0">
                <a:solidFill>
                  <a:schemeClr val="bg2"/>
                </a:solidFill>
              </a:endParaRPr>
            </a:p>
          </p:txBody>
        </p:sp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2"/>
            <a:srcRect l="66398" t="52916" r="21303" b="29089"/>
            <a:stretch>
              <a:fillRect/>
            </a:stretch>
          </p:blipFill>
          <p:spPr bwMode="auto">
            <a:xfrm>
              <a:off x="8294146" y="71517"/>
              <a:ext cx="2827879" cy="23263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8155003" y="2351871"/>
              <a:ext cx="3052802" cy="646331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 dirty="0">
                  <a:solidFill>
                    <a:schemeClr val="bg1"/>
                  </a:solidFill>
                </a:rPr>
                <a:t>Republic of Ireland is 0.21 times as big as Rajasthan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614904" y="46831"/>
              <a:ext cx="10507121" cy="7010400"/>
              <a:chOff x="614904" y="46831"/>
              <a:chExt cx="10507121" cy="701040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682625" y="3018631"/>
                <a:ext cx="10439400" cy="4038600"/>
                <a:chOff x="82918" y="243801"/>
                <a:chExt cx="11794757" cy="5715000"/>
              </a:xfrm>
            </p:grpSpPr>
            <p:pic>
              <p:nvPicPr>
                <p:cNvPr id="2050" name="Picture 2" descr="C:\Users\DELL\Desktop\1 Irish Pb Zn deposit\paper\Fig list\1 Fig. 1 India &amp; Rajasthan.jpg"/>
                <p:cNvPicPr>
                  <a:picLocks noChangeAspect="1" noChangeArrowheads="1"/>
                </p:cNvPicPr>
                <p:nvPr/>
              </p:nvPicPr>
              <p:blipFill rotWithShape="1">
                <a:blip r:embed="rId3"/>
                <a:srcRect t="4053" r="725"/>
                <a:stretch/>
              </p:blipFill>
              <p:spPr bwMode="auto">
                <a:xfrm>
                  <a:off x="82918" y="243801"/>
                  <a:ext cx="11794757" cy="5715000"/>
                </a:xfrm>
                <a:prstGeom prst="rect">
                  <a:avLst/>
                </a:prstGeom>
                <a:noFill/>
              </p:spPr>
            </p:pic>
            <p:sp>
              <p:nvSpPr>
                <p:cNvPr id="4" name="TextBox 3"/>
                <p:cNvSpPr txBox="1"/>
                <p:nvPr/>
              </p:nvSpPr>
              <p:spPr>
                <a:xfrm>
                  <a:off x="8378825" y="5167350"/>
                  <a:ext cx="109792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ZAWAR</a:t>
                  </a:r>
                  <a:endParaRPr lang="en-US" dirty="0"/>
                </a:p>
              </p:txBody>
            </p:sp>
            <p:cxnSp>
              <p:nvCxnSpPr>
                <p:cNvPr id="6" name="Straight Connector 5"/>
                <p:cNvCxnSpPr/>
                <p:nvPr/>
              </p:nvCxnSpPr>
              <p:spPr>
                <a:xfrm>
                  <a:off x="7159625" y="4862550"/>
                  <a:ext cx="1295400" cy="3810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/>
            </p:nvGrpSpPr>
            <p:grpSpPr>
              <a:xfrm>
                <a:off x="614904" y="46831"/>
                <a:ext cx="5858921" cy="4448180"/>
                <a:chOff x="614904" y="46831"/>
                <a:chExt cx="5858921" cy="4448180"/>
              </a:xfrm>
            </p:grpSpPr>
            <p:pic>
              <p:nvPicPr>
                <p:cNvPr id="12" name="Picture 2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682625" y="46831"/>
                  <a:ext cx="5791200" cy="2895600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cxnSp>
              <p:nvCxnSpPr>
                <p:cNvPr id="14" name="Straight Arrow Connector 13"/>
                <p:cNvCxnSpPr/>
                <p:nvPr/>
              </p:nvCxnSpPr>
              <p:spPr>
                <a:xfrm rot="5400000">
                  <a:off x="1604152" y="1377938"/>
                  <a:ext cx="3381380" cy="2852766"/>
                </a:xfrm>
                <a:prstGeom prst="straightConnector1">
                  <a:avLst/>
                </a:prstGeom>
                <a:ln w="28575">
                  <a:solidFill>
                    <a:srgbClr val="FFC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1265" name="Picture 1" descr="C:\Users\DELL\Desktop\1 Irish Pb Zn deposit\earth india.png"/>
                <p:cNvPicPr>
                  <a:picLocks noChangeAspect="1" noChangeArrowheads="1"/>
                </p:cNvPicPr>
                <p:nvPr/>
              </p:nvPicPr>
              <p:blipFill>
                <a:blip r:embed="rId5">
                  <a:alphaModFix amt="70000"/>
                  <a:extLst>
                    <a:ext uri="{BEBA8EAE-BF5A-486C-A8C5-ECC9F3942E4B}">
                      <a14:imgProps xmlns:a14="http://schemas.microsoft.com/office/drawing/2010/main" xmlns="">
                        <a14:imgLayer r:embed="rId6">
                          <a14:imgEffect>
                            <a14:artisticGlowEdges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4904" y="785841"/>
                  <a:ext cx="2156590" cy="2156590"/>
                </a:xfrm>
                <a:prstGeom prst="flowChartConnector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</p:grpSp>
        </p:grpSp>
        <p:graphicFrame>
          <p:nvGraphicFramePr>
            <p:cNvPr id="15" name="Diagram 14"/>
            <p:cNvGraphicFramePr/>
            <p:nvPr/>
          </p:nvGraphicFramePr>
          <p:xfrm>
            <a:off x="6654805" y="280169"/>
            <a:ext cx="1458733" cy="46166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graphicFrame>
          <p:nvGraphicFramePr>
            <p:cNvPr id="19" name="Diagram 18"/>
            <p:cNvGraphicFramePr/>
            <p:nvPr/>
          </p:nvGraphicFramePr>
          <p:xfrm>
            <a:off x="6654805" y="2071483"/>
            <a:ext cx="1357322" cy="92333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73025" y="85233"/>
            <a:ext cx="11734800" cy="7429198"/>
            <a:chOff x="73025" y="85233"/>
            <a:chExt cx="11734800" cy="742919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E2958B8A-C33A-DC32-37C8-0E7F3A783E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alphaModFix/>
            </a:blip>
            <a:srcRect l="46399" t="38025" r="25518" b="2918"/>
            <a:stretch>
              <a:fillRect/>
            </a:stretch>
          </p:blipFill>
          <p:spPr bwMode="auto">
            <a:xfrm>
              <a:off x="73025" y="3815710"/>
              <a:ext cx="2487733" cy="3698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50" name="Picture 2" descr="C:\Users\DELL\Desktop\1 Irish Pb Zn deposit\paper\Paper sent 10 4 23\Figures\12 Fig 12 Dys Sph Gn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931025" y="4302874"/>
              <a:ext cx="4783811" cy="319253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052" name="Picture 4" descr="C:\Users\DELL\Desktop\1 Irish Pb Zn deposit\paper\Paper sent 10 4 23\Figures\10 Fig 10 green sphalerite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5425" y="645296"/>
              <a:ext cx="4786306" cy="292275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graphicFrame>
          <p:nvGraphicFramePr>
            <p:cNvPr id="26" name="Diagram 25">
              <a:extLst>
                <a:ext uri="{FF2B5EF4-FFF2-40B4-BE49-F238E27FC236}">
                  <a16:creationId xmlns:a16="http://schemas.microsoft.com/office/drawing/2014/main" xmlns="" id="{46C20014-C0A1-E1B6-60ED-61D2A35AB61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xmlns="" val="1691061446"/>
                </p:ext>
              </p:extLst>
            </p:nvPr>
          </p:nvGraphicFramePr>
          <p:xfrm>
            <a:off x="4759325" y="85233"/>
            <a:ext cx="2362200" cy="46166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graphicFrame>
          <p:nvGraphicFramePr>
            <p:cNvPr id="23" name="Diagram 22">
              <a:extLst>
                <a:ext uri="{FF2B5EF4-FFF2-40B4-BE49-F238E27FC236}">
                  <a16:creationId xmlns:a16="http://schemas.microsoft.com/office/drawing/2014/main" xmlns="" id="{0C82B1E2-35B1-AA9E-D10E-C97D8DE4B47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xmlns="" val="721185097"/>
                </p:ext>
              </p:extLst>
            </p:nvPr>
          </p:nvGraphicFramePr>
          <p:xfrm>
            <a:off x="2892425" y="5841964"/>
            <a:ext cx="3886200" cy="15962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4E785FB9-09AB-24A2-9C42-76FADA6416ED}"/>
                </a:ext>
              </a:extLst>
            </p:cNvPr>
            <p:cNvGrpSpPr/>
            <p:nvPr/>
          </p:nvGrpSpPr>
          <p:grpSpPr>
            <a:xfrm>
              <a:off x="7083432" y="565921"/>
              <a:ext cx="4631403" cy="3021075"/>
              <a:chOff x="3175" y="4763"/>
              <a:chExt cx="5301807" cy="4156868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xmlns="" id="{FB359943-81C3-C6FA-9CA9-3E1F44A6C0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5" y="4763"/>
                <a:ext cx="5301807" cy="4156868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65D3E315-3397-13CA-0913-F01E7C3E3C15}"/>
                  </a:ext>
                </a:extLst>
              </p:cNvPr>
              <p:cNvSpPr txBox="1"/>
              <p:nvPr/>
            </p:nvSpPr>
            <p:spPr>
              <a:xfrm>
                <a:off x="3654425" y="1037431"/>
                <a:ext cx="41549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211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Sph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853E190D-0343-2D59-5DCC-B1ADE9EDB6D5}"/>
                  </a:ext>
                </a:extLst>
              </p:cNvPr>
              <p:cNvSpPr txBox="1"/>
              <p:nvPr/>
            </p:nvSpPr>
            <p:spPr>
              <a:xfrm>
                <a:off x="2130425" y="1598632"/>
                <a:ext cx="36260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211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Gn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aphicFrame>
          <p:nvGraphicFramePr>
            <p:cNvPr id="25" name="Diagram 24">
              <a:extLst>
                <a:ext uri="{FF2B5EF4-FFF2-40B4-BE49-F238E27FC236}">
                  <a16:creationId xmlns:a16="http://schemas.microsoft.com/office/drawing/2014/main" xmlns="" id="{1A7EB4B7-498B-7350-01A0-B4BD12E006A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xmlns="" val="2986464334"/>
                </p:ext>
              </p:extLst>
            </p:nvPr>
          </p:nvGraphicFramePr>
          <p:xfrm>
            <a:off x="2740025" y="3628231"/>
            <a:ext cx="3733800" cy="203132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4" r:lo="rId15" r:qs="rId16" r:cs="rId17"/>
            </a:graphicData>
          </a:graphic>
        </p:graphicFrame>
        <p:graphicFrame>
          <p:nvGraphicFramePr>
            <p:cNvPr id="24" name="Diagram 23">
              <a:extLst>
                <a:ext uri="{FF2B5EF4-FFF2-40B4-BE49-F238E27FC236}">
                  <a16:creationId xmlns:a16="http://schemas.microsoft.com/office/drawing/2014/main" xmlns="" id="{033A4950-046B-DC06-678B-36314C6421E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xmlns="" val="2336743365"/>
                </p:ext>
              </p:extLst>
            </p:nvPr>
          </p:nvGraphicFramePr>
          <p:xfrm>
            <a:off x="6927850" y="3632740"/>
            <a:ext cx="4879975" cy="64633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8" r:lo="rId19" r:qs="rId20" r:cs="rId21"/>
            </a:graphicData>
          </a:graphic>
        </p:graphicFrame>
        <p:sp>
          <p:nvSpPr>
            <p:cNvPr id="21" name="Arrow: Up 20">
              <a:extLst>
                <a:ext uri="{FF2B5EF4-FFF2-40B4-BE49-F238E27FC236}">
                  <a16:creationId xmlns:a16="http://schemas.microsoft.com/office/drawing/2014/main" xmlns="" id="{D9740152-5961-A9BD-FD54-15380B9500EA}"/>
                </a:ext>
              </a:extLst>
            </p:cNvPr>
            <p:cNvSpPr/>
            <p:nvPr/>
          </p:nvSpPr>
          <p:spPr>
            <a:xfrm>
              <a:off x="815060" y="3475831"/>
              <a:ext cx="96165" cy="2193776"/>
            </a:xfrm>
            <a:prstGeom prst="upArrow">
              <a:avLst/>
            </a:prstGeom>
            <a:gradFill flip="none" rotWithShape="1">
              <a:gsLst>
                <a:gs pos="31000">
                  <a:srgbClr val="FF7C80">
                    <a:alpha val="79000"/>
                    <a:lumMod val="84000"/>
                    <a:lumOff val="16000"/>
                  </a:srgbClr>
                </a:gs>
                <a:gs pos="74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21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673A9AFF-E3A9-C0BA-B9B5-3CA0294098E0}"/>
                </a:ext>
              </a:extLst>
            </p:cNvPr>
            <p:cNvSpPr txBox="1"/>
            <p:nvPr/>
          </p:nvSpPr>
          <p:spPr>
            <a:xfrm>
              <a:off x="2892425" y="7161232"/>
              <a:ext cx="21336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Mukhopadhyay et al. 2019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65593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00081" y="32818"/>
            <a:ext cx="11168428" cy="7534027"/>
            <a:chOff x="300081" y="32818"/>
            <a:chExt cx="11168428" cy="7534027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40097" t="32883" r="25518" b="2918"/>
            <a:stretch>
              <a:fillRect/>
            </a:stretch>
          </p:blipFill>
          <p:spPr bwMode="auto">
            <a:xfrm>
              <a:off x="7921625" y="695053"/>
              <a:ext cx="3376650" cy="4457178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4098" name="Picture 2" descr="C:\Users\DELL\Desktop\1 Irish Pb Zn deposit\paper\Paper sent 10 4 23\Figures\4 Fig. 4 Types of ores 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0081" y="607824"/>
              <a:ext cx="6648456" cy="6601807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BFA3DDFB-6D86-E460-73B8-973F89FE0BDD}"/>
                </a:ext>
              </a:extLst>
            </p:cNvPr>
            <p:cNvSpPr/>
            <p:nvPr/>
          </p:nvSpPr>
          <p:spPr>
            <a:xfrm>
              <a:off x="985881" y="5065525"/>
              <a:ext cx="2743200" cy="360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21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9B43B6C0-FC62-0EBA-E82E-FF6603BD907F}"/>
                </a:ext>
              </a:extLst>
            </p:cNvPr>
            <p:cNvSpPr/>
            <p:nvPr/>
          </p:nvSpPr>
          <p:spPr>
            <a:xfrm>
              <a:off x="4948273" y="5037943"/>
              <a:ext cx="1928826" cy="324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21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aphicFrame>
          <p:nvGraphicFramePr>
            <p:cNvPr id="13" name="Diagram 12"/>
            <p:cNvGraphicFramePr/>
            <p:nvPr/>
          </p:nvGraphicFramePr>
          <p:xfrm>
            <a:off x="3114507" y="32818"/>
            <a:ext cx="6040628" cy="46166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5" name="Arrow: Left 4">
              <a:extLst>
                <a:ext uri="{FF2B5EF4-FFF2-40B4-BE49-F238E27FC236}">
                  <a16:creationId xmlns:a16="http://schemas.microsoft.com/office/drawing/2014/main" xmlns="" id="{98457B0C-3B43-4B42-FD64-84EA082BFAA9}"/>
                </a:ext>
              </a:extLst>
            </p:cNvPr>
            <p:cNvSpPr/>
            <p:nvPr/>
          </p:nvSpPr>
          <p:spPr>
            <a:xfrm>
              <a:off x="7020545" y="3060551"/>
              <a:ext cx="2268000" cy="144000"/>
            </a:xfrm>
            <a:prstGeom prst="leftArrow">
              <a:avLst/>
            </a:prstGeom>
            <a:gradFill>
              <a:gsLst>
                <a:gs pos="0">
                  <a:schemeClr val="tx2">
                    <a:alpha val="53000"/>
                  </a:schemeClr>
                </a:gs>
                <a:gs pos="59000">
                  <a:schemeClr val="accent1">
                    <a:hueOff val="0"/>
                    <a:satOff val="0"/>
                    <a:lumOff val="0"/>
                    <a:alphaOff val="0"/>
                    <a:shade val="93000"/>
                    <a:satMod val="130000"/>
                  </a:schemeClr>
                </a:gs>
                <a:gs pos="100000">
                  <a:srgbClr val="00FFFF"/>
                </a:gs>
              </a:gsLst>
              <a:lin ang="16200000" scaled="0"/>
            </a:gradFill>
            <a:ln>
              <a:solidFill>
                <a:schemeClr val="accent1">
                  <a:shade val="15000"/>
                  <a:alpha val="59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21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ounded Rectangle 4"/>
            <p:cNvSpPr/>
            <p:nvPr/>
          </p:nvSpPr>
          <p:spPr>
            <a:xfrm>
              <a:off x="7248843" y="5731991"/>
              <a:ext cx="2317131" cy="416533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b="1" kern="1200" dirty="0"/>
            </a:p>
          </p:txBody>
        </p:sp>
        <p:pic>
          <p:nvPicPr>
            <p:cNvPr id="23" name="Picture 22" descr="graph type ore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12127" y="5321979"/>
              <a:ext cx="3456382" cy="224486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9B43B6C0-FC62-0EBA-E82E-FF6603BD907F}"/>
                </a:ext>
              </a:extLst>
            </p:cNvPr>
            <p:cNvSpPr/>
            <p:nvPr/>
          </p:nvSpPr>
          <p:spPr>
            <a:xfrm>
              <a:off x="1082641" y="4574823"/>
              <a:ext cx="2556000" cy="324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21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60367" y="0"/>
            <a:ext cx="11887741" cy="7495407"/>
            <a:chOff x="-60367" y="0"/>
            <a:chExt cx="11887741" cy="7495407"/>
          </a:xfrm>
        </p:grpSpPr>
        <p:grpSp>
          <p:nvGrpSpPr>
            <p:cNvPr id="15" name="Group 14"/>
            <p:cNvGrpSpPr/>
            <p:nvPr/>
          </p:nvGrpSpPr>
          <p:grpSpPr>
            <a:xfrm>
              <a:off x="-60367" y="3456807"/>
              <a:ext cx="2716333" cy="4038600"/>
              <a:chOff x="73025" y="3475831"/>
              <a:chExt cx="2716333" cy="4038600"/>
            </a:xfrm>
          </p:grpSpPr>
          <p:pic>
            <p:nvPicPr>
              <p:cNvPr id="5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alphaModFix/>
              </a:blip>
              <a:srcRect l="46399" t="38025" r="25518" b="2918"/>
              <a:stretch>
                <a:fillRect/>
              </a:stretch>
            </p:blipFill>
            <p:spPr bwMode="auto">
              <a:xfrm>
                <a:off x="73025" y="3475831"/>
                <a:ext cx="2716333" cy="40386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1511269" y="4352135"/>
                <a:ext cx="500066" cy="285752"/>
              </a:xfrm>
              <a:prstGeom prst="rect">
                <a:avLst/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" name="Picture 2" descr="C:\Users\DELL\Desktop\1 Irish Pb Zn deposit\paper\Paper sent 10 4 23\Figures\6 Fig. 6 Ore body section.jpg"/>
            <p:cNvPicPr>
              <a:picLocks noChangeAspect="1" noChangeArrowheads="1"/>
            </p:cNvPicPr>
            <p:nvPr/>
          </p:nvPicPr>
          <p:blipFill>
            <a:blip r:embed="rId3"/>
            <a:srcRect l="14873" r="12113" b="789"/>
            <a:stretch>
              <a:fillRect/>
            </a:stretch>
          </p:blipFill>
          <p:spPr bwMode="auto">
            <a:xfrm>
              <a:off x="8245502" y="65855"/>
              <a:ext cx="3552839" cy="53039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5122" name="Picture 2" descr="C:\Users\DELL\Desktop\1 Irish Pb Zn deposit\paper\Paper sent 10 4 23\Figures\5 Fig 5 Ore body Mochia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7467600" cy="41845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Picture 2" descr="C:\Users\DELL\Desktop\1 Irish Pb Zn deposit\paper\Paper sent 10 4 23\Figures\7 Fig 7 Gn  mine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869383" y="5471034"/>
              <a:ext cx="2957991" cy="188149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graphicFrame>
          <p:nvGraphicFramePr>
            <p:cNvPr id="11" name="Diagram 10"/>
            <p:cNvGraphicFramePr/>
            <p:nvPr/>
          </p:nvGraphicFramePr>
          <p:xfrm>
            <a:off x="2725715" y="4137821"/>
            <a:ext cx="4572032" cy="132343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graphicFrame>
          <p:nvGraphicFramePr>
            <p:cNvPr id="13" name="Diagram 12"/>
            <p:cNvGraphicFramePr/>
            <p:nvPr/>
          </p:nvGraphicFramePr>
          <p:xfrm>
            <a:off x="2654277" y="5556415"/>
            <a:ext cx="6143669" cy="193899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  <p:graphicFrame>
          <p:nvGraphicFramePr>
            <p:cNvPr id="14" name="Diagram 13"/>
            <p:cNvGraphicFramePr/>
            <p:nvPr/>
          </p:nvGraphicFramePr>
          <p:xfrm>
            <a:off x="2654277" y="6995341"/>
            <a:ext cx="6143668" cy="50006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4" r:lo="rId15" r:qs="rId16" r:cs="rId17"/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53947" y="32818"/>
            <a:ext cx="11726903" cy="8105531"/>
            <a:chOff x="153947" y="32818"/>
            <a:chExt cx="11726903" cy="8105531"/>
          </a:xfrm>
        </p:grpSpPr>
        <p:graphicFrame>
          <p:nvGraphicFramePr>
            <p:cNvPr id="31" name="Diagram 30"/>
            <p:cNvGraphicFramePr/>
            <p:nvPr/>
          </p:nvGraphicFramePr>
          <p:xfrm>
            <a:off x="1725583" y="32818"/>
            <a:ext cx="8929750" cy="46166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55" name="TextBox 54"/>
            <p:cNvSpPr txBox="1"/>
            <p:nvPr/>
          </p:nvSpPr>
          <p:spPr>
            <a:xfrm>
              <a:off x="153947" y="7284264"/>
              <a:ext cx="13538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schemeClr val="bg1">
                      <a:lumMod val="75000"/>
                    </a:schemeClr>
                  </a:solidFill>
                </a:rPr>
                <a:t>Modified after HZL</a:t>
              </a:r>
              <a:endParaRPr lang="en-US" sz="12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graphicFrame>
          <p:nvGraphicFramePr>
            <p:cNvPr id="57" name="Diagram 56"/>
            <p:cNvGraphicFramePr/>
            <p:nvPr/>
          </p:nvGraphicFramePr>
          <p:xfrm>
            <a:off x="511137" y="5780895"/>
            <a:ext cx="6215106" cy="235745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graphicFrame>
          <p:nvGraphicFramePr>
            <p:cNvPr id="60" name="Diagram 59"/>
            <p:cNvGraphicFramePr/>
            <p:nvPr/>
          </p:nvGraphicFramePr>
          <p:xfrm>
            <a:off x="7083433" y="5280829"/>
            <a:ext cx="4797417" cy="242889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  <p:grpSp>
          <p:nvGrpSpPr>
            <p:cNvPr id="67" name="Group 66"/>
            <p:cNvGrpSpPr/>
            <p:nvPr/>
          </p:nvGrpSpPr>
          <p:grpSpPr>
            <a:xfrm>
              <a:off x="1368393" y="494483"/>
              <a:ext cx="9644130" cy="5500726"/>
              <a:chOff x="1082641" y="637359"/>
              <a:chExt cx="10215634" cy="5929354"/>
            </a:xfrm>
          </p:grpSpPr>
          <p:pic>
            <p:nvPicPr>
              <p:cNvPr id="30" name="Picture 29" descr="model zawarmala new.jpg"/>
              <p:cNvPicPr>
                <a:picLocks noChangeAspect="1"/>
              </p:cNvPicPr>
              <p:nvPr/>
            </p:nvPicPr>
            <p:blipFill>
              <a:blip r:embed="rId14"/>
              <a:srcRect b="9490"/>
              <a:stretch>
                <a:fillRect/>
              </a:stretch>
            </p:blipFill>
            <p:spPr>
              <a:xfrm>
                <a:off x="1082641" y="721739"/>
                <a:ext cx="10215634" cy="5844974"/>
              </a:xfrm>
              <a:prstGeom prst="rect">
                <a:avLst/>
              </a:prstGeom>
            </p:spPr>
          </p:pic>
          <p:grpSp>
            <p:nvGrpSpPr>
              <p:cNvPr id="38" name="Group 37"/>
              <p:cNvGrpSpPr/>
              <p:nvPr/>
            </p:nvGrpSpPr>
            <p:grpSpPr>
              <a:xfrm>
                <a:off x="5332392" y="1637491"/>
                <a:ext cx="467790" cy="785818"/>
                <a:chOff x="2438931" y="6064498"/>
                <a:chExt cx="467790" cy="509703"/>
              </a:xfrm>
            </p:grpSpPr>
            <p:sp>
              <p:nvSpPr>
                <p:cNvPr id="43" name="Can 42"/>
                <p:cNvSpPr/>
                <p:nvPr/>
              </p:nvSpPr>
              <p:spPr>
                <a:xfrm>
                  <a:off x="2493508" y="6064498"/>
                  <a:ext cx="413213" cy="384589"/>
                </a:xfrm>
                <a:prstGeom prst="can">
                  <a:avLst/>
                </a:prstGeom>
                <a:gradFill>
                  <a:gsLst>
                    <a:gs pos="0">
                      <a:schemeClr val="accent1">
                        <a:hueOff val="0"/>
                        <a:satOff val="0"/>
                        <a:lumOff val="0"/>
                        <a:shade val="51000"/>
                        <a:satMod val="130000"/>
                        <a:alpha val="76000"/>
                      </a:schemeClr>
                    </a:gs>
                    <a:gs pos="80000">
                      <a:schemeClr val="accent1">
                        <a:hueOff val="0"/>
                        <a:satOff val="0"/>
                        <a:lumOff val="0"/>
                        <a:alphaOff val="0"/>
                        <a:shade val="93000"/>
                        <a:satMod val="130000"/>
                      </a:schemeClr>
                    </a:gs>
                    <a:gs pos="100000">
                      <a:srgbClr val="00FFFF"/>
                    </a:gs>
                  </a:gsLst>
                  <a:lin ang="16200000" scaled="0"/>
                </a:gra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2438931" y="6128595"/>
                  <a:ext cx="465157" cy="4456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300" b="1" dirty="0">
                      <a:solidFill>
                        <a:schemeClr val="bg1"/>
                      </a:solidFill>
                    </a:rPr>
                    <a:t>8.96</a:t>
                  </a:r>
                </a:p>
                <a:p>
                  <a:r>
                    <a:rPr lang="en-GB" sz="1300" b="1" dirty="0">
                      <a:solidFill>
                        <a:schemeClr val="bg1"/>
                      </a:solidFill>
                    </a:rPr>
                    <a:t> MT</a:t>
                  </a:r>
                  <a:endParaRPr lang="en-US" sz="1300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7083433" y="637359"/>
                <a:ext cx="465157" cy="1025571"/>
                <a:chOff x="4866948" y="3901235"/>
                <a:chExt cx="465157" cy="1025571"/>
              </a:xfrm>
            </p:grpSpPr>
            <p:sp>
              <p:nvSpPr>
                <p:cNvPr id="47" name="Can 46"/>
                <p:cNvSpPr/>
                <p:nvPr/>
              </p:nvSpPr>
              <p:spPr>
                <a:xfrm>
                  <a:off x="4876303" y="3901235"/>
                  <a:ext cx="413214" cy="1025571"/>
                </a:xfrm>
                <a:prstGeom prst="can">
                  <a:avLst/>
                </a:prstGeom>
                <a:gradFill>
                  <a:gsLst>
                    <a:gs pos="0">
                      <a:schemeClr val="accent1">
                        <a:hueOff val="0"/>
                        <a:satOff val="0"/>
                        <a:lumOff val="0"/>
                        <a:shade val="51000"/>
                        <a:satMod val="130000"/>
                        <a:alpha val="76000"/>
                      </a:schemeClr>
                    </a:gs>
                    <a:gs pos="80000">
                      <a:schemeClr val="accent1">
                        <a:hueOff val="0"/>
                        <a:satOff val="0"/>
                        <a:lumOff val="0"/>
                        <a:alphaOff val="0"/>
                        <a:shade val="93000"/>
                        <a:satMod val="130000"/>
                      </a:schemeClr>
                    </a:gs>
                    <a:gs pos="100000">
                      <a:srgbClr val="00FFFF"/>
                    </a:gs>
                  </a:gsLst>
                  <a:lin ang="16200000" scaled="0"/>
                </a:gra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4866948" y="4141553"/>
                  <a:ext cx="465157" cy="4456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300" b="1" dirty="0">
                      <a:solidFill>
                        <a:schemeClr val="bg1"/>
                      </a:solidFill>
                    </a:rPr>
                    <a:t>35.7</a:t>
                  </a:r>
                </a:p>
                <a:p>
                  <a:r>
                    <a:rPr lang="en-GB" sz="1300" b="1" dirty="0">
                      <a:solidFill>
                        <a:schemeClr val="bg1"/>
                      </a:solidFill>
                    </a:rPr>
                    <a:t> MT</a:t>
                  </a:r>
                  <a:endParaRPr lang="en-US" sz="13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53" name="TextBox 52"/>
              <p:cNvSpPr txBox="1"/>
              <p:nvPr/>
            </p:nvSpPr>
            <p:spPr>
              <a:xfrm>
                <a:off x="5680564" y="4442209"/>
                <a:ext cx="9742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 smtClean="0">
                    <a:solidFill>
                      <a:schemeClr val="bg1"/>
                    </a:solidFill>
                  </a:rPr>
                  <a:t>Ore body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 rot="20694880">
                <a:off x="4191162" y="3429668"/>
                <a:ext cx="193033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IN" sz="1600" b="1" dirty="0" smtClean="0">
                    <a:solidFill>
                      <a:schemeClr val="bg1"/>
                    </a:solidFill>
                    <a:ea typeface="Calibri"/>
                    <a:cs typeface="Calibri"/>
                  </a:rPr>
                  <a:t>2.14 % </a:t>
                </a:r>
                <a:r>
                  <a:rPr lang="en-IN" sz="1600" b="1" dirty="0" err="1" smtClean="0">
                    <a:solidFill>
                      <a:schemeClr val="bg1"/>
                    </a:solidFill>
                    <a:ea typeface="Calibri"/>
                    <a:cs typeface="Calibri"/>
                  </a:rPr>
                  <a:t>Pb</a:t>
                </a:r>
                <a:r>
                  <a:rPr lang="en-IN" sz="1600" b="1" dirty="0" smtClean="0">
                    <a:solidFill>
                      <a:schemeClr val="bg1"/>
                    </a:solidFill>
                    <a:ea typeface="Calibri"/>
                    <a:cs typeface="Calibri"/>
                  </a:rPr>
                  <a:t>, 4.51 % Zn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 rot="20823332">
                <a:off x="4323242" y="3670658"/>
                <a:ext cx="144142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:r>
                  <a:rPr lang="en-IN" sz="1600" b="1" dirty="0" smtClean="0">
                    <a:solidFill>
                      <a:schemeClr val="bg1"/>
                    </a:solidFill>
                    <a:ea typeface="Calibri"/>
                    <a:cs typeface="Calibri"/>
                  </a:rPr>
                  <a:t>Zn/Zn+Pb-0.68</a:t>
                </a:r>
                <a:endParaRPr lang="en-US" sz="1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grpSp>
            <p:nvGrpSpPr>
              <p:cNvPr id="63" name="Group 62"/>
              <p:cNvGrpSpPr/>
              <p:nvPr/>
            </p:nvGrpSpPr>
            <p:grpSpPr>
              <a:xfrm rot="20592520">
                <a:off x="8490733" y="2397252"/>
                <a:ext cx="1837362" cy="558383"/>
                <a:chOff x="9532351" y="1994681"/>
                <a:chExt cx="1837362" cy="558383"/>
              </a:xfrm>
            </p:grpSpPr>
            <p:sp>
              <p:nvSpPr>
                <p:cNvPr id="64" name="Rectangle 63"/>
                <p:cNvSpPr/>
                <p:nvPr/>
              </p:nvSpPr>
              <p:spPr>
                <a:xfrm>
                  <a:off x="9532351" y="1994681"/>
                  <a:ext cx="1837362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IN" sz="1600" b="1" dirty="0" smtClean="0">
                      <a:solidFill>
                        <a:schemeClr val="bg1"/>
                      </a:solidFill>
                      <a:ea typeface="Calibri"/>
                      <a:cs typeface="Calibri"/>
                    </a:rPr>
                    <a:t>2.47% </a:t>
                  </a:r>
                  <a:r>
                    <a:rPr lang="en-IN" sz="1600" b="1" dirty="0" err="1" smtClean="0">
                      <a:solidFill>
                        <a:schemeClr val="bg1"/>
                      </a:solidFill>
                      <a:ea typeface="Calibri"/>
                      <a:cs typeface="Calibri"/>
                    </a:rPr>
                    <a:t>Pb</a:t>
                  </a:r>
                  <a:r>
                    <a:rPr lang="en-IN" sz="1600" b="1" dirty="0" smtClean="0">
                      <a:solidFill>
                        <a:schemeClr val="bg1"/>
                      </a:solidFill>
                      <a:ea typeface="Calibri"/>
                      <a:cs typeface="Calibri"/>
                    </a:rPr>
                    <a:t>, 2.10% Zn</a:t>
                  </a:r>
                  <a:endParaRPr lang="en-US" sz="16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9583763" y="2208995"/>
                  <a:ext cx="1425391" cy="34406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en-IN" sz="1600" b="1" dirty="0" smtClean="0">
                      <a:solidFill>
                        <a:schemeClr val="bg1"/>
                      </a:solidFill>
                      <a:ea typeface="Calibri"/>
                      <a:cs typeface="Calibri"/>
                    </a:rPr>
                    <a:t>Zn/</a:t>
                  </a:r>
                  <a:r>
                    <a:rPr lang="en-IN" sz="1600" b="1" dirty="0" err="1" smtClean="0">
                      <a:solidFill>
                        <a:schemeClr val="bg1"/>
                      </a:solidFill>
                      <a:ea typeface="Calibri"/>
                      <a:cs typeface="Calibri"/>
                    </a:rPr>
                    <a:t>Zn+Pb</a:t>
                  </a:r>
                  <a:r>
                    <a:rPr lang="en-IN" sz="1600" b="1" dirty="0" smtClean="0">
                      <a:solidFill>
                        <a:schemeClr val="bg1"/>
                      </a:solidFill>
                      <a:ea typeface="Calibri"/>
                      <a:cs typeface="Calibri"/>
                    </a:rPr>
                    <a:t> 0.46</a:t>
                  </a:r>
                  <a:endParaRPr lang="en-US" sz="1600" b="1" dirty="0">
                    <a:solidFill>
                      <a:schemeClr val="bg1"/>
                    </a:solidFill>
                    <a:ea typeface="Calibri"/>
                    <a:cs typeface="Times New Roman"/>
                  </a:endParaRPr>
                </a:p>
              </p:txBody>
            </p:sp>
          </p:grpSp>
          <p:sp>
            <p:nvSpPr>
              <p:cNvPr id="66" name="TextBox 65"/>
              <p:cNvSpPr txBox="1"/>
              <p:nvPr/>
            </p:nvSpPr>
            <p:spPr>
              <a:xfrm>
                <a:off x="8869383" y="3637755"/>
                <a:ext cx="9742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 smtClean="0">
                    <a:solidFill>
                      <a:schemeClr val="bg1"/>
                    </a:solidFill>
                  </a:rPr>
                  <a:t>Ore body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582707" y="208731"/>
            <a:ext cx="10298143" cy="7349361"/>
            <a:chOff x="1582707" y="208731"/>
            <a:chExt cx="10298143" cy="7349361"/>
          </a:xfrm>
        </p:grpSpPr>
        <p:pic>
          <p:nvPicPr>
            <p:cNvPr id="11" name="Picture 10" descr="balaria new1.jpg"/>
            <p:cNvPicPr>
              <a:picLocks noChangeAspect="1"/>
            </p:cNvPicPr>
            <p:nvPr/>
          </p:nvPicPr>
          <p:blipFill>
            <a:blip r:embed="rId2"/>
            <a:srcRect l="7913" t="5560" r="7503" b="5471"/>
            <a:stretch>
              <a:fillRect/>
            </a:stretch>
          </p:blipFill>
          <p:spPr>
            <a:xfrm>
              <a:off x="1582707" y="1208863"/>
              <a:ext cx="8858312" cy="4572032"/>
            </a:xfrm>
            <a:prstGeom prst="rect">
              <a:avLst/>
            </a:prstGeom>
          </p:spPr>
        </p:pic>
        <p:graphicFrame>
          <p:nvGraphicFramePr>
            <p:cNvPr id="18" name="Diagram 17"/>
            <p:cNvGraphicFramePr/>
            <p:nvPr/>
          </p:nvGraphicFramePr>
          <p:xfrm>
            <a:off x="6654805" y="4709325"/>
            <a:ext cx="5226045" cy="265337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aphicFrame>
          <p:nvGraphicFramePr>
            <p:cNvPr id="19" name="Diagram 18"/>
            <p:cNvGraphicFramePr/>
            <p:nvPr/>
          </p:nvGraphicFramePr>
          <p:xfrm>
            <a:off x="1868459" y="5280829"/>
            <a:ext cx="4572032" cy="209401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20" name="TextBox 19"/>
            <p:cNvSpPr txBox="1"/>
            <p:nvPr/>
          </p:nvSpPr>
          <p:spPr>
            <a:xfrm>
              <a:off x="10444444" y="7281093"/>
              <a:ext cx="13538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schemeClr val="bg1">
                      <a:lumMod val="75000"/>
                    </a:schemeClr>
                  </a:solidFill>
                </a:rPr>
                <a:t>Modified after HZL</a:t>
              </a:r>
              <a:endParaRPr lang="en-US" sz="12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graphicFrame>
          <p:nvGraphicFramePr>
            <p:cNvPr id="23" name="Diagram 22"/>
            <p:cNvGraphicFramePr/>
            <p:nvPr/>
          </p:nvGraphicFramePr>
          <p:xfrm>
            <a:off x="1654145" y="208731"/>
            <a:ext cx="9215502" cy="31728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  <p:grpSp>
          <p:nvGrpSpPr>
            <p:cNvPr id="24" name="Group 16"/>
            <p:cNvGrpSpPr/>
            <p:nvPr/>
          </p:nvGrpSpPr>
          <p:grpSpPr>
            <a:xfrm>
              <a:off x="5750878" y="565921"/>
              <a:ext cx="546737" cy="1602455"/>
              <a:chOff x="4647455" y="504031"/>
              <a:chExt cx="546737" cy="1602455"/>
            </a:xfrm>
          </p:grpSpPr>
          <p:sp>
            <p:nvSpPr>
              <p:cNvPr id="32" name="Can 31"/>
              <p:cNvSpPr/>
              <p:nvPr/>
            </p:nvSpPr>
            <p:spPr>
              <a:xfrm>
                <a:off x="4682910" y="504031"/>
                <a:ext cx="413214" cy="1602455"/>
              </a:xfrm>
              <a:prstGeom prst="can">
                <a:avLst/>
              </a:prstGeom>
              <a:gradFill>
                <a:gsLst>
                  <a:gs pos="0">
                    <a:schemeClr val="accent1">
                      <a:hueOff val="0"/>
                      <a:satOff val="0"/>
                      <a:lumOff val="0"/>
                      <a:shade val="51000"/>
                      <a:satMod val="130000"/>
                      <a:alpha val="88000"/>
                    </a:schemeClr>
                  </a:gs>
                  <a:gs pos="80000">
                    <a:schemeClr val="accent1">
                      <a:hueOff val="0"/>
                      <a:satOff val="0"/>
                      <a:lumOff val="0"/>
                      <a:alphaOff val="0"/>
                      <a:shade val="93000"/>
                      <a:satMod val="130000"/>
                    </a:schemeClr>
                  </a:gs>
                  <a:gs pos="100000">
                    <a:srgbClr val="00FFFF"/>
                  </a:gs>
                </a:gsLst>
                <a:lin ang="16200000" scaled="0"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647455" y="1135443"/>
                <a:ext cx="546737" cy="4456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300" b="1" dirty="0">
                    <a:solidFill>
                      <a:schemeClr val="bg1"/>
                    </a:solidFill>
                  </a:rPr>
                  <a:t>54.46</a:t>
                </a:r>
              </a:p>
              <a:p>
                <a:r>
                  <a:rPr lang="en-GB" sz="1300" b="1" dirty="0">
                    <a:solidFill>
                      <a:schemeClr val="bg1"/>
                    </a:solidFill>
                  </a:rPr>
                  <a:t> MT</a:t>
                </a:r>
                <a:endParaRPr lang="en-US" sz="13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5" name="Group 19"/>
            <p:cNvGrpSpPr/>
            <p:nvPr/>
          </p:nvGrpSpPr>
          <p:grpSpPr>
            <a:xfrm>
              <a:off x="7869251" y="994549"/>
              <a:ext cx="546737" cy="1281964"/>
              <a:chOff x="9220960" y="1529602"/>
              <a:chExt cx="546737" cy="1281964"/>
            </a:xfrm>
          </p:grpSpPr>
          <p:sp>
            <p:nvSpPr>
              <p:cNvPr id="30" name="Can 29"/>
              <p:cNvSpPr/>
              <p:nvPr/>
            </p:nvSpPr>
            <p:spPr>
              <a:xfrm>
                <a:off x="9258375" y="1529602"/>
                <a:ext cx="413214" cy="1281964"/>
              </a:xfrm>
              <a:prstGeom prst="can">
                <a:avLst/>
              </a:prstGeom>
              <a:gradFill>
                <a:gsLst>
                  <a:gs pos="0">
                    <a:schemeClr val="accent1">
                      <a:hueOff val="0"/>
                      <a:satOff val="0"/>
                      <a:lumOff val="0"/>
                      <a:shade val="51000"/>
                      <a:satMod val="130000"/>
                      <a:alpha val="88000"/>
                    </a:schemeClr>
                  </a:gs>
                  <a:gs pos="80000">
                    <a:schemeClr val="accent1">
                      <a:hueOff val="0"/>
                      <a:satOff val="0"/>
                      <a:lumOff val="0"/>
                      <a:alphaOff val="0"/>
                      <a:shade val="93000"/>
                      <a:satMod val="130000"/>
                    </a:schemeClr>
                  </a:gs>
                  <a:gs pos="100000">
                    <a:srgbClr val="00FFFF"/>
                  </a:gs>
                </a:gsLst>
                <a:lin ang="16200000" scaled="0"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9220960" y="2065349"/>
                <a:ext cx="546737" cy="4456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300" b="1" dirty="0">
                    <a:solidFill>
                      <a:schemeClr val="bg1"/>
                    </a:solidFill>
                  </a:rPr>
                  <a:t>41.95</a:t>
                </a:r>
              </a:p>
              <a:p>
                <a:r>
                  <a:rPr lang="en-GB" sz="1300" b="1" dirty="0">
                    <a:solidFill>
                      <a:schemeClr val="bg1"/>
                    </a:solidFill>
                  </a:rPr>
                  <a:t> MT</a:t>
                </a:r>
                <a:endParaRPr lang="en-US" sz="13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2964864" y="2727697"/>
              <a:ext cx="1832553" cy="624306"/>
              <a:chOff x="2964864" y="2727697"/>
              <a:chExt cx="1832553" cy="624306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2964864" y="2727697"/>
                <a:ext cx="183255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IN" sz="1600" b="1" dirty="0" smtClean="0">
                    <a:solidFill>
                      <a:schemeClr val="bg1"/>
                    </a:solidFill>
                  </a:rPr>
                  <a:t>2.3 % </a:t>
                </a:r>
                <a:r>
                  <a:rPr lang="en-IN" sz="1600" b="1" dirty="0" err="1" smtClean="0">
                    <a:solidFill>
                      <a:schemeClr val="bg1"/>
                    </a:solidFill>
                  </a:rPr>
                  <a:t>Pb</a:t>
                </a:r>
                <a:r>
                  <a:rPr lang="en-IN" sz="1600" b="1" dirty="0" smtClean="0">
                    <a:solidFill>
                      <a:schemeClr val="bg1"/>
                    </a:solidFill>
                  </a:rPr>
                  <a:t>, 3.56% Zn,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082905" y="3013449"/>
                <a:ext cx="133722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IN" sz="1600" b="1" dirty="0" smtClean="0">
                    <a:solidFill>
                      <a:schemeClr val="bg1"/>
                    </a:solidFill>
                    <a:ea typeface="Calibri"/>
                    <a:cs typeface="Calibri"/>
                  </a:rPr>
                  <a:t>Zn/Zn+Pb-0.6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6940557" y="2637623"/>
              <a:ext cx="1936749" cy="571504"/>
              <a:chOff x="6940557" y="2637623"/>
              <a:chExt cx="1936749" cy="571504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6940557" y="2637623"/>
                <a:ext cx="1936749" cy="3440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IN" sz="1600" b="1" dirty="0" smtClean="0">
                    <a:solidFill>
                      <a:schemeClr val="bg1"/>
                    </a:solidFill>
                    <a:ea typeface="Calibri"/>
                    <a:cs typeface="Calibri"/>
                  </a:rPr>
                  <a:t>5.63% </a:t>
                </a:r>
                <a:r>
                  <a:rPr lang="en-IN" sz="1600" b="1" dirty="0" err="1" smtClean="0">
                    <a:solidFill>
                      <a:schemeClr val="bg1"/>
                    </a:solidFill>
                    <a:ea typeface="Calibri"/>
                    <a:cs typeface="Calibri"/>
                  </a:rPr>
                  <a:t>Pb</a:t>
                </a:r>
                <a:r>
                  <a:rPr lang="en-IN" sz="1600" b="1" dirty="0" smtClean="0">
                    <a:solidFill>
                      <a:schemeClr val="bg1"/>
                    </a:solidFill>
                    <a:ea typeface="Calibri"/>
                    <a:cs typeface="Calibri"/>
                  </a:rPr>
                  <a:t>, 1.71 % Zn,</a:t>
                </a:r>
                <a:endParaRPr lang="en-US" sz="1600" b="1" dirty="0">
                  <a:solidFill>
                    <a:schemeClr val="bg1"/>
                  </a:solidFill>
                  <a:ea typeface="Calibri"/>
                  <a:cs typeface="Times New Roman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7008162" y="2870573"/>
                <a:ext cx="148790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IN" sz="1600" b="1" dirty="0" smtClean="0">
                    <a:solidFill>
                      <a:schemeClr val="bg1"/>
                    </a:solidFill>
                  </a:rPr>
                  <a:t>Zn/</a:t>
                </a:r>
                <a:r>
                  <a:rPr lang="en-IN" sz="1600" b="1" dirty="0" err="1" smtClean="0">
                    <a:solidFill>
                      <a:schemeClr val="bg1"/>
                    </a:solidFill>
                  </a:rPr>
                  <a:t>Zn+Pb</a:t>
                </a:r>
                <a:r>
                  <a:rPr lang="en-IN" sz="1600" b="1" dirty="0" smtClean="0">
                    <a:solidFill>
                      <a:schemeClr val="bg1"/>
                    </a:solidFill>
                  </a:rPr>
                  <a:t>- </a:t>
                </a:r>
                <a:r>
                  <a:rPr lang="en-IN" sz="1600" b="1" dirty="0" smtClean="0">
                    <a:solidFill>
                      <a:schemeClr val="bg1"/>
                    </a:solidFill>
                    <a:ea typeface="Calibri"/>
                    <a:cs typeface="Calibri"/>
                  </a:rPr>
                  <a:t>0.23</a:t>
                </a:r>
                <a:endParaRPr lang="en-GB" sz="1600" b="1" dirty="0" smtClean="0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" y="150614"/>
            <a:ext cx="12746052" cy="7415347"/>
            <a:chOff x="-1" y="150614"/>
            <a:chExt cx="12746052" cy="7415347"/>
          </a:xfrm>
        </p:grpSpPr>
        <p:graphicFrame>
          <p:nvGraphicFramePr>
            <p:cNvPr id="10" name="Diagram 9">
              <a:extLst>
                <a:ext uri="{FF2B5EF4-FFF2-40B4-BE49-F238E27FC236}">
                  <a16:creationId xmlns:a16="http://schemas.microsoft.com/office/drawing/2014/main" xmlns="" id="{05F723E1-20DC-7EDB-0ECD-628C49FA0D6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xmlns="" val="1367331490"/>
                </p:ext>
              </p:extLst>
            </p:nvPr>
          </p:nvGraphicFramePr>
          <p:xfrm>
            <a:off x="-1" y="780235"/>
            <a:ext cx="8583632" cy="39290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aphicFrame>
          <p:nvGraphicFramePr>
            <p:cNvPr id="2" name="Diagram 1">
              <a:extLst>
                <a:ext uri="{FF2B5EF4-FFF2-40B4-BE49-F238E27FC236}">
                  <a16:creationId xmlns:a16="http://schemas.microsoft.com/office/drawing/2014/main" xmlns="" id="{0CE146B6-E142-1056-C6C4-A83BAA967C21}"/>
                </a:ext>
              </a:extLst>
            </p:cNvPr>
            <p:cNvGraphicFramePr/>
            <p:nvPr/>
          </p:nvGraphicFramePr>
          <p:xfrm>
            <a:off x="2628057" y="150614"/>
            <a:ext cx="7275512" cy="46166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graphicFrame>
          <p:nvGraphicFramePr>
            <p:cNvPr id="11" name="Diagram 10">
              <a:extLst>
                <a:ext uri="{FF2B5EF4-FFF2-40B4-BE49-F238E27FC236}">
                  <a16:creationId xmlns:a16="http://schemas.microsoft.com/office/drawing/2014/main" xmlns="" id="{45E36F35-A28C-B7BE-15A0-CE9D0FDC2906}"/>
                </a:ext>
              </a:extLst>
            </p:cNvPr>
            <p:cNvGraphicFramePr/>
            <p:nvPr/>
          </p:nvGraphicFramePr>
          <p:xfrm>
            <a:off x="7869251" y="565921"/>
            <a:ext cx="4876800" cy="264812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532AFC9A-3B1F-5325-A7E7-685A64121CEF}"/>
                </a:ext>
              </a:extLst>
            </p:cNvPr>
            <p:cNvGrpSpPr/>
            <p:nvPr/>
          </p:nvGrpSpPr>
          <p:grpSpPr>
            <a:xfrm>
              <a:off x="377825" y="3637755"/>
              <a:ext cx="11049000" cy="714380"/>
              <a:chOff x="0" y="2105"/>
              <a:chExt cx="11049000" cy="942910"/>
            </a:xfrm>
            <a:gradFill>
              <a:gsLst>
                <a:gs pos="0">
                  <a:schemeClr val="tx2">
                    <a:lumMod val="50000"/>
                  </a:schemeClr>
                </a:gs>
                <a:gs pos="80000">
                  <a:schemeClr val="accent1">
                    <a:hueOff val="0"/>
                    <a:satOff val="0"/>
                    <a:lumOff val="0"/>
                    <a:alphaOff val="0"/>
                    <a:shade val="93000"/>
                    <a:satMod val="130000"/>
                  </a:schemeClr>
                </a:gs>
                <a:gs pos="100000">
                  <a:srgbClr val="00FFFF"/>
                </a:gs>
              </a:gsLst>
              <a:lin ang="16200000" scaled="0"/>
            </a:gradFill>
            <a:scene3d>
              <a:camera prst="orthographicFront"/>
              <a:lightRig rig="flat" dir="t"/>
            </a:scene3d>
          </p:grpSpPr>
          <p:sp>
            <p:nvSpPr>
              <p:cNvPr id="7" name="Rectangle: Rounded Corners 2">
                <a:extLst>
                  <a:ext uri="{FF2B5EF4-FFF2-40B4-BE49-F238E27FC236}">
                    <a16:creationId xmlns:a16="http://schemas.microsoft.com/office/drawing/2014/main" xmlns="" id="{A241A286-5E2B-8F02-EF8A-E4EB5C15C65A}"/>
                  </a:ext>
                </a:extLst>
              </p:cNvPr>
              <p:cNvSpPr/>
              <p:nvPr/>
            </p:nvSpPr>
            <p:spPr>
              <a:xfrm>
                <a:off x="0" y="2105"/>
                <a:ext cx="11049000" cy="942910"/>
              </a:xfrm>
              <a:prstGeom prst="roundRect">
                <a:avLst/>
              </a:prstGeom>
              <a:grpFill/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" name="Rectangle: Rounded Corners 4">
                <a:extLst>
                  <a:ext uri="{FF2B5EF4-FFF2-40B4-BE49-F238E27FC236}">
                    <a16:creationId xmlns:a16="http://schemas.microsoft.com/office/drawing/2014/main" xmlns="" id="{BFA315B5-4DF7-EBBE-2959-D44AE3D42E7E}"/>
                  </a:ext>
                </a:extLst>
              </p:cNvPr>
              <p:cNvSpPr txBox="1"/>
              <p:nvPr/>
            </p:nvSpPr>
            <p:spPr>
              <a:xfrm>
                <a:off x="46029" y="48134"/>
                <a:ext cx="10956942" cy="850852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4770" tIns="64770" rIns="64770" bIns="64770" numCol="1" spcCol="1270" anchor="ctr" anchorCtr="0">
                <a:noAutofit/>
              </a:bodyPr>
              <a:lstStyle/>
              <a:p>
                <a:pPr marL="0" marR="0" lvl="0" indent="0" algn="ctr" defTabSz="7556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EVIDENCES</a:t>
                </a:r>
                <a:r>
                  <a:rPr kumimoji="0" lang="en-US" sz="20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OF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REMOBILIZATION AND RECRYSTALLIZATION 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2344" y="4352135"/>
              <a:ext cx="11876161" cy="830151"/>
              <a:chOff x="0" y="422"/>
              <a:chExt cx="11876161" cy="830151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12" name="Rounded Rectangle 11"/>
              <p:cNvSpPr/>
              <p:nvPr/>
            </p:nvSpPr>
            <p:spPr>
              <a:xfrm>
                <a:off x="0" y="422"/>
                <a:ext cx="11876161" cy="830151"/>
              </a:xfrm>
              <a:prstGeom prst="roundRect">
                <a:avLst/>
              </a:prstGeom>
              <a:gradFill rotWithShape="0">
                <a:gsLst>
                  <a:gs pos="0">
                    <a:schemeClr val="tx2">
                      <a:lumMod val="50000"/>
                    </a:schemeClr>
                  </a:gs>
                  <a:gs pos="80000">
                    <a:schemeClr val="accent1">
                      <a:hueOff val="0"/>
                      <a:satOff val="0"/>
                      <a:lumOff val="0"/>
                      <a:alphaOff val="0"/>
                      <a:shade val="93000"/>
                      <a:satMod val="130000"/>
                    </a:schemeClr>
                  </a:gs>
                  <a:gs pos="100000">
                    <a:srgbClr val="00FFFF"/>
                  </a:gs>
                </a:gsLst>
              </a:gradFill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" name="Rounded Rectangle 4"/>
              <p:cNvSpPr/>
              <p:nvPr/>
            </p:nvSpPr>
            <p:spPr>
              <a:xfrm>
                <a:off x="40525" y="40947"/>
                <a:ext cx="11795111" cy="74910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3820" tIns="83820" rIns="83820" bIns="83820" numCol="1" spcCol="1270" anchor="ctr" anchorCtr="0">
                <a:noAutofit/>
              </a:bodyPr>
              <a:lstStyle/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800" b="1" kern="1200" dirty="0"/>
                  <a:t>Coarsening of grains of stratified ore at contacts with  vein quartz, abundance of coarsely crystalline galena and sphalerite in the later formed shoots relative to the stratified </a:t>
                </a:r>
                <a:r>
                  <a:rPr lang="en-US" sz="1800" b="1" kern="1200" dirty="0" smtClean="0"/>
                  <a:t>ore, deformed  sulphides</a:t>
                </a:r>
                <a:endParaRPr lang="en-US" sz="1800" b="1" kern="1200" dirty="0"/>
              </a:p>
            </p:txBody>
          </p:sp>
        </p:grpSp>
        <p:pic>
          <p:nvPicPr>
            <p:cNvPr id="15" name="Picture 14" descr="C:\Users\DELL\Desktop\1 Irish Pb Zn deposit\paper\Paper sent 10 4 23\Figures\9 Fig 9  Gn Sph Type III .jpg">
              <a:extLst>
                <a:ext uri="{FF2B5EF4-FFF2-40B4-BE49-F238E27FC236}">
                  <a16:creationId xmlns:a16="http://schemas.microsoft.com/office/drawing/2014/main" xmlns="" id="{9AF21458-F61A-E791-B84F-D522DDB788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255514" y="5229636"/>
              <a:ext cx="3666111" cy="233632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19" name="Group 18"/>
            <p:cNvGrpSpPr/>
            <p:nvPr/>
          </p:nvGrpSpPr>
          <p:grpSpPr>
            <a:xfrm>
              <a:off x="8052599" y="5229636"/>
              <a:ext cx="3504451" cy="2223403"/>
              <a:chOff x="8052599" y="5229636"/>
              <a:chExt cx="3504451" cy="2223403"/>
            </a:xfrm>
          </p:grpSpPr>
          <p:pic>
            <p:nvPicPr>
              <p:cNvPr id="14" name="Picture 3" descr="C:\Users\DELL\Desktop\1 Irish Pb Zn deposit\paper\Paper sent 10 4 23\Figures\11 Fig 11 curved galena.jpg">
                <a:extLst>
                  <a:ext uri="{FF2B5EF4-FFF2-40B4-BE49-F238E27FC236}">
                    <a16:creationId xmlns:a16="http://schemas.microsoft.com/office/drawing/2014/main" xmlns="" id="{44B05C7B-60BD-5104-669A-27C0C09CCD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8052599" y="5229636"/>
                <a:ext cx="3504451" cy="2223403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9440887" y="6495275"/>
                <a:ext cx="10599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Galena</a:t>
                </a:r>
                <a:endParaRPr lang="en-US" dirty="0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55386" y="5229636"/>
              <a:ext cx="4200128" cy="2151395"/>
              <a:chOff x="55386" y="5229636"/>
              <a:chExt cx="4200128" cy="2151395"/>
            </a:xfrm>
          </p:grpSpPr>
          <p:pic>
            <p:nvPicPr>
              <p:cNvPr id="16" name="Picture 15" descr="3NB-3-gn with Ag phase replacing carbonate.jpg">
                <a:extLst>
                  <a:ext uri="{FF2B5EF4-FFF2-40B4-BE49-F238E27FC236}">
                    <a16:creationId xmlns:a16="http://schemas.microsoft.com/office/drawing/2014/main" xmlns="" id="{32AFFB1F-F97F-D7E5-AB35-EF27B50B1E6E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55386" y="5229636"/>
                <a:ext cx="4200128" cy="2151395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2380189" y="6890866"/>
                <a:ext cx="10599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Galena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42100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xmlns="" id="{EC68E58A-E09A-1645-01CF-E15A1FE10D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77792832"/>
              </p:ext>
            </p:extLst>
          </p:nvPr>
        </p:nvGraphicFramePr>
        <p:xfrm>
          <a:off x="3349625" y="46831"/>
          <a:ext cx="5938220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F3080DD6-FF8F-8308-C2A9-2C3F57BC11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32734086"/>
              </p:ext>
            </p:extLst>
          </p:nvPr>
        </p:nvGraphicFramePr>
        <p:xfrm>
          <a:off x="1749425" y="637359"/>
          <a:ext cx="8382000" cy="17609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2870">
                  <a:extLst>
                    <a:ext uri="{9D8B030D-6E8A-4147-A177-3AD203B41FA5}">
                      <a16:colId xmlns:a16="http://schemas.microsoft.com/office/drawing/2014/main" xmlns="" val="4240853038"/>
                    </a:ext>
                  </a:extLst>
                </a:gridCol>
                <a:gridCol w="888063">
                  <a:extLst>
                    <a:ext uri="{9D8B030D-6E8A-4147-A177-3AD203B41FA5}">
                      <a16:colId xmlns:a16="http://schemas.microsoft.com/office/drawing/2014/main" xmlns="" val="2286076164"/>
                    </a:ext>
                  </a:extLst>
                </a:gridCol>
                <a:gridCol w="938713">
                  <a:extLst>
                    <a:ext uri="{9D8B030D-6E8A-4147-A177-3AD203B41FA5}">
                      <a16:colId xmlns:a16="http://schemas.microsoft.com/office/drawing/2014/main" xmlns="" val="479278178"/>
                    </a:ext>
                  </a:extLst>
                </a:gridCol>
                <a:gridCol w="938713">
                  <a:extLst>
                    <a:ext uri="{9D8B030D-6E8A-4147-A177-3AD203B41FA5}">
                      <a16:colId xmlns:a16="http://schemas.microsoft.com/office/drawing/2014/main" xmlns="" val="227229095"/>
                    </a:ext>
                  </a:extLst>
                </a:gridCol>
                <a:gridCol w="900443">
                  <a:extLst>
                    <a:ext uri="{9D8B030D-6E8A-4147-A177-3AD203B41FA5}">
                      <a16:colId xmlns:a16="http://schemas.microsoft.com/office/drawing/2014/main" xmlns="" val="1065586453"/>
                    </a:ext>
                  </a:extLst>
                </a:gridCol>
                <a:gridCol w="807023">
                  <a:extLst>
                    <a:ext uri="{9D8B030D-6E8A-4147-A177-3AD203B41FA5}">
                      <a16:colId xmlns:a16="http://schemas.microsoft.com/office/drawing/2014/main" xmlns="" val="3293429911"/>
                    </a:ext>
                  </a:extLst>
                </a:gridCol>
                <a:gridCol w="898191">
                  <a:extLst>
                    <a:ext uri="{9D8B030D-6E8A-4147-A177-3AD203B41FA5}">
                      <a16:colId xmlns:a16="http://schemas.microsoft.com/office/drawing/2014/main" xmlns="" val="2170125257"/>
                    </a:ext>
                  </a:extLst>
                </a:gridCol>
                <a:gridCol w="888063">
                  <a:extLst>
                    <a:ext uri="{9D8B030D-6E8A-4147-A177-3AD203B41FA5}">
                      <a16:colId xmlns:a16="http://schemas.microsoft.com/office/drawing/2014/main" xmlns="" val="4122256808"/>
                    </a:ext>
                  </a:extLst>
                </a:gridCol>
                <a:gridCol w="859921">
                  <a:extLst>
                    <a:ext uri="{9D8B030D-6E8A-4147-A177-3AD203B41FA5}">
                      <a16:colId xmlns:a16="http://schemas.microsoft.com/office/drawing/2014/main" xmlns="" val="2118601495"/>
                    </a:ext>
                  </a:extLst>
                </a:gridCol>
              </a:tblGrid>
              <a:tr h="273259">
                <a:tc gridSpan="9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</a:rPr>
                        <a:t>Wt 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84384348"/>
                  </a:ext>
                </a:extLst>
              </a:tr>
              <a:tr h="2478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chemeClr val="bg1"/>
                          </a:solidFill>
                          <a:effectLst/>
                        </a:rPr>
                        <a:t>ROCK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SiO</a:t>
                      </a:r>
                      <a:r>
                        <a:rPr lang="en-IN" sz="1800" b="1" baseline="-25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2</a:t>
                      </a:r>
                      <a:endParaRPr lang="en-US" sz="1800" b="1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Al</a:t>
                      </a:r>
                      <a:r>
                        <a:rPr lang="en-IN" sz="1800" b="1" baseline="-25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2</a:t>
                      </a:r>
                      <a:r>
                        <a:rPr lang="en-IN" sz="1800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O</a:t>
                      </a:r>
                      <a:r>
                        <a:rPr lang="en-IN" sz="1800" b="1" baseline="-25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3</a:t>
                      </a:r>
                      <a:endParaRPr lang="en-US" sz="1800" b="1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Fe</a:t>
                      </a:r>
                      <a:r>
                        <a:rPr lang="en-IN" sz="1800" b="1" baseline="-25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2</a:t>
                      </a:r>
                      <a:r>
                        <a:rPr lang="en-IN" sz="1800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O</a:t>
                      </a:r>
                      <a:r>
                        <a:rPr lang="en-IN" sz="1800" b="1" baseline="-25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3</a:t>
                      </a:r>
                      <a:endParaRPr lang="en-US" sz="1800" b="1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Na</a:t>
                      </a:r>
                      <a:r>
                        <a:rPr lang="en-IN" sz="1800" b="1" baseline="-25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2</a:t>
                      </a:r>
                      <a:r>
                        <a:rPr lang="en-IN" sz="1800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O</a:t>
                      </a:r>
                      <a:endParaRPr lang="en-US" sz="1800" b="1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K</a:t>
                      </a:r>
                      <a:r>
                        <a:rPr lang="en-IN" sz="1800" b="1" baseline="-25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2</a:t>
                      </a:r>
                      <a:r>
                        <a:rPr lang="en-IN" sz="1800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O</a:t>
                      </a:r>
                      <a:endParaRPr lang="en-US" sz="1800" b="1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MgO</a:t>
                      </a:r>
                      <a:endParaRPr lang="en-US" sz="1800" b="1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 err="1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CaO</a:t>
                      </a:r>
                      <a:endParaRPr lang="en-US" sz="1800" b="1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CO</a:t>
                      </a:r>
                      <a:r>
                        <a:rPr lang="en-IN" sz="1800" b="1" baseline="-250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2</a:t>
                      </a:r>
                      <a:endParaRPr lang="en-US" sz="1800" b="1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62478060"/>
                  </a:ext>
                </a:extLst>
              </a:tr>
              <a:tr h="3170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 smtClean="0">
                          <a:effectLst/>
                        </a:rPr>
                        <a:t>Dolomite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FFC000"/>
                          </a:solidFill>
                          <a:effectLst/>
                        </a:rPr>
                        <a:t>7.12</a:t>
                      </a:r>
                      <a:endParaRPr lang="en-US" sz="1800" b="1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FFC000"/>
                          </a:solidFill>
                          <a:effectLst/>
                        </a:rPr>
                        <a:t>1.08</a:t>
                      </a:r>
                      <a:endParaRPr lang="en-US" sz="1800" b="1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FFC000"/>
                          </a:solidFill>
                          <a:effectLst/>
                        </a:rPr>
                        <a:t>1.01</a:t>
                      </a:r>
                      <a:endParaRPr lang="en-US" sz="1800" b="1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FFC000"/>
                          </a:solidFill>
                          <a:effectLst/>
                        </a:rPr>
                        <a:t>0.15</a:t>
                      </a:r>
                      <a:endParaRPr lang="en-US" sz="1800" b="1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FFC000"/>
                          </a:solidFill>
                          <a:effectLst/>
                        </a:rPr>
                        <a:t>0.51</a:t>
                      </a:r>
                      <a:endParaRPr lang="en-US" sz="1800" b="1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FFC000"/>
                          </a:solidFill>
                          <a:effectLst/>
                        </a:rPr>
                        <a:t>18.12</a:t>
                      </a:r>
                      <a:endParaRPr lang="en-US" sz="1800" b="1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FFC000"/>
                          </a:solidFill>
                          <a:effectLst/>
                        </a:rPr>
                        <a:t>27.91</a:t>
                      </a:r>
                      <a:endParaRPr lang="en-US" sz="1800" b="1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solidFill>
                            <a:srgbClr val="FFC000"/>
                          </a:solidFill>
                          <a:effectLst/>
                        </a:rPr>
                        <a:t>41.65</a:t>
                      </a:r>
                      <a:endParaRPr lang="en-US" sz="18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877857178"/>
                  </a:ext>
                </a:extLst>
              </a:tr>
              <a:tr h="2478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Quartzite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91.30</a:t>
                      </a:r>
                    </a:p>
                  </a:txBody>
                  <a:tcPr marL="68580" marR="68580" marT="0" marB="0" anchor="ctr" anchorCtr="1"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5.70</a:t>
                      </a:r>
                    </a:p>
                  </a:txBody>
                  <a:tcPr marL="68580" marR="68580" marT="0" marB="0" anchor="ctr" anchorCtr="1"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0.84</a:t>
                      </a:r>
                    </a:p>
                  </a:txBody>
                  <a:tcPr marL="68580" marR="68580" marT="0" marB="0" anchor="ctr" anchorCtr="1"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0.46</a:t>
                      </a:r>
                    </a:p>
                  </a:txBody>
                  <a:tcPr marL="68580" marR="68580" marT="0" marB="0" anchor="ctr" anchorCtr="1"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1.16</a:t>
                      </a:r>
                    </a:p>
                  </a:txBody>
                  <a:tcPr marL="68580" marR="68580" marT="0" marB="0" anchor="ctr" anchorCtr="1"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C000"/>
                          </a:solidFill>
                        </a:rPr>
                        <a:t>0.16 </a:t>
                      </a:r>
                      <a:endParaRPr lang="en-US" sz="1800" b="1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C000"/>
                          </a:solidFill>
                        </a:rPr>
                        <a:t>0.20</a:t>
                      </a:r>
                      <a:endParaRPr lang="en-US" sz="1800" b="1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 anchorCtr="1"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6608048"/>
                  </a:ext>
                </a:extLst>
              </a:tr>
              <a:tr h="2478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Phyllite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C000"/>
                          </a:solidFill>
                        </a:rPr>
                        <a:t>71.47</a:t>
                      </a:r>
                      <a:endParaRPr lang="en-US" sz="1800" b="1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16.45</a:t>
                      </a:r>
                    </a:p>
                  </a:txBody>
                  <a:tcPr marL="68580" marR="68580" marT="0" marB="0" anchor="ctr" anchorCtr="1"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5.63</a:t>
                      </a:r>
                    </a:p>
                  </a:txBody>
                  <a:tcPr marL="68580" marR="68580" marT="0" marB="0" anchor="ctr" anchorCtr="1"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0.72</a:t>
                      </a:r>
                    </a:p>
                  </a:txBody>
                  <a:tcPr marL="68580" marR="68580" marT="0" marB="0" anchor="ctr" anchorCtr="1"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C000"/>
                          </a:solidFill>
                        </a:rPr>
                        <a:t>3.60</a:t>
                      </a:r>
                      <a:endParaRPr lang="en-US" sz="1800" b="1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C000"/>
                          </a:solidFill>
                        </a:rPr>
                        <a:t>1.15</a:t>
                      </a:r>
                      <a:endParaRPr lang="en-US" sz="1800" b="1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C000"/>
                          </a:solidFill>
                        </a:rPr>
                        <a:t>0.23</a:t>
                      </a:r>
                      <a:endParaRPr lang="en-US" sz="1800" b="1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 anchorCtr="1">
                    <a:gradFill>
                      <a:gsLst>
                        <a:gs pos="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51000"/>
                            <a:satMod val="130000"/>
                          </a:schemeClr>
                        </a:gs>
                        <a:gs pos="80000">
                          <a:schemeClr val="accent1">
                            <a:hueOff val="0"/>
                            <a:satOff val="0"/>
                            <a:lumOff val="0"/>
                            <a:alphaOff val="0"/>
                            <a:shade val="93000"/>
                            <a:satMod val="13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792568029"/>
                  </a:ext>
                </a:extLst>
              </a:tr>
            </a:tbl>
          </a:graphicData>
        </a:graphic>
      </p:graphicFrame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A715059B-A977-BE9A-24BC-25CA5F4110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636973484"/>
              </p:ext>
            </p:extLst>
          </p:nvPr>
        </p:nvGraphicFramePr>
        <p:xfrm>
          <a:off x="520741" y="4923639"/>
          <a:ext cx="11277600" cy="2308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xmlns="" id="{15710D84-7E6E-91E7-6C66-CCFA0748A0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220739418"/>
              </p:ext>
            </p:extLst>
          </p:nvPr>
        </p:nvGraphicFramePr>
        <p:xfrm>
          <a:off x="149225" y="2637623"/>
          <a:ext cx="11582400" cy="1643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xmlns="" val="202627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73025" y="123031"/>
            <a:ext cx="11640548" cy="7315200"/>
            <a:chOff x="73025" y="123031"/>
            <a:chExt cx="11640548" cy="7315200"/>
          </a:xfrm>
        </p:grpSpPr>
        <p:graphicFrame>
          <p:nvGraphicFramePr>
            <p:cNvPr id="2" name="Diagram 1">
              <a:extLst>
                <a:ext uri="{FF2B5EF4-FFF2-40B4-BE49-F238E27FC236}">
                  <a16:creationId xmlns:a16="http://schemas.microsoft.com/office/drawing/2014/main" xmlns="" id="{4DFB37EC-1A20-26D7-F76C-7A1BD8151D2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xmlns="" val="1180616096"/>
                </p:ext>
              </p:extLst>
            </p:nvPr>
          </p:nvGraphicFramePr>
          <p:xfrm>
            <a:off x="5797549" y="123031"/>
            <a:ext cx="5916024" cy="73152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xmlns="" id="{80853D05-111C-7AEB-4BCF-E2D5359FF2C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xmlns="" val="1981597348"/>
                </p:ext>
              </p:extLst>
            </p:nvPr>
          </p:nvGraphicFramePr>
          <p:xfrm>
            <a:off x="1305545" y="123031"/>
            <a:ext cx="3194720" cy="46166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EC6A74F3-34F4-17D8-89FF-5D1E4C28700A}"/>
                </a:ext>
              </a:extLst>
            </p:cNvPr>
            <p:cNvGrpSpPr/>
            <p:nvPr/>
          </p:nvGrpSpPr>
          <p:grpSpPr>
            <a:xfrm>
              <a:off x="73025" y="1049626"/>
              <a:ext cx="5343727" cy="6371936"/>
              <a:chOff x="73025" y="1049626"/>
              <a:chExt cx="5343727" cy="6371936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85523" y="4129722"/>
                <a:ext cx="5331229" cy="3291840"/>
                <a:chOff x="85523" y="4129722"/>
                <a:chExt cx="5331229" cy="3291840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xmlns="" id="{9A6A51AD-E325-9236-7BC9-5612853D34E7}"/>
                    </a:ext>
                  </a:extLst>
                </p:cNvPr>
                <p:cNvGrpSpPr/>
                <p:nvPr/>
              </p:nvGrpSpPr>
              <p:grpSpPr>
                <a:xfrm>
                  <a:off x="85523" y="4129722"/>
                  <a:ext cx="5331229" cy="3291840"/>
                  <a:chOff x="5711825" y="3856831"/>
                  <a:chExt cx="5331229" cy="3291840"/>
                </a:xfrm>
              </p:grpSpPr>
              <p:pic>
                <p:nvPicPr>
                  <p:cNvPr id="9" name="Picture 8">
                    <a:extLst>
                      <a:ext uri="{FF2B5EF4-FFF2-40B4-BE49-F238E27FC236}">
                        <a16:creationId xmlns:a16="http://schemas.microsoft.com/office/drawing/2014/main" xmlns="" id="{621147DD-156D-4B21-B6BD-4F01B72EB5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473825" y="3856831"/>
                    <a:ext cx="4569229" cy="3291840"/>
                  </a:xfrm>
                  <a:prstGeom prst="rect">
                    <a:avLst/>
                  </a:prstGeom>
                </p:spPr>
              </p:pic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xmlns="" id="{A317A1FD-3CB1-AFF3-C704-15134E0CED2A}"/>
                      </a:ext>
                    </a:extLst>
                  </p:cNvPr>
                  <p:cNvSpPr txBox="1"/>
                  <p:nvPr/>
                </p:nvSpPr>
                <p:spPr>
                  <a:xfrm>
                    <a:off x="5711825" y="5380831"/>
                    <a:ext cx="990600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122118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95000"/>
                          </a:prstClr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δ</a:t>
                    </a:r>
                    <a:r>
                      <a:rPr kumimoji="0" lang="en-US" sz="16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prstClr val="white">
                            <a:lumMod val="95000"/>
                          </a:prstClr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34</a:t>
                    </a:r>
                    <a:r>
                      <a: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95000"/>
                          </a:prstClr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S</a:t>
                    </a:r>
                    <a:r>
                      <a: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95000"/>
                          </a:prstClr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 </a:t>
                    </a:r>
                  </a:p>
                </p:txBody>
              </p:sp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xmlns="" id="{61A32A35-915D-8E85-BF30-C83A55998241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9789701" y="5343907"/>
                    <a:ext cx="98527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122118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white">
                            <a:lumMod val="95000"/>
                          </a:prstClr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Zawarmala</a:t>
                    </a:r>
                    <a:endPara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xmlns="" id="{2ED6DE78-392F-01B1-C479-23DB77B92F39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9240864" y="6011293"/>
                    <a:ext cx="56489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122118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white">
                            <a:lumMod val="95000"/>
                          </a:prstClr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Baroi</a:t>
                    </a:r>
                    <a:endPara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xmlns="" id="{45C94EB3-FD22-E796-060C-61498B6FC9F1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8112509" y="5496307"/>
                    <a:ext cx="688009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122118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white">
                            <a:lumMod val="95000"/>
                          </a:prstClr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Balaria</a:t>
                    </a:r>
                    <a:endPara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xmlns="" id="{AAE5C27E-B895-78F2-06D4-921DBB379665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6795468" y="5860361"/>
                    <a:ext cx="73129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1221181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white">
                            <a:lumMod val="95000"/>
                          </a:prstClr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Mochia</a:t>
                    </a:r>
                    <a:endPara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xmlns="" id="{FEC271B9-B26F-C4A4-6DC0-8EABBF758AFC}"/>
                    </a:ext>
                  </a:extLst>
                </p:cNvPr>
                <p:cNvSpPr txBox="1"/>
                <p:nvPr/>
              </p:nvSpPr>
              <p:spPr>
                <a:xfrm>
                  <a:off x="161723" y="5958522"/>
                  <a:ext cx="766941" cy="264560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2118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Sphalerite</a:t>
                  </a:r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73025" y="1049626"/>
                <a:ext cx="5257800" cy="2701636"/>
                <a:chOff x="73025" y="1049626"/>
                <a:chExt cx="5257800" cy="2701636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xmlns="" id="{068068B6-C2AE-69F7-B61D-F7AE2D6A25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1596" y="1049626"/>
                  <a:ext cx="4569229" cy="2701636"/>
                </a:xfrm>
                <a:prstGeom prst="rect">
                  <a:avLst/>
                </a:prstGeom>
              </p:spPr>
            </p:pic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xmlns="" id="{A5464658-E836-C1A5-837D-7B667FC172C1}"/>
                    </a:ext>
                  </a:extLst>
                </p:cNvPr>
                <p:cNvSpPr txBox="1"/>
                <p:nvPr/>
              </p:nvSpPr>
              <p:spPr>
                <a:xfrm>
                  <a:off x="73025" y="2332831"/>
                  <a:ext cx="990600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122118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δ</a:t>
                  </a:r>
                  <a:r>
                    <a:rPr kumimoji="0" lang="en-US" sz="16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34</a:t>
                  </a: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</a:t>
                  </a: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xmlns="" id="{4CAE10CB-EF6E-D60A-2016-50E9FEE37BDF}"/>
                    </a:ext>
                  </a:extLst>
                </p:cNvPr>
                <p:cNvSpPr txBox="1"/>
                <p:nvPr/>
              </p:nvSpPr>
              <p:spPr>
                <a:xfrm>
                  <a:off x="149225" y="2637631"/>
                  <a:ext cx="585417" cy="261610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2118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Galena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xmlns="" id="{61A32A35-915D-8E85-BF30-C83A55998241}"/>
                    </a:ext>
                  </a:extLst>
                </p:cNvPr>
                <p:cNvSpPr txBox="1"/>
                <p:nvPr/>
              </p:nvSpPr>
              <p:spPr>
                <a:xfrm rot="16200000">
                  <a:off x="3958605" y="2133975"/>
                  <a:ext cx="98527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2118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Zawarmala</a:t>
                  </a: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xmlns="" id="{2ED6DE78-392F-01B1-C479-23DB77B92F39}"/>
                    </a:ext>
                  </a:extLst>
                </p:cNvPr>
                <p:cNvSpPr txBox="1"/>
                <p:nvPr/>
              </p:nvSpPr>
              <p:spPr>
                <a:xfrm rot="16200000">
                  <a:off x="3525849" y="2766184"/>
                  <a:ext cx="56489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2118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Baroi</a:t>
                  </a: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xmlns="" id="{45C94EB3-FD22-E796-060C-61498B6FC9F1}"/>
                    </a:ext>
                  </a:extLst>
                </p:cNvPr>
                <p:cNvSpPr txBox="1"/>
                <p:nvPr/>
              </p:nvSpPr>
              <p:spPr>
                <a:xfrm rot="16200000">
                  <a:off x="2249847" y="2113360"/>
                  <a:ext cx="68800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2118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Balaria</a:t>
                  </a: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xmlns="" id="{AAE5C27E-B895-78F2-06D4-921DBB379665}"/>
                    </a:ext>
                  </a:extLst>
                </p:cNvPr>
                <p:cNvSpPr txBox="1"/>
                <p:nvPr/>
              </p:nvSpPr>
              <p:spPr>
                <a:xfrm rot="16200000">
                  <a:off x="1085199" y="2492190"/>
                  <a:ext cx="73129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2118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>
                          <a:lumMod val="9500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Mochia</a:t>
                  </a: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68261" y="423045"/>
            <a:ext cx="11512589" cy="5798058"/>
            <a:chOff x="368261" y="423045"/>
            <a:chExt cx="11512589" cy="5798058"/>
          </a:xfrm>
        </p:grpSpPr>
        <p:graphicFrame>
          <p:nvGraphicFramePr>
            <p:cNvPr id="2" name="Diagram 1">
              <a:extLst>
                <a:ext uri="{FF2B5EF4-FFF2-40B4-BE49-F238E27FC236}">
                  <a16:creationId xmlns:a16="http://schemas.microsoft.com/office/drawing/2014/main" xmlns="" id="{C003744A-B555-656C-2878-BB059CD025F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xmlns="" val="738049314"/>
                </p:ext>
              </p:extLst>
            </p:nvPr>
          </p:nvGraphicFramePr>
          <p:xfrm>
            <a:off x="1377957" y="423045"/>
            <a:ext cx="8991624" cy="120032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xmlns="" id="{3260156E-3150-8A92-8617-7F389CAAB1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/>
            <a:srcRect r="19643"/>
            <a:stretch/>
          </p:blipFill>
          <p:spPr bwMode="auto">
            <a:xfrm>
              <a:off x="368261" y="2347896"/>
              <a:ext cx="5638800" cy="3504437"/>
            </a:xfrm>
            <a:prstGeom prst="rect">
              <a:avLst/>
            </a:prstGeom>
            <a:ln>
              <a:noFill/>
            </a:ln>
            <a:effectLst>
              <a:softEdge rad="12700"/>
            </a:effectLst>
          </p:spPr>
        </p:pic>
        <p:graphicFrame>
          <p:nvGraphicFramePr>
            <p:cNvPr id="7" name="Diagram 6"/>
            <p:cNvGraphicFramePr/>
            <p:nvPr/>
          </p:nvGraphicFramePr>
          <p:xfrm>
            <a:off x="6369053" y="2066119"/>
            <a:ext cx="5511797" cy="415498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xmlns="" val="142613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14314" y="199231"/>
            <a:ext cx="11751613" cy="7296176"/>
            <a:chOff x="214314" y="199231"/>
            <a:chExt cx="11751613" cy="7296176"/>
          </a:xfrm>
        </p:grpSpPr>
        <p:sp>
          <p:nvSpPr>
            <p:cNvPr id="3" name="TextBox 2"/>
            <p:cNvSpPr txBox="1"/>
            <p:nvPr/>
          </p:nvSpPr>
          <p:spPr>
            <a:xfrm>
              <a:off x="8551252" y="6927815"/>
              <a:ext cx="3215639" cy="369532"/>
            </a:xfrm>
            <a:prstGeom prst="rect">
              <a:avLst/>
            </a:prstGeom>
            <a:noFill/>
          </p:spPr>
          <p:txBody>
            <a:bodyPr wrap="none" lIns="122118" tIns="61059" rIns="122118" bIns="61059" rtlCol="0">
              <a:spAutoFit/>
            </a:bodyPr>
            <a:lstStyle/>
            <a:p>
              <a:pPr marL="0" marR="0" lvl="0" indent="0" algn="l" defTabSz="1221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Irish type data from Wilkinson 2015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845425" y="7125875"/>
              <a:ext cx="4120502" cy="369532"/>
            </a:xfrm>
            <a:prstGeom prst="rect">
              <a:avLst/>
            </a:prstGeom>
            <a:noFill/>
          </p:spPr>
          <p:txBody>
            <a:bodyPr wrap="none" lIns="122118" tIns="61059" rIns="122118" bIns="61059" rtlCol="0">
              <a:spAutoFit/>
            </a:bodyPr>
            <a:lstStyle/>
            <a:p>
              <a:pPr marL="0" marR="0" lvl="0" indent="0" algn="l" defTabSz="1221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Zawarmala data from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Talluri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</a:rPr>
                <a:t>B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alaria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from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Illyas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074745" y="1923243"/>
              <a:ext cx="9652026" cy="3071834"/>
              <a:chOff x="3175" y="1273699"/>
              <a:chExt cx="11880850" cy="4792932"/>
            </a:xfrm>
          </p:grpSpPr>
          <p:pic>
            <p:nvPicPr>
              <p:cNvPr id="6146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175" y="1273699"/>
                <a:ext cx="11880850" cy="4792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5" name="Rectangle 4"/>
              <p:cNvSpPr/>
              <p:nvPr/>
            </p:nvSpPr>
            <p:spPr>
              <a:xfrm>
                <a:off x="6226177" y="3566317"/>
                <a:ext cx="5000660" cy="1143008"/>
              </a:xfrm>
              <a:prstGeom prst="rect">
                <a:avLst/>
              </a:prstGeom>
              <a:noFill/>
              <a:ln w="190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211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8554385" y="4066383"/>
              <a:ext cx="5293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21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MVT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aphicFrame>
          <p:nvGraphicFramePr>
            <p:cNvPr id="9" name="Diagram 8">
              <a:extLst>
                <a:ext uri="{FF2B5EF4-FFF2-40B4-BE49-F238E27FC236}">
                  <a16:creationId xmlns:a16="http://schemas.microsoft.com/office/drawing/2014/main" xmlns="" id="{B018393F-C13D-E4B5-995D-9912FBE3EBF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xmlns="" val="42594271"/>
                </p:ext>
              </p:extLst>
            </p:nvPr>
          </p:nvGraphicFramePr>
          <p:xfrm>
            <a:off x="1216025" y="693266"/>
            <a:ext cx="9448800" cy="101566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aphicFrame>
          <p:nvGraphicFramePr>
            <p:cNvPr id="10" name="Diagram 9"/>
            <p:cNvGraphicFramePr/>
            <p:nvPr/>
          </p:nvGraphicFramePr>
          <p:xfrm>
            <a:off x="214314" y="5137953"/>
            <a:ext cx="5226045" cy="107157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graphicFrame>
          <p:nvGraphicFramePr>
            <p:cNvPr id="13" name="Diagram 12"/>
            <p:cNvGraphicFramePr/>
            <p:nvPr/>
          </p:nvGraphicFramePr>
          <p:xfrm>
            <a:off x="5715040" y="5132305"/>
            <a:ext cx="5940425" cy="107721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  <p:graphicFrame>
          <p:nvGraphicFramePr>
            <p:cNvPr id="15" name="Diagram 14"/>
            <p:cNvGraphicFramePr/>
            <p:nvPr/>
          </p:nvGraphicFramePr>
          <p:xfrm>
            <a:off x="296823" y="6360934"/>
            <a:ext cx="11215766" cy="64633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5" r:lo="rId16" r:qs="rId17" r:cs="rId18"/>
            </a:graphicData>
          </a:graphic>
        </p:graphicFrame>
        <p:graphicFrame>
          <p:nvGraphicFramePr>
            <p:cNvPr id="16" name="Diagram 15">
              <a:extLst>
                <a:ext uri="{FF2B5EF4-FFF2-40B4-BE49-F238E27FC236}">
                  <a16:creationId xmlns:a16="http://schemas.microsoft.com/office/drawing/2014/main" xmlns="" id="{0200AE76-6D48-9F9C-C162-576FD95828D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xmlns="" val="716489050"/>
                </p:ext>
              </p:extLst>
            </p:nvPr>
          </p:nvGraphicFramePr>
          <p:xfrm>
            <a:off x="4645025" y="199231"/>
            <a:ext cx="2667000" cy="40011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9" r:lo="rId20" r:qs="rId21" r:cs="rId22"/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6F66D4E6-60A9-CF94-DCC0-0B9A6A2E4B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977401567"/>
              </p:ext>
            </p:extLst>
          </p:nvPr>
        </p:nvGraphicFramePr>
        <p:xfrm>
          <a:off x="0" y="1122352"/>
          <a:ext cx="11884025" cy="5401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2" descr="C:\Documents and Settings\director.GSI-E4B9E214DC7\Desktop\Arvind Kumar\P1010036.JPG">
            <a:extLst>
              <a:ext uri="{FF2B5EF4-FFF2-40B4-BE49-F238E27FC236}">
                <a16:creationId xmlns:a16="http://schemas.microsoft.com/office/drawing/2014/main" xmlns="" id="{C2CC79F8-CD08-0557-80F9-CBB18ACA27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>
            <a:alphaModFix amt="20000"/>
          </a:blip>
          <a:srcRect l="23299" t="12757" r="10035" b="44872"/>
          <a:stretch/>
        </p:blipFill>
        <p:spPr bwMode="auto">
          <a:xfrm>
            <a:off x="-14246" y="-18787"/>
            <a:ext cx="11884025" cy="5371054"/>
          </a:xfrm>
          <a:prstGeom prst="rect">
            <a:avLst/>
          </a:prstGeom>
          <a:noFill/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A6D2CC02-93DA-5EBB-10D6-825648AA5C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4245989767"/>
              </p:ext>
            </p:extLst>
          </p:nvPr>
        </p:nvGraphicFramePr>
        <p:xfrm>
          <a:off x="2432928" y="123031"/>
          <a:ext cx="7029360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48163" y="65855"/>
            <a:ext cx="10306531" cy="7181665"/>
            <a:chOff x="248163" y="65855"/>
            <a:chExt cx="10306531" cy="7181665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11269" y="994549"/>
              <a:ext cx="9043425" cy="6252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0D68CFE0-9B96-B4F2-6FD5-A61F1256936D}"/>
                    </a:ext>
                  </a:extLst>
                </p14:cNvPr>
                <p14:cNvContentPartPr/>
                <p14:nvPr/>
              </p14:nvContentPartPr>
              <p14:xfrm>
                <a:off x="265803" y="1366031"/>
                <a:ext cx="360" cy="36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xmlns="" xmlns:aink="http://schemas.microsoft.com/office/drawing/2016/ink" xmlns:p14="http://schemas.microsoft.com/office/powerpoint/2010/main" id="{0D68CFE0-9B96-B4F2-6FD5-A61F1256936D}"/>
                    </a:ext>
                  </a:extLst>
                </p:cNvPr>
                <p:cNvPicPr/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248163" y="1348031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p:graphicFrame>
          <p:nvGraphicFramePr>
            <p:cNvPr id="5" name="Diagram 4">
              <a:extLst>
                <a:ext uri="{FF2B5EF4-FFF2-40B4-BE49-F238E27FC236}">
                  <a16:creationId xmlns:a16="http://schemas.microsoft.com/office/drawing/2014/main" xmlns="" id="{E9055F6B-9036-0AD0-3985-7C8A6F58B35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xmlns="" val="3962836282"/>
                </p:ext>
              </p:extLst>
            </p:nvPr>
          </p:nvGraphicFramePr>
          <p:xfrm>
            <a:off x="2297088" y="65855"/>
            <a:ext cx="7500989" cy="71438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00006855"/>
              </p:ext>
            </p:extLst>
          </p:nvPr>
        </p:nvGraphicFramePr>
        <p:xfrm>
          <a:off x="187324" y="580231"/>
          <a:ext cx="11506201" cy="652505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7410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419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2232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24370">
                <a:tc>
                  <a:txBody>
                    <a:bodyPr/>
                    <a:lstStyle/>
                    <a:p>
                      <a:pPr marL="0" algn="ctr" defTabSz="1221181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800" b="1" kern="1200" dirty="0">
                        <a:solidFill>
                          <a:srgbClr val="FFC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218" marR="29218" marT="0" marB="0" anchor="b"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0">
                          <a:schemeClr val="tx2">
                            <a:lumMod val="5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21181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dirty="0">
                          <a:solidFill>
                            <a:srgbClr val="0033CC"/>
                          </a:solidFill>
                        </a:rPr>
                        <a:t>IRISH TYPE</a:t>
                      </a:r>
                      <a:endParaRPr lang="en-US" sz="1800" b="1" dirty="0">
                        <a:solidFill>
                          <a:srgbClr val="0033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18" marR="29218" marT="0" marB="0"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0">
                          <a:schemeClr val="tx2">
                            <a:lumMod val="5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21181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dirty="0">
                          <a:solidFill>
                            <a:srgbClr val="0033CC"/>
                          </a:solidFill>
                        </a:rPr>
                        <a:t>ZAWAR ZINC – LEAD MINERAL BELT (ZZB)</a:t>
                      </a:r>
                    </a:p>
                    <a:p>
                      <a:pPr marL="0" marR="0" lvl="0" indent="0" algn="ctr" defTabSz="1221181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rgbClr val="0033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18" marR="29218" marT="0" marB="0" anchor="b" anchorCtr="1"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0">
                          <a:schemeClr val="tx2">
                            <a:lumMod val="5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689075840"/>
                  </a:ext>
                </a:extLst>
              </a:tr>
              <a:tr h="466547">
                <a:tc>
                  <a:txBody>
                    <a:bodyPr/>
                    <a:lstStyle/>
                    <a:p>
                      <a:pPr marL="0" marR="0" lvl="0" indent="0" algn="ctr" defTabSz="1221181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Regional setting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1221181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218" marR="29218" marT="0" marB="0" anchor="b" anchorCtr="1"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0">
                          <a:schemeClr val="tx2">
                            <a:lumMod val="5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21181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dirty="0"/>
                        <a:t>Block faulting associated with crustal extension</a:t>
                      </a:r>
                      <a:endParaRPr lang="en-US" sz="1400" b="1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18" marR="29218" marT="0" marB="0" anchor="ctr" anchorCtr="1"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0">
                          <a:schemeClr val="tx2">
                            <a:lumMod val="60000"/>
                            <a:lumOff val="4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21181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dirty="0"/>
                        <a:t>Continental rift basin (followed by orogeny)</a:t>
                      </a:r>
                      <a:endParaRPr lang="en-US" sz="1400" b="1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400" b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18" marR="29218" marT="0" marB="0" anchor="ctr" anchorCtr="1"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0">
                          <a:schemeClr val="tx2">
                            <a:lumMod val="60000"/>
                            <a:lumOff val="4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66500829"/>
                  </a:ext>
                </a:extLst>
              </a:tr>
              <a:tr h="4484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b="1" dirty="0">
                          <a:solidFill>
                            <a:schemeClr val="bg1"/>
                          </a:solidFill>
                        </a:rPr>
                        <a:t>Host rock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18" marR="29218" marT="0" marB="0" anchor="ctr" anchorCtr="1"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0">
                          <a:schemeClr val="tx2">
                            <a:lumMod val="5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/>
                        <a:t>Host rocks are </a:t>
                      </a:r>
                      <a:r>
                        <a:rPr lang="en-IN" sz="1400" b="1" dirty="0"/>
                        <a:t>limestones, marls and shales.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18" marR="29218" marT="0" marB="0" anchor="ctr" anchorCtr="1"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0">
                          <a:schemeClr val="tx2">
                            <a:lumMod val="60000"/>
                            <a:lumOff val="4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b="1" dirty="0"/>
                        <a:t> Main host rock is dolomite.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18" marR="29218" marT="0" marB="0" anchor="ctr" anchorCtr="1"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0">
                          <a:schemeClr val="tx2">
                            <a:lumMod val="60000"/>
                            <a:lumOff val="4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05095">
                <a:tc>
                  <a:txBody>
                    <a:bodyPr/>
                    <a:lstStyle/>
                    <a:p>
                      <a:pPr marL="0" algn="ctr" defTabSz="1221181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Stratigraphy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218" marR="29218" marT="0" marB="0" anchor="ctr" anchorCtr="1"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0">
                          <a:schemeClr val="tx2">
                            <a:lumMod val="5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/>
                        <a:t>Two stratigraphic units of Lower Carboniferous. </a:t>
                      </a:r>
                      <a:endParaRPr lang="en-US" sz="1400" b="1" dirty="0"/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 err="1"/>
                        <a:t>Waulsortian</a:t>
                      </a:r>
                      <a:r>
                        <a:rPr lang="en-IN" sz="1400" b="1" dirty="0"/>
                        <a:t> Limestone Formation and the Navan Group.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18" marR="29218" marT="0" marB="0" anchor="ctr" anchorCtr="1"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0">
                          <a:schemeClr val="tx2">
                            <a:lumMod val="60000"/>
                            <a:lumOff val="4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b="1" dirty="0"/>
                        <a:t> </a:t>
                      </a:r>
                      <a:r>
                        <a:rPr lang="en-IN" sz="1400" b="1" dirty="0" err="1"/>
                        <a:t>Mochia</a:t>
                      </a:r>
                      <a:r>
                        <a:rPr lang="en-IN" sz="1400" b="1" dirty="0"/>
                        <a:t> Formation of middle Aravalli Group of Proterozoic age.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18" marR="29218" marT="0" marB="0" anchor="ctr" anchorCtr="1"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0">
                          <a:schemeClr val="tx2">
                            <a:lumMod val="60000"/>
                            <a:lumOff val="4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43644">
                <a:tc>
                  <a:txBody>
                    <a:bodyPr/>
                    <a:lstStyle/>
                    <a:p>
                      <a:pPr marL="0" algn="ctr" defTabSz="1221181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Structure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218" marR="29218" marT="0" marB="0" anchor="ctr" anchorCtr="1"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0">
                          <a:schemeClr val="tx2">
                            <a:lumMod val="5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b="1" dirty="0"/>
                        <a:t>The </a:t>
                      </a:r>
                      <a:r>
                        <a:rPr lang="en-IN" sz="1400" b="1" dirty="0" err="1"/>
                        <a:t>Waulsortian</a:t>
                      </a:r>
                      <a:r>
                        <a:rPr lang="en-IN" sz="1400" b="1" dirty="0"/>
                        <a:t>-hosted deposits occur largely in the complexly faulted hanging walls of large normal faults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b="1" dirty="0"/>
                        <a:t>Ores at </a:t>
                      </a:r>
                      <a:r>
                        <a:rPr lang="en-IN" sz="1400" b="1" dirty="0" err="1"/>
                        <a:t>Lisheen</a:t>
                      </a:r>
                      <a:r>
                        <a:rPr lang="en-IN" sz="1400" b="1" dirty="0"/>
                        <a:t> and Navan are cut by faults.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18" marR="29218" marT="0" marB="0"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0">
                          <a:schemeClr val="tx2">
                            <a:lumMod val="60000"/>
                            <a:lumOff val="4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b="1" dirty="0" err="1"/>
                        <a:t>Zawar</a:t>
                      </a:r>
                      <a:r>
                        <a:rPr lang="en-IN" sz="1400" b="1" dirty="0"/>
                        <a:t> ore bodies are </a:t>
                      </a:r>
                      <a:r>
                        <a:rPr lang="en-IN" sz="1400" b="1" dirty="0" err="1"/>
                        <a:t>stratabound</a:t>
                      </a:r>
                      <a:r>
                        <a:rPr lang="en-IN" sz="1400" b="1" dirty="0"/>
                        <a:t> and occur within a megascopic fold. Ore bodies are largely controlled by folding and ductile shear zone 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18" marR="29218" marT="0" marB="0"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0">
                          <a:schemeClr val="tx2">
                            <a:lumMod val="60000"/>
                            <a:lumOff val="4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504652">
                <a:tc>
                  <a:txBody>
                    <a:bodyPr/>
                    <a:lstStyle/>
                    <a:p>
                      <a:pPr marL="0" algn="ctr" defTabSz="1221181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Nature of fluid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218" marR="29218" marT="0" marB="0" anchor="ctr" anchorCtr="1"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0">
                          <a:schemeClr val="tx2">
                            <a:lumMod val="5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IN" sz="1400" b="1" dirty="0"/>
                        <a:t>Two types of fluids: 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400" b="1" dirty="0"/>
                        <a:t>   1. 130° to 240°C but locally up to 280°C, 8-19 </a:t>
                      </a:r>
                      <a:r>
                        <a:rPr lang="en-IN" sz="1400" b="1" dirty="0" err="1"/>
                        <a:t>wt</a:t>
                      </a:r>
                      <a:r>
                        <a:rPr lang="en-IN" sz="1400" b="1" dirty="0"/>
                        <a:t>% NaCl equiv., reduced and sulphur-poor, metal-bearing fluid 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1400" b="1" dirty="0"/>
                        <a:t>   2. </a:t>
                      </a:r>
                      <a:r>
                        <a:rPr lang="en-IN" sz="1400" b="1" dirty="0" smtClean="0"/>
                        <a:t>50-130°C, </a:t>
                      </a:r>
                      <a:r>
                        <a:rPr lang="en-IN" sz="1400" b="1" dirty="0"/>
                        <a:t>high salinity (&gt;20 wt% NaCl equiv.)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18" marR="29218" marT="0" marB="0"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0">
                          <a:schemeClr val="tx2">
                            <a:lumMod val="60000"/>
                            <a:lumOff val="4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/>
                        <a:t>Fluids associated with epigenetic type ores are of two types.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/>
                        <a:t>1. Vein-type ore 4.3–14.7 </a:t>
                      </a:r>
                      <a:r>
                        <a:rPr lang="en-IN" sz="1400" b="1" dirty="0" err="1"/>
                        <a:t>wt</a:t>
                      </a:r>
                      <a:r>
                        <a:rPr lang="en-IN" sz="1400" b="1" dirty="0"/>
                        <a:t> % NaCl equiv., H</a:t>
                      </a:r>
                      <a:r>
                        <a:rPr lang="en-IN" sz="1400" b="1" baseline="-25000" dirty="0"/>
                        <a:t>2</a:t>
                      </a:r>
                      <a:r>
                        <a:rPr lang="en-IN" sz="1400" b="1" dirty="0"/>
                        <a:t>O-NaCl fluids,  temperature  395° to 290°C , pressure 1,450 bars. </a:t>
                      </a:r>
                      <a:endParaRPr lang="en-US" sz="1400" b="1" dirty="0"/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b="1" dirty="0"/>
                        <a:t>2.  Massive galena ore are H</a:t>
                      </a:r>
                      <a:r>
                        <a:rPr lang="en-IN" sz="1400" b="1" baseline="-25000" dirty="0"/>
                        <a:t>2</a:t>
                      </a:r>
                      <a:r>
                        <a:rPr lang="en-IN" sz="1400" b="1" dirty="0"/>
                        <a:t>O-CO</a:t>
                      </a:r>
                      <a:r>
                        <a:rPr lang="en-IN" sz="1400" b="1" baseline="-25000" dirty="0"/>
                        <a:t>2</a:t>
                      </a:r>
                      <a:r>
                        <a:rPr lang="en-IN" sz="1400" b="1" dirty="0"/>
                        <a:t>-NaCl fluids , 3–4 </a:t>
                      </a:r>
                      <a:r>
                        <a:rPr lang="en-IN" sz="1400" b="1" dirty="0" err="1"/>
                        <a:t>wt</a:t>
                      </a:r>
                      <a:r>
                        <a:rPr lang="en-IN" sz="1400" b="1" dirty="0"/>
                        <a:t> % NaCl equiv.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b="1" dirty="0"/>
                        <a:t>Temperature between 250° and 150°C, pressures  2,000 to 750 bars. 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18" marR="29218" marT="0" marB="0"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0">
                          <a:schemeClr val="tx2">
                            <a:lumMod val="60000"/>
                            <a:lumOff val="4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92583">
                <a:tc>
                  <a:txBody>
                    <a:bodyPr/>
                    <a:lstStyle/>
                    <a:p>
                      <a:pPr marL="0" algn="ctr" defTabSz="1221181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Proximity to Igneous activity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218" marR="29218" marT="0" marB="0" anchor="ctr" anchorCtr="1"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0">
                          <a:schemeClr val="tx2">
                            <a:lumMod val="5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/>
                        <a:t>The intimate relationship between mineralization and volcanic activity in the Limerick province supports a model involving magmatic heat as a key driver for fluid circulation.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18" marR="29218" marT="0" marB="0"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0">
                          <a:schemeClr val="tx2">
                            <a:lumMod val="60000"/>
                            <a:lumOff val="4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b="1" dirty="0"/>
                        <a:t>Relation between mineralisation and volcanic activity is not well established. 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18" marR="29218" marT="0" marB="0"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0">
                          <a:schemeClr val="tx2">
                            <a:lumMod val="60000"/>
                            <a:lumOff val="4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268843752"/>
                  </a:ext>
                </a:extLst>
              </a:tr>
              <a:tr h="692583">
                <a:tc>
                  <a:txBody>
                    <a:bodyPr/>
                    <a:lstStyle/>
                    <a:p>
                      <a:pPr marL="0" algn="ctr" defTabSz="1221181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Control</a:t>
                      </a:r>
                    </a:p>
                  </a:txBody>
                  <a:tcPr marL="29218" marR="29218" marT="0" marB="0" anchor="ctr"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0">
                          <a:schemeClr val="tx2">
                            <a:lumMod val="5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/>
                        <a:t>The carbonate-hosted zinc-lead deposits of the Irish Orefield are stratigraphically and structurally controlled.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18" marR="29218" marT="0" marB="0"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0">
                          <a:schemeClr val="tx2">
                            <a:lumMod val="60000"/>
                            <a:lumOff val="4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b="1" dirty="0"/>
                        <a:t>The carbonate-hosted zinc-lead deposits of the </a:t>
                      </a:r>
                      <a:r>
                        <a:rPr lang="en-IN" sz="1400" b="1" dirty="0" err="1"/>
                        <a:t>Zawar</a:t>
                      </a:r>
                      <a:r>
                        <a:rPr lang="en-IN" sz="1400" b="1" dirty="0"/>
                        <a:t> are stratigraphically and structurally controlled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18" marR="29218" marT="0" marB="0"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0">
                          <a:schemeClr val="tx2">
                            <a:lumMod val="60000"/>
                            <a:lumOff val="4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49857121"/>
                  </a:ext>
                </a:extLst>
              </a:tr>
            </a:tbl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F7B9C72A-34CF-30D1-1579-52B83C42A5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092905386"/>
              </p:ext>
            </p:extLst>
          </p:nvPr>
        </p:nvGraphicFramePr>
        <p:xfrm>
          <a:off x="2797153" y="46831"/>
          <a:ext cx="7143800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55444745"/>
              </p:ext>
            </p:extLst>
          </p:nvPr>
        </p:nvGraphicFramePr>
        <p:xfrm>
          <a:off x="149225" y="866025"/>
          <a:ext cx="11582400" cy="485324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0912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260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66513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142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18" marR="29218" marT="0" marB="0" anchor="b"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0">
                          <a:schemeClr val="tx2">
                            <a:lumMod val="75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21181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kern="1200" dirty="0">
                          <a:solidFill>
                            <a:srgbClr val="0033CC"/>
                          </a:solidFill>
                          <a:latin typeface="+mn-lt"/>
                          <a:ea typeface="+mn-ea"/>
                          <a:cs typeface="+mn-cs"/>
                        </a:rPr>
                        <a:t>IRISH TYPE</a:t>
                      </a:r>
                      <a:endParaRPr lang="en-US" sz="1800" b="1" kern="1200" dirty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218" marR="29218" marT="0" marB="0"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0">
                          <a:schemeClr val="tx2">
                            <a:lumMod val="75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21181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kern="1200" dirty="0">
                          <a:solidFill>
                            <a:srgbClr val="0033CC"/>
                          </a:solidFill>
                          <a:latin typeface="+mn-lt"/>
                          <a:ea typeface="+mn-ea"/>
                          <a:cs typeface="+mn-cs"/>
                        </a:rPr>
                        <a:t>ZAWAR ZINC – LEAD MINERAL BELT (ZZB)</a:t>
                      </a:r>
                      <a:endParaRPr lang="en-US" sz="1800" b="1" kern="1200" dirty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218" marR="29218" marT="0" marB="0"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0">
                          <a:schemeClr val="tx2">
                            <a:lumMod val="75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21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b="1" dirty="0">
                          <a:solidFill>
                            <a:schemeClr val="bg1"/>
                          </a:solidFill>
                        </a:rPr>
                        <a:t>Isotope nature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18" marR="29218" marT="0" marB="0" anchor="ctr"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0">
                          <a:schemeClr val="tx2">
                            <a:lumMod val="5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/>
                        <a:t>Sulphides in the Irish ore deposits exhibit a wide range of </a:t>
                      </a:r>
                      <a:r>
                        <a:rPr lang="en-US" sz="1400" b="1" dirty="0"/>
                        <a:t>δ</a:t>
                      </a:r>
                      <a:r>
                        <a:rPr lang="en-US" sz="1400" b="1" baseline="30000" dirty="0"/>
                        <a:t>34</a:t>
                      </a:r>
                      <a:r>
                        <a:rPr lang="en-US" sz="1400" b="1" dirty="0"/>
                        <a:t>S</a:t>
                      </a:r>
                      <a:r>
                        <a:rPr lang="en-IN" sz="1400" b="1" dirty="0"/>
                        <a:t> values from -45 ‰ to +15 ‰.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b="1" dirty="0"/>
                    </a:p>
                  </a:txBody>
                  <a:tcPr marL="29218" marR="29218" marT="0" marB="0" anchor="ctr"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0">
                          <a:schemeClr val="tx2">
                            <a:lumMod val="60000"/>
                            <a:lumOff val="4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/>
                        <a:t>Sulphides </a:t>
                      </a:r>
                      <a:r>
                        <a:rPr lang="en-US" sz="1400" b="1" dirty="0"/>
                        <a:t>in ZZB show a δ</a:t>
                      </a:r>
                      <a:r>
                        <a:rPr lang="en-US" sz="1400" b="1" baseline="30000" dirty="0"/>
                        <a:t>34</a:t>
                      </a:r>
                      <a:r>
                        <a:rPr lang="en-US" sz="1400" b="1" dirty="0"/>
                        <a:t>S values range from -2.3 to 20.4‰. </a:t>
                      </a:r>
                    </a:p>
                  </a:txBody>
                  <a:tcPr marL="29218" marR="29218" marT="0" marB="0"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0">
                          <a:schemeClr val="tx2">
                            <a:lumMod val="60000"/>
                            <a:lumOff val="4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25058476"/>
                  </a:ext>
                </a:extLst>
              </a:tr>
              <a:tr h="8406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bg1"/>
                          </a:solidFill>
                        </a:rPr>
                        <a:t>Age of </a:t>
                      </a:r>
                      <a:r>
                        <a:rPr lang="en-IN" sz="1400" b="1" dirty="0" smtClean="0">
                          <a:solidFill>
                            <a:schemeClr val="bg1"/>
                          </a:solidFill>
                        </a:rPr>
                        <a:t>mineralisation</a:t>
                      </a:r>
                      <a:endParaRPr lang="en-IN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29218" marR="29218" marT="0" marB="0" anchor="ctr"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0">
                          <a:schemeClr val="tx2">
                            <a:lumMod val="5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/>
                        <a:t>Mineralisation appears to have occurred around ~359-346 Ma. </a:t>
                      </a:r>
                    </a:p>
                    <a:p>
                      <a:pPr marL="0" marR="0" lvl="0" indent="0" algn="ctr" defTabSz="1221181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dirty="0"/>
                        <a:t>Ore formation occurred episodically over an extended period of time (10-15 My</a:t>
                      </a:r>
                      <a:r>
                        <a:rPr lang="en-IN" sz="1400" b="1" dirty="0" smtClean="0"/>
                        <a:t>)</a:t>
                      </a:r>
                      <a:endParaRPr lang="en-IN" sz="1400" b="1" dirty="0"/>
                    </a:p>
                    <a:p>
                      <a:pPr marL="0" marR="0" lvl="0" indent="0" algn="ctr" defTabSz="1221181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400" b="1" dirty="0"/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18" marR="29218" marT="0" marB="0"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0">
                          <a:schemeClr val="tx2">
                            <a:lumMod val="60000"/>
                            <a:lumOff val="4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/>
                        <a:t>Three types of ore formation occurred over an extended period. Host rock of mineralisation is of middle Aravalli </a:t>
                      </a:r>
                      <a:r>
                        <a:rPr lang="en-IN" sz="1400" b="1" dirty="0" err="1"/>
                        <a:t>i.e</a:t>
                      </a:r>
                      <a:r>
                        <a:rPr lang="en-IN" sz="1400" b="1" dirty="0"/>
                        <a:t> around 2000 Ma, but date of mineralisation is ~ 1700 Ma.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N" sz="1400" b="1" dirty="0"/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18" marR="29218" marT="0" marB="0"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0">
                          <a:schemeClr val="tx2">
                            <a:lumMod val="60000"/>
                            <a:lumOff val="4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585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bg1"/>
                          </a:solidFill>
                        </a:rPr>
                        <a:t>Grade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18" marR="29218" marT="0" marB="0" anchor="ctr"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0">
                          <a:schemeClr val="tx2">
                            <a:lumMod val="5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/>
                        <a:t>22.4 MT of ore@ 11.63% zinc, 1.96% lead and 26 ppm silver,  </a:t>
                      </a:r>
                      <a:r>
                        <a:rPr lang="en-IN" sz="1400" b="1" dirty="0" err="1"/>
                        <a:t>Lisheen</a:t>
                      </a:r>
                      <a:r>
                        <a:rPr lang="en-IN" sz="1400" b="1" dirty="0"/>
                        <a:t> Mine.</a:t>
                      </a:r>
                      <a:endParaRPr lang="en-US" sz="1400" b="1" dirty="0"/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/>
                        <a:t>10.2% zinc and 1.9% lead for the </a:t>
                      </a:r>
                      <a:r>
                        <a:rPr lang="en-IN" sz="1400" b="1" dirty="0" err="1"/>
                        <a:t>Tobermalug</a:t>
                      </a:r>
                      <a:r>
                        <a:rPr lang="en-IN" sz="1400" b="1" dirty="0"/>
                        <a:t> zone. </a:t>
                      </a:r>
                      <a:endParaRPr lang="en-US" sz="1400" b="1" dirty="0"/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/>
                        <a:t>Navan deposit, 105 Mt @8.1% Zn and 2%Pb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18" marR="29218" marT="0" marB="0"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0">
                          <a:schemeClr val="tx2">
                            <a:lumMod val="60000"/>
                            <a:lumOff val="4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/>
                        <a:t>141.07 MT of ore with grades ranging from </a:t>
                      </a:r>
                      <a:r>
                        <a:rPr lang="en-IN" sz="1400" b="1" dirty="0"/>
                        <a:t>1.71 % </a:t>
                      </a:r>
                      <a:r>
                        <a:rPr lang="en-US" sz="1400" b="1" dirty="0"/>
                        <a:t>to </a:t>
                      </a:r>
                      <a:r>
                        <a:rPr lang="en-IN" sz="1400" b="1" dirty="0"/>
                        <a:t>4.51 % </a:t>
                      </a:r>
                      <a:r>
                        <a:rPr lang="en-US" sz="1400" b="1" dirty="0"/>
                        <a:t> for zinc and </a:t>
                      </a:r>
                      <a:r>
                        <a:rPr lang="en-IN" sz="1400" b="1" dirty="0"/>
                        <a:t>2.14 % </a:t>
                      </a:r>
                      <a:r>
                        <a:rPr lang="en-US" sz="1400" b="1" dirty="0"/>
                        <a:t>to </a:t>
                      </a:r>
                      <a:r>
                        <a:rPr lang="en-IN" sz="1400" b="1" dirty="0"/>
                        <a:t>5.63% </a:t>
                      </a:r>
                      <a:r>
                        <a:rPr lang="en-US" sz="1400" b="1" dirty="0"/>
                        <a:t>for lead, 24 ppm to 45 ppm silver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18" marR="29218" marT="0" marB="0"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0">
                          <a:schemeClr val="tx2">
                            <a:lumMod val="60000"/>
                            <a:lumOff val="4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528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bg1"/>
                          </a:solidFill>
                        </a:rPr>
                        <a:t>Base metal ratio 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bg1"/>
                          </a:solidFill>
                        </a:rPr>
                        <a:t>Zn/ (Zn + Pb)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18" marR="29218" marT="0" marB="0"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0">
                          <a:schemeClr val="tx2">
                            <a:lumMod val="5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N" sz="1400" b="1" dirty="0"/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/>
                        <a:t>Varies from 0.8 to 0.85.</a:t>
                      </a:r>
                      <a:endParaRPr lang="en-US" sz="1400" b="1" dirty="0"/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18" marR="29218" marT="0" marB="0" anchor="ctr" anchorCtr="1"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0">
                          <a:schemeClr val="tx2">
                            <a:lumMod val="60000"/>
                            <a:lumOff val="4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N" sz="1400" b="1" dirty="0"/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/>
                        <a:t>Varies from 0.23 to 0.68.</a:t>
                      </a:r>
                      <a:endParaRPr lang="en-US" sz="1400" b="1" dirty="0"/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18" marR="29218" marT="0" marB="0"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0">
                          <a:schemeClr val="tx2">
                            <a:lumMod val="60000"/>
                            <a:lumOff val="4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528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bg1"/>
                          </a:solidFill>
                        </a:rPr>
                        <a:t>Ore minerals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18" marR="29218" marT="0" marB="0" anchor="ctr"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0">
                          <a:schemeClr val="tx2">
                            <a:lumMod val="5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/>
                        <a:t>Galena, sphalerite, pyrite, chalcopyrite.</a:t>
                      </a: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18" marR="29218" marT="0" marB="0"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0">
                          <a:schemeClr val="tx2">
                            <a:lumMod val="60000"/>
                            <a:lumOff val="4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400" b="1" dirty="0"/>
                        <a:t>Galena, sphalerite, pyrite, pyrrhotite and arsenopyrite, chalcopyrite at places.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218" marR="29218" marT="0" marB="0">
                    <a:cell3D prstMaterial="dkEdge">
                      <a:bevel prst="riblet"/>
                      <a:lightRig rig="flood" dir="t"/>
                    </a:cell3D>
                    <a:gradFill>
                      <a:gsLst>
                        <a:gs pos="0">
                          <a:schemeClr val="tx2">
                            <a:lumMod val="60000"/>
                            <a:lumOff val="40000"/>
                          </a:schemeClr>
                        </a:gs>
                        <a:gs pos="100000">
                          <a:srgbClr val="00FFFF"/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F7B9C72A-34CF-30D1-1579-52B83C42A5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092905386"/>
              </p:ext>
            </p:extLst>
          </p:nvPr>
        </p:nvGraphicFramePr>
        <p:xfrm>
          <a:off x="4440227" y="175694"/>
          <a:ext cx="3871930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65776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49225" y="65855"/>
            <a:ext cx="11503030" cy="7495408"/>
            <a:chOff x="149225" y="65855"/>
            <a:chExt cx="11503030" cy="749540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4FDFDF40-FAEC-1870-7B61-BADCFC4B874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12589" y="3607153"/>
              <a:ext cx="5400000" cy="3954110"/>
              <a:chOff x="5724315" y="3208141"/>
              <a:chExt cx="5905710" cy="4385866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xmlns="" id="{792DA784-41EB-05D1-3011-65E313EE33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b="5195"/>
              <a:stretch/>
            </p:blipFill>
            <p:spPr>
              <a:xfrm>
                <a:off x="5788025" y="3208141"/>
                <a:ext cx="5842000" cy="4153890"/>
              </a:xfrm>
              <a:prstGeom prst="rect">
                <a:avLst/>
              </a:prstGeom>
              <a:ln>
                <a:noFill/>
              </a:ln>
              <a:effectLst>
                <a:softEdge rad="101600"/>
              </a:effectLst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B3E02280-429F-1058-9CD3-1355EEB6132E}"/>
                  </a:ext>
                </a:extLst>
              </p:cNvPr>
              <p:cNvSpPr txBox="1"/>
              <p:nvPr/>
            </p:nvSpPr>
            <p:spPr>
              <a:xfrm rot="360000">
                <a:off x="8848444" y="6377764"/>
                <a:ext cx="21389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>
                    <a:solidFill>
                      <a:schemeClr val="bg1"/>
                    </a:solidFill>
                  </a:rPr>
                  <a:t>Bundelkhand Craton</a:t>
                </a: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3D14C252-B2CC-44BE-B836-A9E15BAB4DA7}"/>
                  </a:ext>
                </a:extLst>
              </p:cNvPr>
              <p:cNvSpPr txBox="1"/>
              <p:nvPr/>
            </p:nvSpPr>
            <p:spPr>
              <a:xfrm rot="360000">
                <a:off x="5724315" y="6055398"/>
                <a:ext cx="13129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err="1">
                    <a:solidFill>
                      <a:schemeClr val="bg1"/>
                    </a:solidFill>
                  </a:rPr>
                  <a:t>Marwar</a:t>
                </a:r>
                <a:r>
                  <a:rPr lang="en-US" sz="1400" b="1" dirty="0">
                    <a:solidFill>
                      <a:schemeClr val="bg1"/>
                    </a:solidFill>
                  </a:rPr>
                  <a:t> Craton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485B6379-499B-9C0D-DA31-601A7C2C90C3}"/>
                  </a:ext>
                </a:extLst>
              </p:cNvPr>
              <p:cNvSpPr txBox="1"/>
              <p:nvPr/>
            </p:nvSpPr>
            <p:spPr>
              <a:xfrm rot="360000">
                <a:off x="6377555" y="4930675"/>
                <a:ext cx="3819620" cy="400110"/>
              </a:xfrm>
              <a:prstGeom prst="rect">
                <a:avLst/>
              </a:prstGeom>
              <a:noFill/>
              <a:scene3d>
                <a:camera prst="isometricOffAxis2Right"/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</a:rPr>
                  <a:t>Sediments with zinc and lead 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46FE308E-FDA7-43E3-FA2A-98AD9822FF29}"/>
                  </a:ext>
                </a:extLst>
              </p:cNvPr>
              <p:cNvSpPr txBox="1"/>
              <p:nvPr/>
            </p:nvSpPr>
            <p:spPr>
              <a:xfrm>
                <a:off x="7616825" y="3284341"/>
                <a:ext cx="234346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>
                        <a:lumMod val="85000"/>
                      </a:schemeClr>
                    </a:solidFill>
                  </a:rPr>
                  <a:t>ARAVALLI OROGENY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952D83CE-85D1-7CFE-CED6-46164A009FFD}"/>
                  </a:ext>
                </a:extLst>
              </p:cNvPr>
              <p:cNvSpPr txBox="1"/>
              <p:nvPr/>
            </p:nvSpPr>
            <p:spPr>
              <a:xfrm>
                <a:off x="6629822" y="6877102"/>
                <a:ext cx="4392278" cy="7169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>
                    <a:solidFill>
                      <a:schemeClr val="bg2"/>
                    </a:solidFill>
                  </a:rPr>
                  <a:t>Vein type ore 290 -395°C, 1.4 </a:t>
                </a:r>
                <a:r>
                  <a:rPr lang="en-US" sz="1800" b="1" dirty="0" smtClean="0">
                    <a:solidFill>
                      <a:schemeClr val="bg2"/>
                    </a:solidFill>
                  </a:rPr>
                  <a:t>kb</a:t>
                </a:r>
                <a:endParaRPr lang="en-US" sz="1800" b="1" dirty="0">
                  <a:solidFill>
                    <a:schemeClr val="bg2"/>
                  </a:solidFill>
                </a:endParaRPr>
              </a:p>
              <a:p>
                <a:r>
                  <a:rPr lang="en-US" sz="1800" b="1" dirty="0">
                    <a:solidFill>
                      <a:schemeClr val="bg2"/>
                    </a:solidFill>
                  </a:rPr>
                  <a:t>Massive type ore 150-250°C, 0.7 to 2 </a:t>
                </a:r>
                <a:r>
                  <a:rPr lang="en-US" sz="1800" b="1" dirty="0" smtClean="0">
                    <a:solidFill>
                      <a:schemeClr val="bg2"/>
                    </a:solidFill>
                  </a:rPr>
                  <a:t>kb</a:t>
                </a:r>
                <a:endParaRPr lang="en-US" sz="18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20983786-E78D-A6BC-4623-AD7FBC34F559}"/>
                  </a:ext>
                </a:extLst>
              </p:cNvPr>
              <p:cNvSpPr txBox="1"/>
              <p:nvPr/>
            </p:nvSpPr>
            <p:spPr>
              <a:xfrm>
                <a:off x="7810702" y="3600809"/>
                <a:ext cx="17966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>
                    <a:solidFill>
                      <a:schemeClr val="bg1"/>
                    </a:solidFill>
                  </a:rPr>
                  <a:t>1700 to 1800 Ma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986D6F8B-4A14-ECBC-159E-DFD734A46A21}"/>
                  </a:ext>
                </a:extLst>
              </p:cNvPr>
              <p:cNvSpPr txBox="1"/>
              <p:nvPr/>
            </p:nvSpPr>
            <p:spPr>
              <a:xfrm>
                <a:off x="10842897" y="5056921"/>
                <a:ext cx="43152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>
                        <a:lumMod val="85000"/>
                      </a:schemeClr>
                    </a:solidFill>
                  </a:rPr>
                  <a:t>SE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86AFF2E6-4798-F3B9-AC70-F760B1797CBE}"/>
                  </a:ext>
                </a:extLst>
              </p:cNvPr>
              <p:cNvSpPr txBox="1"/>
              <p:nvPr/>
            </p:nvSpPr>
            <p:spPr>
              <a:xfrm>
                <a:off x="7083425" y="4999831"/>
                <a:ext cx="58541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>
                        <a:lumMod val="85000"/>
                      </a:schemeClr>
                    </a:solidFill>
                  </a:rPr>
                  <a:t>NW</a:t>
                </a: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149225" y="444835"/>
              <a:ext cx="5795336" cy="2897668"/>
              <a:chOff x="149225" y="444835"/>
              <a:chExt cx="5795336" cy="2897668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xmlns="" id="{D43E6FC5-8EAA-1383-D8A6-DA20F93DEC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19565" b="15218"/>
              <a:stretch/>
            </p:blipFill>
            <p:spPr>
              <a:xfrm>
                <a:off x="149225" y="444835"/>
                <a:ext cx="5795336" cy="289766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E8B5F43B-5FC7-CA03-1667-75B027BDC191}"/>
                  </a:ext>
                </a:extLst>
              </p:cNvPr>
              <p:cNvSpPr txBox="1"/>
              <p:nvPr/>
            </p:nvSpPr>
            <p:spPr>
              <a:xfrm>
                <a:off x="1388750" y="480244"/>
                <a:ext cx="273228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ARAVALLI RIFT STAGE</a:t>
                </a:r>
              </a:p>
              <a:p>
                <a:pPr algn="ctr"/>
                <a:r>
                  <a:rPr 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~2300 Ma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21ABA211-D713-4447-D12B-E40A4B8AF276}"/>
                  </a:ext>
                </a:extLst>
              </p:cNvPr>
              <p:cNvSpPr txBox="1"/>
              <p:nvPr/>
            </p:nvSpPr>
            <p:spPr>
              <a:xfrm>
                <a:off x="5306152" y="861244"/>
                <a:ext cx="48187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SE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D098665C-1606-985A-98A2-E540629B535D}"/>
                  </a:ext>
                </a:extLst>
              </p:cNvPr>
              <p:cNvSpPr txBox="1"/>
              <p:nvPr/>
            </p:nvSpPr>
            <p:spPr>
              <a:xfrm>
                <a:off x="454025" y="937444"/>
                <a:ext cx="65371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NW</a:t>
                </a: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D3B3BD1D-CBBB-F631-C223-3DEEE8E5EC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6168260" y="484983"/>
              <a:ext cx="5483995" cy="27860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86923897-D28F-7A1D-05AB-FA1FB3DC4269}"/>
                </a:ext>
              </a:extLst>
            </p:cNvPr>
            <p:cNvGrpSpPr/>
            <p:nvPr/>
          </p:nvGrpSpPr>
          <p:grpSpPr>
            <a:xfrm>
              <a:off x="225385" y="3679791"/>
              <a:ext cx="5651488" cy="3601301"/>
              <a:chOff x="198013" y="562044"/>
              <a:chExt cx="11533611" cy="6159078"/>
            </a:xfrm>
          </p:grpSpPr>
          <p:pic>
            <p:nvPicPr>
              <p:cNvPr id="18" name="Picture 3">
                <a:extLst>
                  <a:ext uri="{FF2B5EF4-FFF2-40B4-BE49-F238E27FC236}">
                    <a16:creationId xmlns:a16="http://schemas.microsoft.com/office/drawing/2014/main" xmlns="" id="{38F159BA-694D-FB89-7D10-D24375E326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 l="6662" t="16667" r="25403" b="7292"/>
              <a:stretch>
                <a:fillRect/>
              </a:stretch>
            </p:blipFill>
            <p:spPr bwMode="auto">
              <a:xfrm>
                <a:off x="198013" y="562044"/>
                <a:ext cx="11533611" cy="61590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31750"/>
              </a:effectLst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ACE4EA0D-0A9A-4759-290B-E6C8CB68EEFB}"/>
                  </a:ext>
                </a:extLst>
              </p:cNvPr>
              <p:cNvSpPr txBox="1"/>
              <p:nvPr/>
            </p:nvSpPr>
            <p:spPr>
              <a:xfrm>
                <a:off x="6633474" y="4368731"/>
                <a:ext cx="970153" cy="415698"/>
              </a:xfrm>
              <a:prstGeom prst="rect">
                <a:avLst/>
              </a:prstGeom>
              <a:noFill/>
            </p:spPr>
            <p:txBody>
              <a:bodyPr wrap="none" lIns="122118" tIns="61059" rIns="122118" bIns="61059" rtlCol="0">
                <a:spAutoFit/>
              </a:bodyPr>
              <a:lstStyle/>
              <a:p>
                <a:r>
                  <a:rPr lang="en-GB" sz="1900" dirty="0">
                    <a:solidFill>
                      <a:srgbClr val="FF0000"/>
                    </a:solidFill>
                  </a:rPr>
                  <a:t>ZAWAR</a:t>
                </a:r>
                <a:endParaRPr lang="en-US" sz="19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xmlns="" id="{692CA246-B130-3986-6EC2-BC2EDCFC2CEC}"/>
                  </a:ext>
                </a:extLst>
              </p:cNvPr>
              <p:cNvCxnSpPr/>
              <p:nvPr/>
            </p:nvCxnSpPr>
            <p:spPr>
              <a:xfrm rot="10800000">
                <a:off x="6633476" y="4284716"/>
                <a:ext cx="297021" cy="16802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BE2C6FA4-4F9F-4929-B711-80724C5EE68E}"/>
                  </a:ext>
                </a:extLst>
              </p:cNvPr>
              <p:cNvSpPr/>
              <p:nvPr/>
            </p:nvSpPr>
            <p:spPr>
              <a:xfrm>
                <a:off x="911225" y="852757"/>
                <a:ext cx="53340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aphicFrame>
          <p:nvGraphicFramePr>
            <p:cNvPr id="23" name="Diagram 22"/>
            <p:cNvGraphicFramePr/>
            <p:nvPr/>
          </p:nvGraphicFramePr>
          <p:xfrm>
            <a:off x="5226045" y="65855"/>
            <a:ext cx="1539524" cy="46166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sp>
          <p:nvSpPr>
            <p:cNvPr id="28" name="Right Arrow 27"/>
            <p:cNvSpPr/>
            <p:nvPr/>
          </p:nvSpPr>
          <p:spPr>
            <a:xfrm>
              <a:off x="5511797" y="2994813"/>
              <a:ext cx="720000" cy="285752"/>
            </a:xfrm>
            <a:prstGeom prst="rightArrow">
              <a:avLst/>
            </a:prstGeom>
            <a:gradFill flip="none" rotWithShape="1">
              <a:gsLst>
                <a:gs pos="0">
                  <a:srgbClr val="10DBF6">
                    <a:tint val="66000"/>
                    <a:satMod val="160000"/>
                    <a:alpha val="34000"/>
                  </a:srgbClr>
                </a:gs>
                <a:gs pos="50000">
                  <a:srgbClr val="10DBF6">
                    <a:tint val="44500"/>
                    <a:satMod val="160000"/>
                  </a:srgbClr>
                </a:gs>
                <a:gs pos="100000">
                  <a:srgbClr val="10DBF6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Arrow 28"/>
            <p:cNvSpPr/>
            <p:nvPr/>
          </p:nvSpPr>
          <p:spPr>
            <a:xfrm rot="5400000">
              <a:off x="10920837" y="3260317"/>
              <a:ext cx="612000" cy="285752"/>
            </a:xfrm>
            <a:prstGeom prst="rightArrow">
              <a:avLst/>
            </a:prstGeom>
            <a:gradFill flip="none" rotWithShape="1">
              <a:gsLst>
                <a:gs pos="0">
                  <a:srgbClr val="10DBF6">
                    <a:tint val="66000"/>
                    <a:satMod val="160000"/>
                    <a:alpha val="7000"/>
                  </a:srgbClr>
                </a:gs>
                <a:gs pos="50000">
                  <a:srgbClr val="10DBF6">
                    <a:tint val="44500"/>
                    <a:satMod val="160000"/>
                  </a:srgbClr>
                </a:gs>
                <a:gs pos="100000">
                  <a:srgbClr val="10DBF6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744724" y="2851937"/>
              <a:ext cx="11249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Type –I ore</a:t>
              </a:r>
              <a:endPara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DELL\Desktop\70-ruins-of-a-fort-in-Zawar.jpg"/>
          <p:cNvPicPr>
            <a:picLocks noChangeAspect="1" noChangeArrowheads="1"/>
          </p:cNvPicPr>
          <p:nvPr/>
        </p:nvPicPr>
        <p:blipFill>
          <a:blip r:embed="rId2">
            <a:alphaModFix amt="70000"/>
          </a:blip>
          <a:srcRect/>
          <a:stretch>
            <a:fillRect/>
          </a:stretch>
        </p:blipFill>
        <p:spPr bwMode="auto">
          <a:xfrm>
            <a:off x="571504" y="644618"/>
            <a:ext cx="10655333" cy="6609752"/>
          </a:xfrm>
          <a:prstGeom prst="rect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D8FF3A83-1731-7A97-3DFD-0AD51F8B80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720405034"/>
              </p:ext>
            </p:extLst>
          </p:nvPr>
        </p:nvGraphicFramePr>
        <p:xfrm>
          <a:off x="1011203" y="1819181"/>
          <a:ext cx="9644098" cy="1318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26309" y="5606598"/>
            <a:ext cx="4143404" cy="960115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Minerals-mining-smelting-metals</a:t>
            </a:r>
            <a:endParaRPr lang="en-US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404508" y="65855"/>
            <a:ext cx="3071834" cy="461434"/>
            <a:chOff x="0" y="0"/>
            <a:chExt cx="3071834" cy="46143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Rounded Rectangle 5"/>
            <p:cNvSpPr/>
            <p:nvPr/>
          </p:nvSpPr>
          <p:spPr>
            <a:xfrm>
              <a:off x="0" y="0"/>
              <a:ext cx="3071834" cy="461434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22525" y="22525"/>
              <a:ext cx="3026784" cy="41638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kern="1200" dirty="0" smtClean="0">
                  <a:solidFill>
                    <a:srgbClr val="00FFFF"/>
                  </a:solidFill>
                </a:rPr>
                <a:t>GEOHERITAGE</a:t>
              </a:r>
              <a:endParaRPr lang="en-US" sz="2000" b="1" kern="1200" dirty="0">
                <a:solidFill>
                  <a:srgbClr val="00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C:\Users\DELL\Desktop\ZawarASMPlaque.jpg"/>
          <p:cNvPicPr>
            <a:picLocks noChangeAspect="1" noChangeArrowheads="1"/>
          </p:cNvPicPr>
          <p:nvPr/>
        </p:nvPicPr>
        <p:blipFill>
          <a:blip r:embed="rId2"/>
          <a:srcRect l="18083" t="8560" r="19594" b="9819"/>
          <a:stretch>
            <a:fillRect/>
          </a:stretch>
        </p:blipFill>
        <p:spPr bwMode="auto">
          <a:xfrm>
            <a:off x="82510" y="65855"/>
            <a:ext cx="3571900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D2A27F6E-A3FC-106F-951B-0DE102024A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97365450"/>
              </p:ext>
            </p:extLst>
          </p:nvPr>
        </p:nvGraphicFramePr>
        <p:xfrm>
          <a:off x="4083037" y="275431"/>
          <a:ext cx="7429552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lum contrast="40000"/>
          </a:blip>
          <a:srcRect l="22872" t="43307" r="16290" b="19681"/>
          <a:stretch>
            <a:fillRect/>
          </a:stretch>
        </p:blipFill>
        <p:spPr bwMode="auto">
          <a:xfrm>
            <a:off x="1725583" y="3137689"/>
            <a:ext cx="8715436" cy="397668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" y="0"/>
            <a:ext cx="11877636" cy="7561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director.GSI-E4B9E214DC7\Desktop\Utility box\houses\P10100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alphaModFix amt="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440095" y="4190533"/>
            <a:ext cx="4643470" cy="3323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oup 10"/>
          <p:cNvGrpSpPr/>
          <p:nvPr/>
        </p:nvGrpSpPr>
        <p:grpSpPr>
          <a:xfrm>
            <a:off x="93663" y="123031"/>
            <a:ext cx="11787187" cy="4148982"/>
            <a:chOff x="93663" y="123031"/>
            <a:chExt cx="11787187" cy="4148982"/>
          </a:xfrm>
        </p:grpSpPr>
        <p:pic>
          <p:nvPicPr>
            <p:cNvPr id="6" name="Picture 2" descr="C:\Documents and Settings\director.GSI-E4B9E214DC7\Desktop\Ark\research\photo\Jain temple-3\P1010010.JPG"/>
            <p:cNvPicPr>
              <a:picLocks noChangeAspect="1" noChangeArrowheads="1"/>
            </p:cNvPicPr>
            <p:nvPr/>
          </p:nvPicPr>
          <p:blipFill>
            <a:blip r:embed="rId4" cstate="print">
              <a:alphaModFix amt="50000"/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6331" y="199231"/>
              <a:ext cx="5573052" cy="404047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6" cstate="print">
              <a:alphaModFix amt="70000"/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0821" y="123031"/>
              <a:ext cx="2940029" cy="41148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B2A327BD-A424-FA9B-164D-047ABEA3B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70000"/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3663" y="199231"/>
              <a:ext cx="3238500" cy="40727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0310FFB-68B6-54C9-4A12-E474BE70CB0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21822"/>
          <a:stretch/>
        </p:blipFill>
        <p:spPr>
          <a:xfrm>
            <a:off x="42079" y="4272013"/>
            <a:ext cx="3398016" cy="3242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35 OCG Batch-H 055">
            <a:extLst>
              <a:ext uri="{FF2B5EF4-FFF2-40B4-BE49-F238E27FC236}">
                <a16:creationId xmlns:a16="http://schemas.microsoft.com/office/drawing/2014/main" xmlns="" id="{4B755FDB-11FD-0946-C844-8E05DE691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001" r="4375"/>
          <a:stretch/>
        </p:blipFill>
        <p:spPr>
          <a:xfrm>
            <a:off x="8074025" y="4272013"/>
            <a:ext cx="3733800" cy="3312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9226605" y="6697447"/>
            <a:ext cx="2000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Slag and retorts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68789" y="6781027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Walls made by used retorts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1203" y="6852465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FFFF00"/>
                </a:solidFill>
              </a:rPr>
              <a:t>Old workings</a:t>
            </a:r>
            <a:endParaRPr lang="en-US" sz="1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Publication suvo\1 Irish Pb Zn deposit\aravalli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0188"/>
            <a:ext cx="11880850" cy="759145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96823" y="4209259"/>
            <a:ext cx="11353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N" sz="2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itchFamily="82" charset="0"/>
              </a:rPr>
              <a:t> THANK YOU</a:t>
            </a:r>
          </a:p>
        </p:txBody>
      </p:sp>
    </p:spTree>
    <p:extLst>
      <p:ext uri="{BB962C8B-B14F-4D97-AF65-F5344CB8AC3E}">
        <p14:creationId xmlns:p14="http://schemas.microsoft.com/office/powerpoint/2010/main" xmlns="" val="306291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711825" y="1429104"/>
            <a:ext cx="5895254" cy="470898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  <a:alpha val="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Calibri" pitchFamily="34" charset="0"/>
              </a:rPr>
              <a:t> The Aravalli Delhi Fold Belt is a major mobile belt in the north-western part of India.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ea typeface="Calibri" pitchFamily="34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Calibri" pitchFamily="34" charset="0"/>
              </a:rPr>
              <a:t> It is comprised of a gneissic Archean basement, the Banded Gneissic Complex (BGC), with meta-volcano-sedimentary rocks and intrusive granites of Proterozoic age.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Calibri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Calibri" pitchFamily="34" charset="0"/>
              </a:rPr>
              <a:t> The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Calibri" pitchFamily="34" charset="0"/>
              </a:rPr>
              <a:t>Palaeo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Calibri" pitchFamily="34" charset="0"/>
              </a:rPr>
              <a:t> to Mesoproterozoic Aravalli Supergroup metasedimentary rocks unconformably overly the BGC.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ea typeface="Calibri" pitchFamily="34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Calibri" pitchFamily="34" charset="0"/>
              </a:rPr>
              <a:t> The Aravalli Supergroup is overlain by sedimentary rocks of the Meso to Neoproterozoic Delhi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Calibri" pitchFamily="34" charset="0"/>
              </a:rPr>
              <a:t>Supergroup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</p:txBody>
      </p:sp>
      <p:pic>
        <p:nvPicPr>
          <p:cNvPr id="3" name="Content Placeholder 2" descr="C:\Users\R.S. Garkhal\Desktop\CHOUHAN SAB\01.t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6660"/>
          <a:stretch>
            <a:fillRect/>
          </a:stretch>
        </p:blipFill>
        <p:spPr>
          <a:xfrm>
            <a:off x="301625" y="666775"/>
            <a:ext cx="5209455" cy="682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Diagram 4"/>
          <p:cNvGraphicFramePr/>
          <p:nvPr/>
        </p:nvGraphicFramePr>
        <p:xfrm>
          <a:off x="2843359" y="123031"/>
          <a:ext cx="6454652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00090" y="47298"/>
            <a:ext cx="11112499" cy="7019481"/>
            <a:chOff x="400090" y="47298"/>
            <a:chExt cx="11112499" cy="7019481"/>
          </a:xfrm>
        </p:grpSpPr>
        <p:graphicFrame>
          <p:nvGraphicFramePr>
            <p:cNvPr id="12" name="Diagram 11"/>
            <p:cNvGraphicFramePr/>
            <p:nvPr/>
          </p:nvGraphicFramePr>
          <p:xfrm>
            <a:off x="3098671" y="47298"/>
            <a:ext cx="5988446" cy="49953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pSp>
          <p:nvGrpSpPr>
            <p:cNvPr id="10" name="Group 9"/>
            <p:cNvGrpSpPr/>
            <p:nvPr/>
          </p:nvGrpSpPr>
          <p:grpSpPr>
            <a:xfrm>
              <a:off x="400090" y="923111"/>
              <a:ext cx="11112499" cy="6143668"/>
              <a:chOff x="368261" y="780235"/>
              <a:chExt cx="11112499" cy="6143668"/>
            </a:xfrm>
          </p:grpSpPr>
          <p:grpSp>
            <p:nvGrpSpPr>
              <p:cNvPr id="11" name="Group 12"/>
              <p:cNvGrpSpPr/>
              <p:nvPr/>
            </p:nvGrpSpPr>
            <p:grpSpPr>
              <a:xfrm>
                <a:off x="368261" y="780235"/>
                <a:ext cx="11112499" cy="6143668"/>
                <a:chOff x="625475" y="747198"/>
                <a:chExt cx="10172734" cy="5399330"/>
              </a:xfrm>
            </p:grpSpPr>
            <p:grpSp>
              <p:nvGrpSpPr>
                <p:cNvPr id="15" name="Group 9"/>
                <p:cNvGrpSpPr/>
                <p:nvPr/>
              </p:nvGrpSpPr>
              <p:grpSpPr>
                <a:xfrm>
                  <a:off x="625475" y="769938"/>
                  <a:ext cx="10172734" cy="5376590"/>
                  <a:chOff x="625475" y="769938"/>
                  <a:chExt cx="10172734" cy="5376590"/>
                </a:xfrm>
              </p:grpSpPr>
              <p:pic>
                <p:nvPicPr>
                  <p:cNvPr id="18" name="Picture 2" descr="C:\Users\DELL\Desktop\SM Ireland office\11.jpg"/>
                  <p:cNvPicPr>
                    <a:picLocks noChangeAspect="1" noChangeArrowheads="1"/>
                  </p:cNvPicPr>
                  <p:nvPr/>
                </p:nvPicPr>
                <p:blipFill>
                  <a:blip r:embed="rId6"/>
                  <a:srcRect r="4301" b="10825"/>
                  <a:stretch>
                    <a:fillRect/>
                  </a:stretch>
                </p:blipFill>
                <p:spPr bwMode="auto">
                  <a:xfrm>
                    <a:off x="625475" y="769938"/>
                    <a:ext cx="10172734" cy="5368147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19" name="Minus 18"/>
                  <p:cNvSpPr/>
                  <p:nvPr/>
                </p:nvSpPr>
                <p:spPr>
                  <a:xfrm>
                    <a:off x="6154739" y="5709457"/>
                    <a:ext cx="4357718" cy="437071"/>
                  </a:xfrm>
                  <a:prstGeom prst="mathMinus">
                    <a:avLst>
                      <a:gd name="adj1" fmla="val 23520"/>
                    </a:avLst>
                  </a:prstGeom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8012127" y="5495143"/>
                    <a:ext cx="623097" cy="41395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dirty="0">
                        <a:solidFill>
                          <a:srgbClr val="FFFF00"/>
                        </a:solidFill>
                      </a:rPr>
                      <a:t>3 km</a:t>
                    </a:r>
                    <a:endParaRPr lang="en-US" dirty="0">
                      <a:solidFill>
                        <a:srgbClr val="FFFF00"/>
                      </a:solidFill>
                    </a:endParaRPr>
                  </a:p>
                </p:txBody>
              </p:sp>
            </p:grpSp>
            <p:sp>
              <p:nvSpPr>
                <p:cNvPr id="16" name="Up Arrow 15"/>
                <p:cNvSpPr/>
                <p:nvPr/>
              </p:nvSpPr>
              <p:spPr>
                <a:xfrm>
                  <a:off x="10441019" y="1137425"/>
                  <a:ext cx="214314" cy="571504"/>
                </a:xfrm>
                <a:prstGeom prst="upArrow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10298143" y="747198"/>
                  <a:ext cx="38343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 smtClean="0">
                      <a:solidFill>
                        <a:srgbClr val="00FFFF"/>
                      </a:solidFill>
                    </a:rPr>
                    <a:t>N</a:t>
                  </a:r>
                  <a:endParaRPr lang="en-US" dirty="0">
                    <a:solidFill>
                      <a:srgbClr val="00FFFF"/>
                    </a:solidFill>
                  </a:endParaRPr>
                </a:p>
              </p:txBody>
            </p:sp>
          </p:grpSp>
          <p:pic>
            <p:nvPicPr>
              <p:cNvPr id="13" name="Picture 2" descr="C:\Users\DELL\Desktop\1 Irish Pb Zn deposit\paper\zaawar mines hill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alphaModFix amt="85000"/>
              </a:blip>
              <a:srcRect l="7917" r="12708"/>
              <a:stretch>
                <a:fillRect/>
              </a:stretch>
            </p:blipFill>
            <p:spPr bwMode="auto">
              <a:xfrm>
                <a:off x="368261" y="851673"/>
                <a:ext cx="2724696" cy="163848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702425" y="3793335"/>
            <a:ext cx="5026025" cy="3416320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  <a:alpha val="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IN" b="1" dirty="0">
                <a:solidFill>
                  <a:schemeClr val="bg1"/>
                </a:solidFill>
              </a:rPr>
              <a:t>Development of intra continental rift basin and deposition of huge thickness of sediments.</a:t>
            </a:r>
          </a:p>
          <a:p>
            <a:pPr algn="just">
              <a:buFont typeface="Wingdings" pitchFamily="2" charset="2"/>
              <a:buChar char="Ø"/>
            </a:pPr>
            <a:r>
              <a:rPr lang="en-IN" b="1" dirty="0">
                <a:solidFill>
                  <a:schemeClr val="bg1"/>
                </a:solidFill>
              </a:rPr>
              <a:t>Three-fold classification (Lower, Middle and Upper Groups) has been proposed for the Aravalli Supergroup.</a:t>
            </a:r>
          </a:p>
          <a:p>
            <a:pPr algn="just">
              <a:buFont typeface="Wingdings" pitchFamily="2" charset="2"/>
              <a:buChar char="Ø"/>
            </a:pPr>
            <a:r>
              <a:rPr lang="en-IN" b="1" dirty="0">
                <a:solidFill>
                  <a:schemeClr val="bg1"/>
                </a:solidFill>
              </a:rPr>
              <a:t> Meta-sedimentary rocks of the 2.5 km thick Middle Aravalli Group host the </a:t>
            </a:r>
            <a:r>
              <a:rPr lang="en-IN" b="1" dirty="0" err="1">
                <a:solidFill>
                  <a:schemeClr val="bg1"/>
                </a:solidFill>
              </a:rPr>
              <a:t>Zawar</a:t>
            </a:r>
            <a:r>
              <a:rPr lang="en-IN" b="1" dirty="0">
                <a:solidFill>
                  <a:schemeClr val="bg1"/>
                </a:solidFill>
              </a:rPr>
              <a:t> Zn–Pb deposits. 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2510" y="790695"/>
            <a:ext cx="6572296" cy="6561836"/>
            <a:chOff x="82510" y="790695"/>
            <a:chExt cx="6572296" cy="6561836"/>
          </a:xfrm>
        </p:grpSpPr>
        <p:pic>
          <p:nvPicPr>
            <p:cNvPr id="6" name="Picture 2" descr="E:\Publication suvo\1 Irish Pb Zn deposit\paper\Fig list\Aravalli SG - final 4 9 23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2510" y="790695"/>
              <a:ext cx="6572296" cy="6561836"/>
            </a:xfrm>
            <a:prstGeom prst="rect">
              <a:avLst/>
            </a:prstGeom>
            <a:noFill/>
          </p:spPr>
        </p:pic>
        <p:sp>
          <p:nvSpPr>
            <p:cNvPr id="4" name="Oval 3"/>
            <p:cNvSpPr/>
            <p:nvPr/>
          </p:nvSpPr>
          <p:spPr>
            <a:xfrm>
              <a:off x="1939897" y="3171031"/>
              <a:ext cx="2133600" cy="466724"/>
            </a:xfrm>
            <a:prstGeom prst="ellipse">
              <a:avLst/>
            </a:prstGeom>
            <a:noFill/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011335" y="5258804"/>
              <a:ext cx="130356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(2326±321Ma)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6D168DD-0C8B-C85A-E15B-EB04AE279608}"/>
              </a:ext>
            </a:extLst>
          </p:cNvPr>
          <p:cNvGrpSpPr/>
          <p:nvPr/>
        </p:nvGrpSpPr>
        <p:grpSpPr>
          <a:xfrm>
            <a:off x="6778625" y="947598"/>
            <a:ext cx="4951413" cy="2761595"/>
            <a:chOff x="6929437" y="275431"/>
            <a:chExt cx="4572000" cy="2286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1135F6C1-00BA-3574-523E-A3467A6344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9565" b="15218"/>
            <a:stretch/>
          </p:blipFill>
          <p:spPr>
            <a:xfrm>
              <a:off x="6929437" y="275431"/>
              <a:ext cx="4572000" cy="2286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63A433E-C39A-846B-3181-5C5F26C5DEFE}"/>
                </a:ext>
              </a:extLst>
            </p:cNvPr>
            <p:cNvSpPr txBox="1"/>
            <p:nvPr/>
          </p:nvSpPr>
          <p:spPr>
            <a:xfrm>
              <a:off x="11024151" y="504031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SE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B959B25-1960-668F-07B3-B34535AB18F6}"/>
                </a:ext>
              </a:extLst>
            </p:cNvPr>
            <p:cNvSpPr txBox="1"/>
            <p:nvPr/>
          </p:nvSpPr>
          <p:spPr>
            <a:xfrm>
              <a:off x="7083425" y="504031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NW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45F9337-AA9D-4C90-42EB-E8A44111F108}"/>
                </a:ext>
              </a:extLst>
            </p:cNvPr>
            <p:cNvSpPr txBox="1"/>
            <p:nvPr/>
          </p:nvSpPr>
          <p:spPr>
            <a:xfrm>
              <a:off x="7845425" y="275431"/>
              <a:ext cx="28112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Aravalli Rift Stage ~2300 Ma</a:t>
              </a:r>
            </a:p>
          </p:txBody>
        </p:sp>
      </p:grpSp>
      <p:graphicFrame>
        <p:nvGraphicFramePr>
          <p:cNvPr id="12" name="Diagram 11"/>
          <p:cNvGraphicFramePr/>
          <p:nvPr/>
        </p:nvGraphicFramePr>
        <p:xfrm>
          <a:off x="1357321" y="184951"/>
          <a:ext cx="8940822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A8441376-7109-D6AB-094F-EBE0B570E8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934564815"/>
              </p:ext>
            </p:extLst>
          </p:nvPr>
        </p:nvGraphicFramePr>
        <p:xfrm>
          <a:off x="32684" y="4746313"/>
          <a:ext cx="11880849" cy="2677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445" y="1622806"/>
            <a:ext cx="11880850" cy="2800767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82000"/>
                </a:srgbClr>
              </a:gs>
              <a:gs pos="87000">
                <a:schemeClr val="accent1">
                  <a:shade val="67500"/>
                  <a:satMod val="115000"/>
                </a:schemeClr>
              </a:gs>
              <a:gs pos="100000">
                <a:srgbClr val="33CCCC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200" b="1" dirty="0">
                <a:solidFill>
                  <a:schemeClr val="bg1"/>
                </a:solidFill>
              </a:rPr>
              <a:t>Facies assemblage-I : Represented by a siliciclastic–carbonate facies association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200" b="1" dirty="0">
                <a:solidFill>
                  <a:schemeClr val="bg1"/>
                </a:solidFill>
              </a:rPr>
              <a:t> (</a:t>
            </a:r>
            <a:r>
              <a:rPr lang="en-US" sz="2200" b="1" dirty="0" err="1">
                <a:solidFill>
                  <a:schemeClr val="bg1"/>
                </a:solidFill>
              </a:rPr>
              <a:t>Kathalia</a:t>
            </a:r>
            <a:r>
              <a:rPr lang="en-US" sz="2200" b="1" dirty="0">
                <a:solidFill>
                  <a:schemeClr val="bg1"/>
                </a:solidFill>
              </a:rPr>
              <a:t> Form.)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200" b="1" dirty="0">
                <a:solidFill>
                  <a:schemeClr val="bg1"/>
                </a:solidFill>
              </a:rPr>
              <a:t>Facies assemblage-II: Carbonate-free siliciclastic facies, mudstone–greywacke–conglomerate association (</a:t>
            </a:r>
            <a:r>
              <a:rPr lang="en-US" sz="2200" b="1" dirty="0" err="1">
                <a:solidFill>
                  <a:schemeClr val="bg1"/>
                </a:solidFill>
              </a:rPr>
              <a:t>Mandli</a:t>
            </a:r>
            <a:r>
              <a:rPr lang="en-US" sz="2200" b="1" dirty="0">
                <a:solidFill>
                  <a:schemeClr val="bg1"/>
                </a:solidFill>
              </a:rPr>
              <a:t> Form.)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200" b="1" dirty="0">
                <a:solidFill>
                  <a:schemeClr val="bg1"/>
                </a:solidFill>
              </a:rPr>
              <a:t>Facies assemblage-III: Siliciclastic–carbonate facies association, host Zn-Pb ores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200" b="1" dirty="0">
                <a:solidFill>
                  <a:schemeClr val="bg1"/>
                </a:solidFill>
              </a:rPr>
              <a:t>(Mochia Form.)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200" b="1" dirty="0">
                <a:solidFill>
                  <a:schemeClr val="bg1"/>
                </a:solidFill>
              </a:rPr>
              <a:t>Facies assemblage-IV: Thick siliciclastic, quartz-pebble conglomerate–sandstone association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200" b="1" dirty="0">
                <a:solidFill>
                  <a:schemeClr val="bg1"/>
                </a:solidFill>
              </a:rPr>
              <a:t>(Bowa Form.)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9ED278DD-0F35-51D5-0603-180970B558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140652527"/>
              </p:ext>
            </p:extLst>
          </p:nvPr>
        </p:nvGraphicFramePr>
        <p:xfrm>
          <a:off x="2278071" y="227787"/>
          <a:ext cx="7162816" cy="55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96824" y="0"/>
            <a:ext cx="11215765" cy="7495407"/>
            <a:chOff x="296824" y="0"/>
            <a:chExt cx="11215765" cy="7495407"/>
          </a:xfrm>
        </p:grpSpPr>
        <p:pic>
          <p:nvPicPr>
            <p:cNvPr id="9217" name="Picture 1"/>
            <p:cNvPicPr>
              <a:picLocks noChangeAspect="1" noChangeArrowheads="1"/>
            </p:cNvPicPr>
            <p:nvPr/>
          </p:nvPicPr>
          <p:blipFill rotWithShape="1">
            <a:blip r:embed="rId2" cstate="print">
              <a:lum bright="10000" contrast="10000"/>
            </a:blip>
            <a:srcRect l="12776" t="3159" r="25704" b="2607"/>
            <a:stretch/>
          </p:blipFill>
          <p:spPr bwMode="auto">
            <a:xfrm>
              <a:off x="296824" y="891322"/>
              <a:ext cx="5715040" cy="61891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aphicFrame>
          <p:nvGraphicFramePr>
            <p:cNvPr id="6" name="Diagram 5"/>
            <p:cNvGraphicFramePr/>
            <p:nvPr/>
          </p:nvGraphicFramePr>
          <p:xfrm>
            <a:off x="2273325" y="7095297"/>
            <a:ext cx="7239000" cy="40011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3" name="Picture 1">
              <a:extLst>
                <a:ext uri="{FF2B5EF4-FFF2-40B4-BE49-F238E27FC236}">
                  <a16:creationId xmlns:a16="http://schemas.microsoft.com/office/drawing/2014/main" xmlns="" id="{96CA8068-D862-242B-A61E-5F691BE21A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lum bright="10000" contrast="10000"/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l="74296" t="55558" r="3967" b="5311"/>
            <a:stretch/>
          </p:blipFill>
          <p:spPr bwMode="auto">
            <a:xfrm>
              <a:off x="6685615" y="923111"/>
              <a:ext cx="4826974" cy="61436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aphicFrame>
          <p:nvGraphicFramePr>
            <p:cNvPr id="5" name="Diagram 4">
              <a:extLst>
                <a:ext uri="{FF2B5EF4-FFF2-40B4-BE49-F238E27FC236}">
                  <a16:creationId xmlns:a16="http://schemas.microsoft.com/office/drawing/2014/main" xmlns="" id="{9ED278DD-0F35-51D5-0603-180970B5584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xmlns="" val="2140652527"/>
                </p:ext>
              </p:extLst>
            </p:nvPr>
          </p:nvGraphicFramePr>
          <p:xfrm>
            <a:off x="3011467" y="0"/>
            <a:ext cx="5948370" cy="69532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xmlns="" val="372117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53947" y="65855"/>
            <a:ext cx="11644394" cy="7429552"/>
            <a:chOff x="153947" y="65855"/>
            <a:chExt cx="11644394" cy="7429552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11068" t="3159" r="12059"/>
            <a:stretch>
              <a:fillRect/>
            </a:stretch>
          </p:blipFill>
          <p:spPr bwMode="auto">
            <a:xfrm>
              <a:off x="7010015" y="4694138"/>
              <a:ext cx="3145252" cy="280126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10226705" y="5171836"/>
              <a:ext cx="1571636" cy="120032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alpha val="32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 dirty="0">
                  <a:solidFill>
                    <a:schemeClr val="bg1"/>
                  </a:solidFill>
                </a:rPr>
                <a:t> Geochemical</a:t>
              </a:r>
            </a:p>
            <a:p>
              <a:pPr algn="ctr"/>
              <a:r>
                <a:rPr lang="en-GB" sz="1800" b="1" dirty="0">
                  <a:solidFill>
                    <a:schemeClr val="bg1"/>
                  </a:solidFill>
                </a:rPr>
                <a:t> signature</a:t>
              </a:r>
            </a:p>
            <a:p>
              <a:pPr algn="ctr"/>
              <a:r>
                <a:rPr lang="en-GB" sz="1800" b="1" dirty="0">
                  <a:solidFill>
                    <a:schemeClr val="bg1"/>
                  </a:solidFill>
                </a:rPr>
                <a:t> of Zn </a:t>
              </a:r>
            </a:p>
            <a:p>
              <a:pPr algn="ctr"/>
              <a:r>
                <a:rPr lang="en-GB" sz="1800" b="1" dirty="0">
                  <a:solidFill>
                    <a:schemeClr val="bg1"/>
                  </a:solidFill>
                </a:rPr>
                <a:t>around ZZB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  <p:graphicFrame>
          <p:nvGraphicFramePr>
            <p:cNvPr id="7" name="Diagram 6">
              <a:extLst>
                <a:ext uri="{FF2B5EF4-FFF2-40B4-BE49-F238E27FC236}">
                  <a16:creationId xmlns:a16="http://schemas.microsoft.com/office/drawing/2014/main" xmlns="" id="{A5043E3B-3315-5FA2-E94A-45B460A7DC6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xmlns="" val="3189738645"/>
                </p:ext>
              </p:extLst>
            </p:nvPr>
          </p:nvGraphicFramePr>
          <p:xfrm>
            <a:off x="5297483" y="2223112"/>
            <a:ext cx="1731172" cy="120032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 l="11865" r="12743"/>
            <a:stretch>
              <a:fillRect/>
            </a:stretch>
          </p:blipFill>
          <p:spPr bwMode="auto">
            <a:xfrm>
              <a:off x="6940557" y="544786"/>
              <a:ext cx="4288628" cy="4021663"/>
            </a:xfrm>
            <a:prstGeom prst="rect">
              <a:avLst/>
            </a:prstGeom>
            <a:ln w="1905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xmlns="" id="{F3AD814A-D66D-933D-3C11-BD158FA72868}"/>
                </a:ext>
              </a:extLst>
            </p:cNvPr>
            <p:cNvSpPr/>
            <p:nvPr/>
          </p:nvSpPr>
          <p:spPr>
            <a:xfrm>
              <a:off x="6869119" y="2677491"/>
              <a:ext cx="2755103" cy="388760"/>
            </a:xfrm>
            <a:prstGeom prst="rightArrow">
              <a:avLst/>
            </a:prstGeom>
            <a:solidFill>
              <a:srgbClr val="00FFFF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graphicFrame>
          <p:nvGraphicFramePr>
            <p:cNvPr id="10" name="Diagram 9">
              <a:extLst>
                <a:ext uri="{FF2B5EF4-FFF2-40B4-BE49-F238E27FC236}">
                  <a16:creationId xmlns:a16="http://schemas.microsoft.com/office/drawing/2014/main" xmlns="" id="{9ED278DD-0F35-51D5-0603-180970B5584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xmlns="" val="2140652527"/>
                </p:ext>
              </p:extLst>
            </p:nvPr>
          </p:nvGraphicFramePr>
          <p:xfrm>
            <a:off x="2420947" y="65855"/>
            <a:ext cx="7019940" cy="40957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grpSp>
          <p:nvGrpSpPr>
            <p:cNvPr id="18" name="Group 17"/>
            <p:cNvGrpSpPr/>
            <p:nvPr/>
          </p:nvGrpSpPr>
          <p:grpSpPr>
            <a:xfrm>
              <a:off x="725451" y="494483"/>
              <a:ext cx="3989553" cy="4286280"/>
              <a:chOff x="868327" y="494483"/>
              <a:chExt cx="3989553" cy="4286280"/>
            </a:xfrm>
          </p:grpSpPr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868327" y="494483"/>
                <a:ext cx="3989553" cy="4286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7" name="Rectangle 16"/>
              <p:cNvSpPr/>
              <p:nvPr/>
            </p:nvSpPr>
            <p:spPr>
              <a:xfrm rot="19078037">
                <a:off x="2522472" y="2280433"/>
                <a:ext cx="774747" cy="78581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aphicFrame>
          <p:nvGraphicFramePr>
            <p:cNvPr id="19" name="Diagram 18">
              <a:extLst>
                <a:ext uri="{FF2B5EF4-FFF2-40B4-BE49-F238E27FC236}">
                  <a16:creationId xmlns:a16="http://schemas.microsoft.com/office/drawing/2014/main" xmlns="" id="{A5043E3B-3315-5FA2-E94A-45B460A7DC6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xmlns="" val="3189738645"/>
                </p:ext>
              </p:extLst>
            </p:nvPr>
          </p:nvGraphicFramePr>
          <p:xfrm>
            <a:off x="1868459" y="4852201"/>
            <a:ext cx="1731172" cy="3571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  <p:graphicFrame>
          <p:nvGraphicFramePr>
            <p:cNvPr id="14" name="Diagram 13"/>
            <p:cNvGraphicFramePr/>
            <p:nvPr/>
          </p:nvGraphicFramePr>
          <p:xfrm>
            <a:off x="654013" y="5209391"/>
            <a:ext cx="4510594" cy="46166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7" r:lo="rId18" r:qs="rId19" r:cs="rId20"/>
            </a:graphicData>
          </a:graphic>
        </p:graphicFrame>
        <p:graphicFrame>
          <p:nvGraphicFramePr>
            <p:cNvPr id="16" name="Diagram 15"/>
            <p:cNvGraphicFramePr/>
            <p:nvPr/>
          </p:nvGraphicFramePr>
          <p:xfrm>
            <a:off x="225386" y="5664278"/>
            <a:ext cx="5214973" cy="83099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1" r:lo="rId22" r:qs="rId23" r:cs="rId24"/>
            </a:graphicData>
          </a:graphic>
        </p:graphicFrame>
        <p:graphicFrame>
          <p:nvGraphicFramePr>
            <p:cNvPr id="20" name="Diagram 19"/>
            <p:cNvGraphicFramePr/>
            <p:nvPr/>
          </p:nvGraphicFramePr>
          <p:xfrm>
            <a:off x="153947" y="6580830"/>
            <a:ext cx="5583235" cy="84313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5" r:lo="rId26" r:qs="rId27" r:cs="rId28"/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14924</TotalTime>
  <Words>3082</Words>
  <Application>Microsoft Office PowerPoint</Application>
  <PresentationFormat>Custom</PresentationFormat>
  <Paragraphs>492</Paragraphs>
  <Slides>38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Minerals-mining-smelting-metals</vt:lpstr>
      <vt:lpstr>Slide 35</vt:lpstr>
      <vt:lpstr>Slide 36</vt:lpstr>
      <vt:lpstr>Slide 37</vt:lpstr>
      <vt:lpstr>Slide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Microsoft</cp:lastModifiedBy>
  <cp:revision>781</cp:revision>
  <dcterms:created xsi:type="dcterms:W3CDTF">2006-08-16T00:00:00Z</dcterms:created>
  <dcterms:modified xsi:type="dcterms:W3CDTF">2023-09-05T12:42:58Z</dcterms:modified>
</cp:coreProperties>
</file>