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7" r:id="rId4"/>
    <p:sldId id="267" r:id="rId5"/>
    <p:sldId id="269" r:id="rId6"/>
    <p:sldId id="271" r:id="rId7"/>
    <p:sldId id="273" r:id="rId8"/>
    <p:sldId id="277" r:id="rId9"/>
    <p:sldId id="274" r:id="rId10"/>
    <p:sldId id="260" r:id="rId11"/>
    <p:sldId id="279" r:id="rId12"/>
    <p:sldId id="275" r:id="rId13"/>
    <p:sldId id="278" r:id="rId14"/>
    <p:sldId id="280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7594"/>
  </p:normalViewPr>
  <p:slideViewPr>
    <p:cSldViewPr snapToGrid="0" snapToObjects="1">
      <p:cViewPr>
        <p:scale>
          <a:sx n="117" d="100"/>
          <a:sy n="117" d="100"/>
        </p:scale>
        <p:origin x="3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DB708-2F07-254B-9032-A633B9D7815F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F90D-11E1-434A-8B31-2235CABE82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7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050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Faulting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3DDA9-F5F7-5D4C-B244-7CC5C787E7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310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23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Faulting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3DDA9-F5F7-5D4C-B244-7CC5C787E7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9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Faulting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3DDA9-F5F7-5D4C-B244-7CC5C787E74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5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146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 err="1"/>
              <a:t>Waulsortian</a:t>
            </a:r>
            <a:r>
              <a:rPr lang="en-GB" dirty="0"/>
              <a:t> Reef Map profile </a:t>
            </a:r>
          </a:p>
          <a:p>
            <a:endParaRPr lang="en-GB" dirty="0"/>
          </a:p>
          <a:p>
            <a:r>
              <a:rPr lang="en-GB" dirty="0"/>
              <a:t>Point – very successful and adaptable and the formation of a reef knoll is an emergent </a:t>
            </a:r>
            <a:r>
              <a:rPr lang="en-GB" dirty="0" err="1"/>
              <a:t>behavior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3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Self organisation: Emergent un-planned patterns that would not be evident or predicted from examining the system at a smaller scale, or one of the components of the system in isolation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3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log log –plot </a:t>
            </a:r>
          </a:p>
          <a:p>
            <a:endParaRPr lang="en-GB" dirty="0"/>
          </a:p>
          <a:p>
            <a:r>
              <a:rPr lang="en-GB" dirty="0"/>
              <a:t>Definition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Self organisation: Emergent un-planned patterns that would not be evident or predicted from examining the system at a smaller scale, or one of the components of the system in isolation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Meaning more than one process interacting </a:t>
            </a:r>
          </a:p>
          <a:p>
            <a:r>
              <a:rPr lang="en-GB" dirty="0"/>
              <a:t>Next Slide – animation –first fault to open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12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systems – at play; </a:t>
            </a:r>
            <a:r>
              <a:rPr lang="en-GB" dirty="0" err="1"/>
              <a:t>catbonate</a:t>
            </a:r>
            <a:r>
              <a:rPr lang="en-GB" dirty="0"/>
              <a:t> and sedimentary </a:t>
            </a:r>
          </a:p>
          <a:p>
            <a:endParaRPr lang="en-GB" dirty="0"/>
          </a:p>
          <a:p>
            <a:r>
              <a:rPr lang="en-GB" dirty="0"/>
              <a:t>Sedimentary system relatively simple; controlled by weathering and erosion of </a:t>
            </a:r>
            <a:r>
              <a:rPr lang="en-GB" dirty="0" err="1"/>
              <a:t>subarial</a:t>
            </a:r>
            <a:r>
              <a:rPr lang="en-GB" dirty="0"/>
              <a:t> rocks and depositional processes.</a:t>
            </a:r>
          </a:p>
          <a:p>
            <a:endParaRPr lang="en-GB" dirty="0"/>
          </a:p>
          <a:p>
            <a:r>
              <a:rPr lang="en-GB" dirty="0"/>
              <a:t>Carbonate system more complex – controlled by sunlight, pH, Alkalinity, biological activity, salinity etc (look up reference) </a:t>
            </a:r>
          </a:p>
          <a:p>
            <a:endParaRPr lang="en-GB" dirty="0"/>
          </a:p>
          <a:p>
            <a:r>
              <a:rPr lang="en-GB" dirty="0"/>
              <a:t>Makes a better host? </a:t>
            </a:r>
          </a:p>
          <a:p>
            <a:endParaRPr lang="en-GB" dirty="0"/>
          </a:p>
          <a:p>
            <a:r>
              <a:rPr lang="en-GB" dirty="0"/>
              <a:t>Carbonate system – spread and stick: emergent </a:t>
            </a:r>
            <a:r>
              <a:rPr lang="en-GB" dirty="0" err="1"/>
              <a:t>phenomenom</a:t>
            </a:r>
            <a:r>
              <a:rPr lang="en-GB" dirty="0"/>
              <a:t> show how relate to sequence stratigraphy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8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Points –  Carbonate system is more complex </a:t>
            </a:r>
          </a:p>
          <a:p>
            <a:endParaRPr lang="en-GB" dirty="0"/>
          </a:p>
          <a:p>
            <a:r>
              <a:rPr lang="en-GB" dirty="0"/>
              <a:t>More adaptable </a:t>
            </a:r>
          </a:p>
          <a:p>
            <a:endParaRPr lang="en-GB" dirty="0"/>
          </a:p>
          <a:p>
            <a:r>
              <a:rPr lang="en-GB" dirty="0"/>
              <a:t>Emergent behaviour Spread and stick </a:t>
            </a:r>
          </a:p>
          <a:p>
            <a:endParaRPr lang="en-GB" dirty="0"/>
          </a:p>
          <a:p>
            <a:r>
              <a:rPr lang="en-GB" dirty="0"/>
              <a:t>Silicate system still active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3DDA9-F5F7-5D4C-B244-7CC5C787E7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80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495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37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faulting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6F90D-11E1-434A-8B31-2235CABE82B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6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Faulting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3DDA9-F5F7-5D4C-B244-7CC5C787E74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30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61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3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5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89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9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0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0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8/31/23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14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8/31/23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655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B0A228-9EA3-4009-A82E-9402BBC72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B3AD42-5C70-1C48-A192-71691B6A9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39578"/>
            <a:ext cx="4953000" cy="2481974"/>
          </a:xfrm>
        </p:spPr>
        <p:txBody>
          <a:bodyPr>
            <a:normAutofit/>
          </a:bodyPr>
          <a:lstStyle/>
          <a:p>
            <a:r>
              <a:rPr lang="en-IE" sz="2400" b="0" i="0" u="none" strike="noStrike">
                <a:effectLst/>
                <a:latin typeface="Arial" panose="020B0604020202020204" pitchFamily="34" charset="0"/>
              </a:rPr>
              <a:t>Applying the concepts from complex system science to the deposit model for Irish Type base metal mineralisation</a:t>
            </a:r>
            <a:endParaRPr lang="en-GB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ABDFAA-A5E4-864C-A825-3486FA408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360719"/>
            <a:ext cx="3649337" cy="1929912"/>
          </a:xfrm>
        </p:spPr>
        <p:txBody>
          <a:bodyPr anchor="b">
            <a:normAutofit/>
          </a:bodyPr>
          <a:lstStyle/>
          <a:p>
            <a:r>
              <a:rPr lang="en-GB" sz="1600" cap="all" spc="300">
                <a:latin typeface="Arial" panose="020B0604020202020204" pitchFamily="34" charset="0"/>
                <a:ea typeface="+mj-ea"/>
                <a:cs typeface="+mj-cs"/>
              </a:rPr>
              <a:t>David Plunkett P.Geo </a:t>
            </a:r>
          </a:p>
          <a:p>
            <a:endParaRPr lang="en-GB" sz="1400" cap="all" spc="300"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en-GB" sz="1400" cap="all" spc="300">
                <a:latin typeface="Arial" panose="020B0604020202020204" pitchFamily="34" charset="0"/>
                <a:ea typeface="+mj-ea"/>
                <a:cs typeface="+mj-cs"/>
              </a:rPr>
              <a:t>50 Years of Irish Base Metal Deposits </a:t>
            </a:r>
          </a:p>
          <a:p>
            <a:endParaRPr lang="en-GB" sz="1400" cap="all" spc="300"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en-GB" sz="1400" cap="all" spc="300">
                <a:latin typeface="Arial" panose="020B0604020202020204" pitchFamily="34" charset="0"/>
                <a:ea typeface="+mj-ea"/>
                <a:cs typeface="+mj-cs"/>
              </a:rPr>
              <a:t>IAEG, GaLWAY 2023</a:t>
            </a:r>
          </a:p>
          <a:p>
            <a:endParaRPr lang="en-GB" sz="1400"/>
          </a:p>
          <a:p>
            <a:endParaRPr lang="en-GB" dirty="0"/>
          </a:p>
        </p:txBody>
      </p:sp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88DAF313-7ECA-3901-ACEC-4D294AC4A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2" r="6437" b="-1"/>
          <a:stretch/>
        </p:blipFill>
        <p:spPr>
          <a:xfrm>
            <a:off x="3088973" y="10"/>
            <a:ext cx="9098732" cy="6857990"/>
          </a:xfrm>
          <a:custGeom>
            <a:avLst/>
            <a:gdLst/>
            <a:ahLst/>
            <a:cxnLst/>
            <a:rect l="l" t="t" r="r" b="b"/>
            <a:pathLst>
              <a:path w="9098732" h="6858000">
                <a:moveTo>
                  <a:pt x="6010592" y="0"/>
                </a:moveTo>
                <a:lnTo>
                  <a:pt x="8235629" y="4"/>
                </a:lnTo>
                <a:cubicBezTo>
                  <a:pt x="8235629" y="3"/>
                  <a:pt x="8235630" y="3"/>
                  <a:pt x="8235630" y="2"/>
                </a:cubicBezTo>
                <a:lnTo>
                  <a:pt x="9098732" y="0"/>
                </a:lnTo>
                <a:lnTo>
                  <a:pt x="909873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2E0C409-730D-455F-AA8F-0646ABDB1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8973" y="0"/>
            <a:ext cx="8239927" cy="6858000"/>
          </a:xfrm>
          <a:custGeom>
            <a:avLst/>
            <a:gdLst>
              <a:gd name="connsiteX0" fmla="*/ 6010593 w 8239927"/>
              <a:gd name="connsiteY0" fmla="*/ 0 h 6858000"/>
              <a:gd name="connsiteX1" fmla="*/ 8239927 w 8239927"/>
              <a:gd name="connsiteY1" fmla="*/ 0 h 6858000"/>
              <a:gd name="connsiteX2" fmla="*/ 2229335 w 8239927"/>
              <a:gd name="connsiteY2" fmla="*/ 6858000 h 6858000"/>
              <a:gd name="connsiteX3" fmla="*/ 0 w 8239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9927" h="6858000">
                <a:moveTo>
                  <a:pt x="6010593" y="0"/>
                </a:moveTo>
                <a:lnTo>
                  <a:pt x="8239927" y="0"/>
                </a:lnTo>
                <a:lnTo>
                  <a:pt x="22293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79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B8758-1FC7-7340-AC5C-4C1622FA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61" y="1095389"/>
            <a:ext cx="7060374" cy="45547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AB35A-DED5-4942-AEA7-3E41E3E47425}"/>
              </a:ext>
            </a:extLst>
          </p:cNvPr>
          <p:cNvSpPr/>
          <p:nvPr/>
        </p:nvSpPr>
        <p:spPr>
          <a:xfrm>
            <a:off x="3674226" y="5220392"/>
            <a:ext cx="2410694" cy="3622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F45DF0-06BD-924B-B1F5-70AD5061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2" y="336464"/>
            <a:ext cx="11363258" cy="69146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INTERDEPENDENCE OF THE CARBONATE, Fluid AND FAULT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58281-01DB-8143-B4FC-4232B69E0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97" t="10725" r="8081" b="8657"/>
          <a:stretch/>
        </p:blipFill>
        <p:spPr>
          <a:xfrm>
            <a:off x="7922954" y="1095389"/>
            <a:ext cx="3569565" cy="4588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F4391-FBA0-AD4A-BB37-730CCA687F3D}"/>
              </a:ext>
            </a:extLst>
          </p:cNvPr>
          <p:cNvSpPr txBox="1"/>
          <p:nvPr/>
        </p:nvSpPr>
        <p:spPr>
          <a:xfrm>
            <a:off x="171450" y="6369667"/>
            <a:ext cx="401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>
                <a:effectLst/>
                <a:latin typeface="Times New Roman" panose="02020603050405020304" pitchFamily="18" charset="0"/>
              </a:rPr>
              <a:t>Lees, 1996, Cross and </a:t>
            </a:r>
            <a:r>
              <a:rPr lang="en-IE" b="1" i="1" dirty="0" err="1">
                <a:effectLst/>
                <a:latin typeface="Times New Roman" panose="02020603050405020304" pitchFamily="18" charset="0"/>
              </a:rPr>
              <a:t>Bosenance</a:t>
            </a:r>
            <a:r>
              <a:rPr lang="en-IE" b="1" i="1" dirty="0">
                <a:effectLst/>
                <a:latin typeface="Times New Roman" panose="02020603050405020304" pitchFamily="18" charset="0"/>
              </a:rPr>
              <a:t> 2008</a:t>
            </a:r>
            <a:endParaRPr lang="en-IE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69565-6063-AF4A-B923-5BF69E4DC6F9}"/>
              </a:ext>
            </a:extLst>
          </p:cNvPr>
          <p:cNvSpPr/>
          <p:nvPr/>
        </p:nvSpPr>
        <p:spPr>
          <a:xfrm>
            <a:off x="5072063" y="2114550"/>
            <a:ext cx="200025" cy="18573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6D92A-3E64-0C4E-A4DC-8709B5420990}"/>
              </a:ext>
            </a:extLst>
          </p:cNvPr>
          <p:cNvSpPr/>
          <p:nvPr/>
        </p:nvSpPr>
        <p:spPr>
          <a:xfrm>
            <a:off x="5667375" y="3022160"/>
            <a:ext cx="200025" cy="18573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6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45DF0-06BD-924B-B1F5-70AD5061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2" y="336464"/>
            <a:ext cx="11363258" cy="691460"/>
          </a:xfrm>
        </p:spPr>
        <p:txBody>
          <a:bodyPr>
            <a:normAutofit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MICROBIAL IRON CYCLE IN AN ANOXIC BASIN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A4F4E-BAFF-D84A-A2AD-5E4888284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981" y="1027924"/>
            <a:ext cx="8936038" cy="500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5644240-721A-C24F-8F7F-36F4CAFABED0}"/>
              </a:ext>
            </a:extLst>
          </p:cNvPr>
          <p:cNvSpPr txBox="1">
            <a:spLocks/>
          </p:cNvSpPr>
          <p:nvPr/>
        </p:nvSpPr>
        <p:spPr>
          <a:xfrm>
            <a:off x="980902" y="336464"/>
            <a:ext cx="10918017" cy="691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Arial" panose="020B0604020202020204" pitchFamily="34" charset="0"/>
              </a:rPr>
              <a:t>TRACING THE FLUID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F6F503-1BAB-844F-968A-C01238C1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282699"/>
            <a:ext cx="9944100" cy="4781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4E9945-66A7-F446-8B1D-D0B5A06D66F1}"/>
              </a:ext>
            </a:extLst>
          </p:cNvPr>
          <p:cNvSpPr txBox="1"/>
          <p:nvPr/>
        </p:nvSpPr>
        <p:spPr>
          <a:xfrm>
            <a:off x="567558" y="6274676"/>
            <a:ext cx="40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" pitchFamily="2" charset="0"/>
              </a:rPr>
              <a:t>According to </a:t>
            </a:r>
            <a:r>
              <a:rPr lang="en-IE" sz="1800" dirty="0" err="1">
                <a:effectLst/>
                <a:latin typeface="Helvetica" pitchFamily="2" charset="0"/>
              </a:rPr>
              <a:t>Tribovillard</a:t>
            </a:r>
            <a:r>
              <a:rPr lang="en-IE" sz="1800" dirty="0">
                <a:effectLst/>
                <a:latin typeface="Helvetica" pitchFamily="2" charset="0"/>
              </a:rPr>
              <a:t> 2009 </a:t>
            </a:r>
            <a:endParaRPr lang="en-I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40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45DF0-06BD-924B-B1F5-70AD5061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2" y="336464"/>
            <a:ext cx="11363258" cy="691460"/>
          </a:xfrm>
        </p:spPr>
        <p:txBody>
          <a:bodyPr>
            <a:normAutofit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TRACING THE SILICATE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A481C-81DC-B043-95C5-D364812D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37" y="1326953"/>
            <a:ext cx="3444876" cy="4723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D61A3-9BDB-B842-80AF-AA091B58D454}"/>
              </a:ext>
            </a:extLst>
          </p:cNvPr>
          <p:cNvSpPr txBox="1"/>
          <p:nvPr/>
        </p:nvSpPr>
        <p:spPr>
          <a:xfrm>
            <a:off x="5092701" y="1326953"/>
            <a:ext cx="61007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>
                <a:effectLst/>
                <a:latin typeface="Calibri" panose="020F0502020204030204" pitchFamily="34" charset="0"/>
              </a:rPr>
              <a:t>Immobile element (detrital) proxy</a:t>
            </a:r>
          </a:p>
          <a:p>
            <a:br>
              <a:rPr lang="en-IE" dirty="0">
                <a:effectLst/>
                <a:latin typeface="Calibri" panose="020F0502020204030204" pitchFamily="34" charset="0"/>
              </a:rPr>
            </a:br>
            <a:endParaRPr lang="en-IE" dirty="0">
              <a:effectLst/>
              <a:latin typeface="Calibri" panose="020F0502020204030204" pitchFamily="34" charset="0"/>
            </a:endParaRPr>
          </a:p>
          <a:p>
            <a:r>
              <a:rPr lang="en-IE" dirty="0">
                <a:effectLst/>
                <a:latin typeface="Calibri" panose="020F0502020204030204" pitchFamily="34" charset="0"/>
              </a:rPr>
              <a:t>Shows combined variation in the elements Cr, </a:t>
            </a:r>
            <a:r>
              <a:rPr lang="en-IE" dirty="0" err="1">
                <a:effectLst/>
                <a:latin typeface="Calibri" panose="020F0502020204030204" pitchFamily="34" charset="0"/>
              </a:rPr>
              <a:t>Ti</a:t>
            </a:r>
            <a:r>
              <a:rPr lang="en-IE" dirty="0">
                <a:effectLst/>
                <a:latin typeface="Calibri" panose="020F0502020204030204" pitchFamily="34" charset="0"/>
              </a:rPr>
              <a:t>, Si, Zr, Ni – should represent detrital processes and sedimentology</a:t>
            </a:r>
          </a:p>
          <a:p>
            <a:br>
              <a:rPr lang="en-IE" dirty="0">
                <a:effectLst/>
                <a:latin typeface="Calibri" panose="020F0502020204030204" pitchFamily="34" charset="0"/>
              </a:rPr>
            </a:br>
            <a:endParaRPr lang="en-IE" dirty="0">
              <a:effectLst/>
              <a:latin typeface="Calibri" panose="020F0502020204030204" pitchFamily="34" charset="0"/>
            </a:endParaRPr>
          </a:p>
          <a:p>
            <a:r>
              <a:rPr lang="en-IE" dirty="0">
                <a:effectLst/>
                <a:latin typeface="Calibri" panose="020F0502020204030204" pitchFamily="34" charset="0"/>
              </a:rPr>
              <a:t>Allows for comparison between 21-3609-01 and 21-3732-01</a:t>
            </a:r>
          </a:p>
          <a:p>
            <a:br>
              <a:rPr lang="en-IE" dirty="0">
                <a:effectLst/>
                <a:latin typeface="Calibri" panose="020F0502020204030204" pitchFamily="34" charset="0"/>
              </a:rPr>
            </a:br>
            <a:endParaRPr lang="en-IE" dirty="0">
              <a:effectLst/>
              <a:latin typeface="Calibri" panose="020F0502020204030204" pitchFamily="34" charset="0"/>
            </a:endParaRPr>
          </a:p>
          <a:p>
            <a:r>
              <a:rPr lang="en-IE" dirty="0">
                <a:effectLst/>
                <a:latin typeface="Calibri" panose="020F0502020204030204" pitchFamily="34" charset="0"/>
              </a:rPr>
              <a:t>Shows that c.60m of the lower ABL is missing or faulted out from 21-3732-01</a:t>
            </a:r>
          </a:p>
          <a:p>
            <a:br>
              <a:rPr lang="en-IE" dirty="0">
                <a:effectLst/>
                <a:latin typeface="Calibri" panose="020F0502020204030204" pitchFamily="34" charset="0"/>
              </a:rPr>
            </a:br>
            <a:endParaRPr lang="en-IE" dirty="0">
              <a:effectLst/>
              <a:latin typeface="Calibri" panose="020F0502020204030204" pitchFamily="34" charset="0"/>
            </a:endParaRPr>
          </a:p>
          <a:p>
            <a:r>
              <a:rPr lang="en-IE" dirty="0">
                <a:effectLst/>
                <a:latin typeface="Calibri" panose="020F0502020204030204" pitchFamily="34" charset="0"/>
              </a:rPr>
              <a:t>Other faults in 21-3732-01 (horizontal symbols on profile trace) do not seem to have a large throw. </a:t>
            </a:r>
          </a:p>
        </p:txBody>
      </p:sp>
    </p:spTree>
    <p:extLst>
      <p:ext uri="{BB962C8B-B14F-4D97-AF65-F5344CB8AC3E}">
        <p14:creationId xmlns:p14="http://schemas.microsoft.com/office/powerpoint/2010/main" val="48027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45DF0-06BD-924B-B1F5-70AD5061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62" y="336464"/>
            <a:ext cx="11363258" cy="691460"/>
          </a:xfrm>
        </p:spPr>
        <p:txBody>
          <a:bodyPr>
            <a:normAutofit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TRACING THE SILICATE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8EFCB-7639-3B49-9075-2FF10A4DC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1"/>
          <a:stretch/>
        </p:blipFill>
        <p:spPr>
          <a:xfrm>
            <a:off x="1128394" y="1533294"/>
            <a:ext cx="10240520" cy="43519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F6C083-9AAC-824F-A770-FC44F08D3F93}"/>
              </a:ext>
            </a:extLst>
          </p:cNvPr>
          <p:cNvCxnSpPr>
            <a:cxnSpLocks/>
          </p:cNvCxnSpPr>
          <p:nvPr/>
        </p:nvCxnSpPr>
        <p:spPr>
          <a:xfrm>
            <a:off x="1464089" y="3022732"/>
            <a:ext cx="9828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622D35-FE11-1E40-8CBD-92F1719E9D74}"/>
              </a:ext>
            </a:extLst>
          </p:cNvPr>
          <p:cNvCxnSpPr>
            <a:cxnSpLocks/>
          </p:cNvCxnSpPr>
          <p:nvPr/>
        </p:nvCxnSpPr>
        <p:spPr>
          <a:xfrm>
            <a:off x="1464089" y="3759545"/>
            <a:ext cx="990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98CE1B-9499-7047-8BAD-459F1EF9C425}"/>
              </a:ext>
            </a:extLst>
          </p:cNvPr>
          <p:cNvCxnSpPr>
            <a:cxnSpLocks/>
          </p:cNvCxnSpPr>
          <p:nvPr/>
        </p:nvCxnSpPr>
        <p:spPr>
          <a:xfrm>
            <a:off x="1464089" y="4245320"/>
            <a:ext cx="990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91515-863E-0E42-9178-6755267B8AD5}"/>
              </a:ext>
            </a:extLst>
          </p:cNvPr>
          <p:cNvCxnSpPr>
            <a:cxnSpLocks/>
          </p:cNvCxnSpPr>
          <p:nvPr/>
        </p:nvCxnSpPr>
        <p:spPr>
          <a:xfrm>
            <a:off x="1464089" y="4645370"/>
            <a:ext cx="990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186491-62AD-FE42-9441-FAFAD306381A}"/>
              </a:ext>
            </a:extLst>
          </p:cNvPr>
          <p:cNvCxnSpPr>
            <a:cxnSpLocks/>
          </p:cNvCxnSpPr>
          <p:nvPr/>
        </p:nvCxnSpPr>
        <p:spPr>
          <a:xfrm>
            <a:off x="1464089" y="5045420"/>
            <a:ext cx="990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4449A3-B198-0B42-9BFC-8978B384B369}"/>
              </a:ext>
            </a:extLst>
          </p:cNvPr>
          <p:cNvCxnSpPr>
            <a:cxnSpLocks/>
          </p:cNvCxnSpPr>
          <p:nvPr/>
        </p:nvCxnSpPr>
        <p:spPr>
          <a:xfrm>
            <a:off x="1427135" y="3554747"/>
            <a:ext cx="990482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DF53009-9618-1F48-97F0-C45DA905AD46}"/>
              </a:ext>
            </a:extLst>
          </p:cNvPr>
          <p:cNvSpPr txBox="1"/>
          <p:nvPr/>
        </p:nvSpPr>
        <p:spPr>
          <a:xfrm>
            <a:off x="1417971" y="1041532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Mn+Fe</a:t>
            </a:r>
            <a:r>
              <a:rPr lang="en-GB" dirty="0"/>
              <a:t>/Ca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0A3964-5DF3-3B4C-AC42-5FD0F468117B}"/>
              </a:ext>
            </a:extLst>
          </p:cNvPr>
          <p:cNvSpPr txBox="1"/>
          <p:nvPr/>
        </p:nvSpPr>
        <p:spPr>
          <a:xfrm>
            <a:off x="2703846" y="1032310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r>
              <a:rPr lang="en-GB" dirty="0"/>
              <a:t>/K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F00029-DC22-004F-8094-79B4AD4EC390}"/>
              </a:ext>
            </a:extLst>
          </p:cNvPr>
          <p:cNvSpPr txBox="1"/>
          <p:nvPr/>
        </p:nvSpPr>
        <p:spPr>
          <a:xfrm>
            <a:off x="4227846" y="1041532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Si/Al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5DF87-766C-BC41-9323-5636A2B877D3}"/>
              </a:ext>
            </a:extLst>
          </p:cNvPr>
          <p:cNvSpPr txBox="1"/>
          <p:nvPr/>
        </p:nvSpPr>
        <p:spPr>
          <a:xfrm>
            <a:off x="5421486" y="1027924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K/Al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015C0-1886-FB4B-A2C8-7719AED18614}"/>
              </a:ext>
            </a:extLst>
          </p:cNvPr>
          <p:cNvSpPr txBox="1"/>
          <p:nvPr/>
        </p:nvSpPr>
        <p:spPr>
          <a:xfrm>
            <a:off x="6487698" y="1041532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Si/</a:t>
            </a:r>
            <a:r>
              <a:rPr lang="en-GB" dirty="0" err="1"/>
              <a:t>Ca+Al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9A5B3-C49D-D849-B3E9-D21DD05C284F}"/>
              </a:ext>
            </a:extLst>
          </p:cNvPr>
          <p:cNvSpPr txBox="1"/>
          <p:nvPr/>
        </p:nvSpPr>
        <p:spPr>
          <a:xfrm>
            <a:off x="7843263" y="1027924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Mg/Ca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D3915C-88D7-0444-9EC9-595DC7CBE9E8}"/>
              </a:ext>
            </a:extLst>
          </p:cNvPr>
          <p:cNvSpPr txBox="1"/>
          <p:nvPr/>
        </p:nvSpPr>
        <p:spPr>
          <a:xfrm>
            <a:off x="8909475" y="1034728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Mn+Fe</a:t>
            </a:r>
            <a:r>
              <a:rPr lang="en-GB" dirty="0"/>
              <a:t>/Al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3F2CC2-0FA5-9042-A5E6-83BA9BBCAB77}"/>
              </a:ext>
            </a:extLst>
          </p:cNvPr>
          <p:cNvCxnSpPr>
            <a:cxnSpLocks/>
          </p:cNvCxnSpPr>
          <p:nvPr/>
        </p:nvCxnSpPr>
        <p:spPr>
          <a:xfrm flipV="1">
            <a:off x="10766826" y="1903347"/>
            <a:ext cx="230107" cy="152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6971D0C-BC49-9A4C-BE58-5B67AA4CA7E2}"/>
              </a:ext>
            </a:extLst>
          </p:cNvPr>
          <p:cNvCxnSpPr>
            <a:cxnSpLocks/>
          </p:cNvCxnSpPr>
          <p:nvPr/>
        </p:nvCxnSpPr>
        <p:spPr>
          <a:xfrm flipH="1" flipV="1">
            <a:off x="5421486" y="1691073"/>
            <a:ext cx="677782" cy="2787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9005C1-B5F7-0449-960B-BD650036F30F}"/>
              </a:ext>
            </a:extLst>
          </p:cNvPr>
          <p:cNvSpPr txBox="1"/>
          <p:nvPr/>
        </p:nvSpPr>
        <p:spPr>
          <a:xfrm>
            <a:off x="5641466" y="2149812"/>
            <a:ext cx="976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Mature sed.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197EF6-6C76-6845-A5DE-316D498EF04F}"/>
              </a:ext>
            </a:extLst>
          </p:cNvPr>
          <p:cNvSpPr txBox="1"/>
          <p:nvPr/>
        </p:nvSpPr>
        <p:spPr>
          <a:xfrm>
            <a:off x="3924953" y="2407239"/>
            <a:ext cx="976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Sandier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0E38A2-A6E8-634B-8249-50713E06640F}"/>
              </a:ext>
            </a:extLst>
          </p:cNvPr>
          <p:cNvSpPr txBox="1"/>
          <p:nvPr/>
        </p:nvSpPr>
        <p:spPr>
          <a:xfrm>
            <a:off x="7261202" y="4742522"/>
            <a:ext cx="976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Sand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B8D4E46-DE27-764F-848E-F4737CF991E0}"/>
              </a:ext>
            </a:extLst>
          </p:cNvPr>
          <p:cNvSpPr/>
          <p:nvPr/>
        </p:nvSpPr>
        <p:spPr>
          <a:xfrm>
            <a:off x="2184049" y="3523776"/>
            <a:ext cx="266700" cy="268679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ECD9351-F15C-A748-BEC9-2FAECD25E408}"/>
              </a:ext>
            </a:extLst>
          </p:cNvPr>
          <p:cNvSpPr/>
          <p:nvPr/>
        </p:nvSpPr>
        <p:spPr>
          <a:xfrm>
            <a:off x="8032997" y="4437456"/>
            <a:ext cx="266700" cy="268679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558F2D-7B75-DD4A-BEC6-9A38186B96AF}"/>
              </a:ext>
            </a:extLst>
          </p:cNvPr>
          <p:cNvSpPr txBox="1"/>
          <p:nvPr/>
        </p:nvSpPr>
        <p:spPr>
          <a:xfrm>
            <a:off x="8032997" y="4234750"/>
            <a:ext cx="9765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Dolomite.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3A8010-C15D-664E-AF93-8EAC9F267CBA}"/>
              </a:ext>
            </a:extLst>
          </p:cNvPr>
          <p:cNvSpPr/>
          <p:nvPr/>
        </p:nvSpPr>
        <p:spPr>
          <a:xfrm>
            <a:off x="357352" y="1533294"/>
            <a:ext cx="771042" cy="43519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FEA501-A749-5C43-8C66-6D35E86D48BB}"/>
              </a:ext>
            </a:extLst>
          </p:cNvPr>
          <p:cNvSpPr txBox="1"/>
          <p:nvPr/>
        </p:nvSpPr>
        <p:spPr>
          <a:xfrm>
            <a:off x="562412" y="2091987"/>
            <a:ext cx="35939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>
                <a:solidFill>
                  <a:srgbClr val="00B050"/>
                </a:solidFill>
              </a:rPr>
              <a:t>Calp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0A0B1C-5209-9340-B9BC-5B094A30A48F}"/>
              </a:ext>
            </a:extLst>
          </p:cNvPr>
          <p:cNvSpPr txBox="1"/>
          <p:nvPr/>
        </p:nvSpPr>
        <p:spPr>
          <a:xfrm>
            <a:off x="514817" y="2943425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00B050"/>
                </a:solidFill>
              </a:rPr>
              <a:t>Slumped</a:t>
            </a:r>
          </a:p>
          <a:p>
            <a:pPr algn="ctr"/>
            <a:r>
              <a:rPr lang="en-GB" sz="600" dirty="0">
                <a:solidFill>
                  <a:srgbClr val="00B050"/>
                </a:solidFill>
              </a:rPr>
              <a:t> Unit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EC5E58-8F3C-2042-A837-1047B59312F7}"/>
              </a:ext>
            </a:extLst>
          </p:cNvPr>
          <p:cNvSpPr txBox="1"/>
          <p:nvPr/>
        </p:nvSpPr>
        <p:spPr>
          <a:xfrm>
            <a:off x="487211" y="3347050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 err="1"/>
              <a:t>Tober</a:t>
            </a:r>
            <a:endParaRPr lang="en-GB" sz="600" dirty="0"/>
          </a:p>
          <a:p>
            <a:pPr algn="ctr"/>
            <a:r>
              <a:rPr lang="en-GB" sz="600" dirty="0"/>
              <a:t>Colleen Fm</a:t>
            </a:r>
            <a:r>
              <a:rPr lang="en-GB" sz="6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234B8B-5085-FA4B-B728-92A36E761B7D}"/>
              </a:ext>
            </a:extLst>
          </p:cNvPr>
          <p:cNvSpPr txBox="1"/>
          <p:nvPr/>
        </p:nvSpPr>
        <p:spPr>
          <a:xfrm>
            <a:off x="483560" y="3764213"/>
            <a:ext cx="57098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00B0F0"/>
                </a:solidFill>
              </a:rPr>
              <a:t>Upper ABL</a:t>
            </a:r>
            <a:r>
              <a:rPr lang="en-GB" sz="6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403543-B616-4644-9C65-082D43DFFCE9}"/>
              </a:ext>
            </a:extLst>
          </p:cNvPr>
          <p:cNvSpPr txBox="1"/>
          <p:nvPr/>
        </p:nvSpPr>
        <p:spPr>
          <a:xfrm>
            <a:off x="426680" y="4158647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0070C0"/>
                </a:solidFill>
              </a:rPr>
              <a:t>Lower ABL</a:t>
            </a:r>
          </a:p>
          <a:p>
            <a:pPr algn="ctr"/>
            <a:r>
              <a:rPr lang="en-GB" sz="600" dirty="0">
                <a:solidFill>
                  <a:srgbClr val="0070C0"/>
                </a:solidFill>
              </a:rPr>
              <a:t>+ Shaley pales.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851D4B-88A8-AA47-BAA4-A2D2FFEC7B7C}"/>
              </a:ext>
            </a:extLst>
          </p:cNvPr>
          <p:cNvSpPr txBox="1"/>
          <p:nvPr/>
        </p:nvSpPr>
        <p:spPr>
          <a:xfrm>
            <a:off x="363685" y="4570134"/>
            <a:ext cx="785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DD9223"/>
                </a:solidFill>
              </a:rPr>
              <a:t>Upper Sandstone </a:t>
            </a:r>
          </a:p>
          <a:p>
            <a:pPr algn="ctr"/>
            <a:r>
              <a:rPr lang="en-GB" sz="600" dirty="0">
                <a:solidFill>
                  <a:srgbClr val="DD9223"/>
                </a:solidFill>
              </a:rPr>
              <a:t>Unit.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7296AB5-AAF9-B342-8828-A74B42276202}"/>
              </a:ext>
            </a:extLst>
          </p:cNvPr>
          <p:cNvSpPr txBox="1"/>
          <p:nvPr/>
        </p:nvSpPr>
        <p:spPr>
          <a:xfrm>
            <a:off x="446195" y="5053403"/>
            <a:ext cx="59182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1FCFE1"/>
                </a:solidFill>
              </a:rPr>
              <a:t>Micrite Unit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DE6AB6-4196-3341-8E62-CE2212AC250C}"/>
              </a:ext>
            </a:extLst>
          </p:cNvPr>
          <p:cNvSpPr txBox="1"/>
          <p:nvPr/>
        </p:nvSpPr>
        <p:spPr>
          <a:xfrm>
            <a:off x="494778" y="5339469"/>
            <a:ext cx="51809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solidFill>
                  <a:srgbClr val="E206C8"/>
                </a:solidFill>
              </a:rPr>
              <a:t>Basemen</a:t>
            </a:r>
            <a:r>
              <a:rPr lang="en-GB" sz="600" dirty="0">
                <a:solidFill>
                  <a:srgbClr val="1FCFE1"/>
                </a:solidFill>
              </a:rPr>
              <a:t>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9B570D-BE41-724A-BE94-BF8C3F43BBBE}"/>
              </a:ext>
            </a:extLst>
          </p:cNvPr>
          <p:cNvSpPr txBox="1"/>
          <p:nvPr/>
        </p:nvSpPr>
        <p:spPr>
          <a:xfrm>
            <a:off x="10265040" y="959830"/>
            <a:ext cx="1355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Se/Co</a:t>
            </a:r>
          </a:p>
        </p:txBody>
      </p:sp>
    </p:spTree>
    <p:extLst>
      <p:ext uri="{BB962C8B-B14F-4D97-AF65-F5344CB8AC3E}">
        <p14:creationId xmlns:p14="http://schemas.microsoft.com/office/powerpoint/2010/main" val="286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E7BB89AA-C7F7-2045-BDF1-12F4F63A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943" y="383668"/>
            <a:ext cx="11017045" cy="691460"/>
          </a:xfrm>
        </p:spPr>
        <p:txBody>
          <a:bodyPr>
            <a:normAutofit/>
          </a:bodyPr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9257DB-2092-8D43-81D0-D1594D5F3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08" y="907356"/>
            <a:ext cx="4022759" cy="5011306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a16="http://schemas.microsoft.com/office/drawing/2014/main" id="{03440B9E-42CB-ED4C-8915-8CF5A97E9465}"/>
              </a:ext>
            </a:extLst>
          </p:cNvPr>
          <p:cNvSpPr txBox="1">
            <a:spLocks/>
          </p:cNvSpPr>
          <p:nvPr/>
        </p:nvSpPr>
        <p:spPr>
          <a:xfrm>
            <a:off x="984456" y="247878"/>
            <a:ext cx="10918017" cy="691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Arial" panose="020B0604020202020204" pitchFamily="34" charset="0"/>
              </a:rPr>
              <a:t>ADDING The Tectonic System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16FF7B9-DCD5-8549-99CE-5FEB8E4F0BA9}"/>
              </a:ext>
            </a:extLst>
          </p:cNvPr>
          <p:cNvSpPr txBox="1"/>
          <p:nvPr/>
        </p:nvSpPr>
        <p:spPr>
          <a:xfrm>
            <a:off x="5400319" y="939338"/>
            <a:ext cx="6698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Did the deposits form due to: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IE" dirty="0"/>
              <a:t>initial stages of extension  (Tipping point)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Switches in the prevailing far-field stress (External or rare transient geodynamic trigger)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 high granularity ‘normal’ basin evolution: </a:t>
            </a:r>
          </a:p>
          <a:p>
            <a:endParaRPr lang="en-GB" dirty="0"/>
          </a:p>
          <a:p>
            <a:r>
              <a:rPr lang="en-GB" dirty="0"/>
              <a:t>Marine transgression </a:t>
            </a:r>
            <a:r>
              <a:rPr lang="en-GB" dirty="0">
                <a:sym typeface="Wingdings" pitchFamily="2" charset="2"/>
              </a:rPr>
              <a:t> Rifting  Progradation (Thermal subsidence)  Compression </a:t>
            </a:r>
            <a:endParaRPr lang="en-GB" dirty="0"/>
          </a:p>
        </p:txBody>
      </p:sp>
      <p:sp>
        <p:nvSpPr>
          <p:cNvPr id="56" name="Up Arrow 55">
            <a:extLst>
              <a:ext uri="{FF2B5EF4-FFF2-40B4-BE49-F238E27FC236}">
                <a16:creationId xmlns:a16="http://schemas.microsoft.com/office/drawing/2014/main" id="{BBA19877-388F-9847-8CA1-CFE5A10BEFF7}"/>
              </a:ext>
            </a:extLst>
          </p:cNvPr>
          <p:cNvSpPr/>
          <p:nvPr/>
        </p:nvSpPr>
        <p:spPr>
          <a:xfrm rot="12620487">
            <a:off x="1755038" y="5291873"/>
            <a:ext cx="437882" cy="386366"/>
          </a:xfrm>
          <a:prstGeom prst="upArrow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Up Arrow 56">
            <a:extLst>
              <a:ext uri="{FF2B5EF4-FFF2-40B4-BE49-F238E27FC236}">
                <a16:creationId xmlns:a16="http://schemas.microsoft.com/office/drawing/2014/main" id="{6F1D318F-563E-DB45-80F2-9223D49E8089}"/>
              </a:ext>
            </a:extLst>
          </p:cNvPr>
          <p:cNvSpPr/>
          <p:nvPr/>
        </p:nvSpPr>
        <p:spPr>
          <a:xfrm rot="2005018">
            <a:off x="3629697" y="2026182"/>
            <a:ext cx="437882" cy="386366"/>
          </a:xfrm>
          <a:prstGeom prst="upArrow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Up Arrow 59">
            <a:extLst>
              <a:ext uri="{FF2B5EF4-FFF2-40B4-BE49-F238E27FC236}">
                <a16:creationId xmlns:a16="http://schemas.microsoft.com/office/drawing/2014/main" id="{2B0A9AA9-DAD8-BD40-9081-805986F05716}"/>
              </a:ext>
            </a:extLst>
          </p:cNvPr>
          <p:cNvSpPr/>
          <p:nvPr/>
        </p:nvSpPr>
        <p:spPr>
          <a:xfrm rot="10800000">
            <a:off x="3251220" y="1289331"/>
            <a:ext cx="437882" cy="3863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F74A6732-94E7-5D45-9EB0-2214D423E116}"/>
              </a:ext>
            </a:extLst>
          </p:cNvPr>
          <p:cNvSpPr/>
          <p:nvPr/>
        </p:nvSpPr>
        <p:spPr>
          <a:xfrm rot="158299">
            <a:off x="3121617" y="5217609"/>
            <a:ext cx="437882" cy="38636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5DA0E3-512B-A24C-84A6-6711E994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661" y="3942956"/>
            <a:ext cx="6045377" cy="191724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4F34BBB-B2B7-4A4E-9B9B-4264AA21290B}"/>
              </a:ext>
            </a:extLst>
          </p:cNvPr>
          <p:cNvSpPr txBox="1"/>
          <p:nvPr/>
        </p:nvSpPr>
        <p:spPr>
          <a:xfrm>
            <a:off x="171450" y="6369667"/>
            <a:ext cx="40147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E" b="0" i="0" u="none" strike="noStrike" dirty="0">
                <a:effectLst/>
                <a:latin typeface="arial" panose="020B0604020202020204" pitchFamily="34" charset="0"/>
              </a:rPr>
              <a:t>FRAISER AND GAWTHORPE 2003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452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E7BB89AA-C7F7-2045-BDF1-12F4F63A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509" y="479598"/>
            <a:ext cx="9307154" cy="691460"/>
          </a:xfrm>
        </p:spPr>
        <p:txBody>
          <a:bodyPr>
            <a:normAutofit/>
          </a:bodyPr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EXTERNAL TRANSIENT GEODYNAMIC TRIGGER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2FB2D-297B-D146-A077-0477FAFC5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88" y="1305857"/>
            <a:ext cx="10860610" cy="3822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52688F-6262-874C-8173-0363273FF28E}"/>
              </a:ext>
            </a:extLst>
          </p:cNvPr>
          <p:cNvSpPr txBox="1"/>
          <p:nvPr/>
        </p:nvSpPr>
        <p:spPr>
          <a:xfrm>
            <a:off x="171450" y="6369667"/>
            <a:ext cx="40147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E" b="0" i="0" u="none" strike="noStrike" dirty="0" err="1">
                <a:effectLst/>
                <a:latin typeface="arial" panose="020B0604020202020204" pitchFamily="34" charset="0"/>
              </a:rPr>
              <a:t>Klootwijk</a:t>
            </a:r>
            <a:r>
              <a:rPr lang="en-IE" b="0" i="0" u="none" strike="noStrike" dirty="0">
                <a:effectLst/>
                <a:latin typeface="arial" panose="020B0604020202020204" pitchFamily="34" charset="0"/>
              </a:rPr>
              <a:t> · 2023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554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C256-DFF4-1947-9C89-DBCB12CC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303667"/>
            <a:ext cx="9905999" cy="691460"/>
          </a:xfrm>
        </p:spPr>
        <p:txBody>
          <a:bodyPr/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What is complex system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32EE-6F0A-1F46-95D4-660B57BE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995128"/>
            <a:ext cx="9905999" cy="4686624"/>
          </a:xfrm>
        </p:spPr>
        <p:txBody>
          <a:bodyPr/>
          <a:lstStyle/>
          <a:p>
            <a:r>
              <a:rPr lang="en-GB" sz="1600" cap="all" spc="300" dirty="0">
                <a:latin typeface="Arial" panose="020B0604020202020204" pitchFamily="34" charset="0"/>
                <a:ea typeface="+mj-ea"/>
                <a:cs typeface="+mj-cs"/>
              </a:rPr>
              <a:t>Complexity is </a:t>
            </a:r>
            <a:r>
              <a:rPr lang="en-IE" sz="1600" cap="all" spc="300" dirty="0">
                <a:latin typeface="Arial" panose="020B0604020202020204" pitchFamily="34" charset="0"/>
                <a:ea typeface="+mj-ea"/>
                <a:cs typeface="+mj-cs"/>
              </a:rPr>
              <a:t>The length of the description of a system’s behaviour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806E9-B21D-6A42-A867-2C7567BE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8" y="2117183"/>
            <a:ext cx="5689779" cy="3751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E70262-F638-A949-AB6F-2F23F50F6DDA}"/>
              </a:ext>
            </a:extLst>
          </p:cNvPr>
          <p:cNvSpPr txBox="1"/>
          <p:nvPr/>
        </p:nvSpPr>
        <p:spPr>
          <a:xfrm>
            <a:off x="7137399" y="1512248"/>
            <a:ext cx="3911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Complex systems get less complex with 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Emergent phenomenon or behaviours become apparent at higher scales that would not be evident at the smaller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more complex or the more interdependencies a system is the more susceptible to singular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more complex a system is the more adaptable it is. The less complex, more efficient.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313858-0A2E-FC40-B83C-AF34245B7176}"/>
              </a:ext>
            </a:extLst>
          </p:cNvPr>
          <p:cNvSpPr txBox="1"/>
          <p:nvPr/>
        </p:nvSpPr>
        <p:spPr>
          <a:xfrm>
            <a:off x="171451" y="6369667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b="1" dirty="0" err="1">
                <a:effectLst/>
                <a:latin typeface="MinionStd"/>
              </a:rPr>
              <a:t>Siegenfeld</a:t>
            </a:r>
            <a:r>
              <a:rPr lang="en-IE" b="1" dirty="0">
                <a:latin typeface="MinionStd"/>
              </a:rPr>
              <a:t>, </a:t>
            </a:r>
            <a:r>
              <a:rPr lang="en-IE" sz="1800" b="1" dirty="0">
                <a:effectLst/>
                <a:latin typeface="MinionStd"/>
              </a:rPr>
              <a:t>and </a:t>
            </a:r>
            <a:r>
              <a:rPr lang="en-IE" sz="1800" b="1" dirty="0" err="1">
                <a:effectLst/>
                <a:latin typeface="MinionStd"/>
              </a:rPr>
              <a:t>Yaneer</a:t>
            </a:r>
            <a:r>
              <a:rPr lang="en-IE" sz="1800" b="1" dirty="0">
                <a:effectLst/>
                <a:latin typeface="MinionStd"/>
              </a:rPr>
              <a:t>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06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C256-DFF4-1947-9C89-DBCB12CC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618247"/>
            <a:ext cx="9905999" cy="691460"/>
          </a:xfrm>
        </p:spPr>
        <p:txBody>
          <a:bodyPr>
            <a:normAutofit fontScale="90000"/>
          </a:bodyPr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Properties of complex systems from the Irish midlands ore-field – Scale Invariance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F17FB-9812-BD4B-ACD2-E97B94981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322" y="3406128"/>
            <a:ext cx="4786720" cy="1706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6E9054-C56C-E140-97C9-250640BF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045" y="3406126"/>
            <a:ext cx="2553709" cy="1706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74A55-C395-2F44-A51D-F371FAD0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277" y="1666676"/>
            <a:ext cx="4786720" cy="1530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67AFE9-A70B-8140-B080-1F0B4E5BF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567" y="1666676"/>
            <a:ext cx="2340175" cy="15308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4B29F5-1274-0047-A5ED-288BB0E6D8FC}"/>
              </a:ext>
            </a:extLst>
          </p:cNvPr>
          <p:cNvSpPr txBox="1"/>
          <p:nvPr/>
        </p:nvSpPr>
        <p:spPr>
          <a:xfrm>
            <a:off x="901805" y="5700979"/>
            <a:ext cx="1061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1400" cap="all" spc="300" dirty="0">
                <a:latin typeface="Arial" panose="020B0604020202020204" pitchFamily="34" charset="0"/>
                <a:ea typeface="+mj-ea"/>
                <a:cs typeface="+mj-cs"/>
              </a:rPr>
              <a:t>Scale invariance: - common patterns where you can remove the scale bar!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50C4A-6FF5-074B-97D3-C9BB8EACC998}"/>
              </a:ext>
            </a:extLst>
          </p:cNvPr>
          <p:cNvSpPr txBox="1"/>
          <p:nvPr/>
        </p:nvSpPr>
        <p:spPr>
          <a:xfrm>
            <a:off x="6422745" y="2795366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4km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0D4894-DA00-BF4D-AF02-2A27D3E20390}"/>
              </a:ext>
            </a:extLst>
          </p:cNvPr>
          <p:cNvSpPr txBox="1"/>
          <p:nvPr/>
        </p:nvSpPr>
        <p:spPr>
          <a:xfrm>
            <a:off x="6422745" y="4685930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4km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768F6-E648-5441-BDE7-09790C5362C9}"/>
              </a:ext>
            </a:extLst>
          </p:cNvPr>
          <p:cNvSpPr txBox="1"/>
          <p:nvPr/>
        </p:nvSpPr>
        <p:spPr>
          <a:xfrm>
            <a:off x="4052845" y="2839585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1km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C931C-B5A1-E84A-B782-5B40B6D834DD}"/>
              </a:ext>
            </a:extLst>
          </p:cNvPr>
          <p:cNvSpPr txBox="1"/>
          <p:nvPr/>
        </p:nvSpPr>
        <p:spPr>
          <a:xfrm>
            <a:off x="1694922" y="2807063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100m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A55AD-F121-9643-AF5D-E45215E235E2}"/>
              </a:ext>
            </a:extLst>
          </p:cNvPr>
          <p:cNvSpPr txBox="1"/>
          <p:nvPr/>
        </p:nvSpPr>
        <p:spPr>
          <a:xfrm>
            <a:off x="4074297" y="4612047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200m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CA334-D114-1E4F-876B-5339A001E23A}"/>
              </a:ext>
            </a:extLst>
          </p:cNvPr>
          <p:cNvSpPr txBox="1"/>
          <p:nvPr/>
        </p:nvSpPr>
        <p:spPr>
          <a:xfrm>
            <a:off x="1694923" y="4625665"/>
            <a:ext cx="742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100m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5D9603-CE0A-AE4B-A487-75CABF051288}"/>
              </a:ext>
            </a:extLst>
          </p:cNvPr>
          <p:cNvCxnSpPr/>
          <p:nvPr/>
        </p:nvCxnSpPr>
        <p:spPr>
          <a:xfrm>
            <a:off x="9672638" y="1729921"/>
            <a:ext cx="0" cy="15374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BCFDE7-D356-9D4D-907B-3AEA5B2CEC58}"/>
              </a:ext>
            </a:extLst>
          </p:cNvPr>
          <p:cNvCxnSpPr>
            <a:cxnSpLocks/>
          </p:cNvCxnSpPr>
          <p:nvPr/>
        </p:nvCxnSpPr>
        <p:spPr>
          <a:xfrm flipH="1">
            <a:off x="9672638" y="3267412"/>
            <a:ext cx="2340174" cy="13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64648C4-CC34-4445-AC83-55234106971E}"/>
              </a:ext>
            </a:extLst>
          </p:cNvPr>
          <p:cNvCxnSpPr>
            <a:cxnSpLocks/>
          </p:cNvCxnSpPr>
          <p:nvPr/>
        </p:nvCxnSpPr>
        <p:spPr>
          <a:xfrm flipH="1" flipV="1">
            <a:off x="9878910" y="1923788"/>
            <a:ext cx="1538474" cy="1129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082AE42-8B11-9749-B7ED-36C154031B38}"/>
              </a:ext>
            </a:extLst>
          </p:cNvPr>
          <p:cNvSpPr/>
          <p:nvPr/>
        </p:nvSpPr>
        <p:spPr>
          <a:xfrm>
            <a:off x="9916977" y="1897841"/>
            <a:ext cx="227746" cy="230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2EB17F-E434-1A4E-872D-D71EC36E2E25}"/>
              </a:ext>
            </a:extLst>
          </p:cNvPr>
          <p:cNvSpPr/>
          <p:nvPr/>
        </p:nvSpPr>
        <p:spPr>
          <a:xfrm>
            <a:off x="10491205" y="2372992"/>
            <a:ext cx="227746" cy="230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38DF32-61C9-5648-B8C7-9859C74FCE76}"/>
              </a:ext>
            </a:extLst>
          </p:cNvPr>
          <p:cNvSpPr/>
          <p:nvPr/>
        </p:nvSpPr>
        <p:spPr>
          <a:xfrm>
            <a:off x="11048997" y="2731699"/>
            <a:ext cx="227746" cy="2309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A56FB2-ACE4-404D-A444-9603D4267961}"/>
              </a:ext>
            </a:extLst>
          </p:cNvPr>
          <p:cNvSpPr txBox="1"/>
          <p:nvPr/>
        </p:nvSpPr>
        <p:spPr>
          <a:xfrm>
            <a:off x="8917588" y="2173250"/>
            <a:ext cx="80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 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906350-0678-3F45-A4A5-D0D35AEAE0A2}"/>
              </a:ext>
            </a:extLst>
          </p:cNvPr>
          <p:cNvSpPr txBox="1"/>
          <p:nvPr/>
        </p:nvSpPr>
        <p:spPr>
          <a:xfrm>
            <a:off x="10398912" y="3291049"/>
            <a:ext cx="1121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 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6BA756-9665-8A49-B4EF-307F6460FBF5}"/>
              </a:ext>
            </a:extLst>
          </p:cNvPr>
          <p:cNvSpPr txBox="1"/>
          <p:nvPr/>
        </p:nvSpPr>
        <p:spPr>
          <a:xfrm>
            <a:off x="10482877" y="1869864"/>
            <a:ext cx="109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Y=</a:t>
            </a:r>
            <a:r>
              <a:rPr lang="en-GB" dirty="0" err="1"/>
              <a:t>mX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F34DC3-198B-A44A-8BE9-649C2F237C10}"/>
              </a:ext>
            </a:extLst>
          </p:cNvPr>
          <p:cNvSpPr txBox="1"/>
          <p:nvPr/>
        </p:nvSpPr>
        <p:spPr>
          <a:xfrm>
            <a:off x="9438313" y="3855546"/>
            <a:ext cx="3180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Fault system length = overlap </a:t>
            </a:r>
            <a:r>
              <a:rPr lang="en-GB" sz="1400" baseline="300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97389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4FE3DF-CB73-D541-ADC0-9997C240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71" y="465311"/>
            <a:ext cx="11017045" cy="691460"/>
          </a:xfrm>
        </p:spPr>
        <p:txBody>
          <a:bodyPr>
            <a:normAutofit fontScale="90000"/>
          </a:bodyPr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Complexity in the Low granularity sedimentary system of the </a:t>
            </a:r>
            <a:r>
              <a:rPr lang="en-GB" sz="2400" cap="all" spc="300" dirty="0" err="1">
                <a:latin typeface="Arial" panose="020B0604020202020204" pitchFamily="34" charset="0"/>
              </a:rPr>
              <a:t>irish</a:t>
            </a:r>
            <a:r>
              <a:rPr lang="en-GB" sz="2400" cap="all" spc="300" dirty="0">
                <a:latin typeface="Arial" panose="020B0604020202020204" pitchFamily="34" charset="0"/>
              </a:rPr>
              <a:t> midlands- Self Organised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8EE2B-F93A-D343-9E26-9C8768CA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8" y="1314331"/>
            <a:ext cx="7020231" cy="45767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ED9D11-47D1-6D4C-8CB4-5153376AE88C}"/>
              </a:ext>
            </a:extLst>
          </p:cNvPr>
          <p:cNvSpPr/>
          <p:nvPr/>
        </p:nvSpPr>
        <p:spPr>
          <a:xfrm>
            <a:off x="2940255" y="5102942"/>
            <a:ext cx="412955" cy="4407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2EE86-C11C-6943-9574-C65EDC290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575" y="1314331"/>
            <a:ext cx="4202399" cy="1997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F792FC-5A04-044B-A49E-D1B84822B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9313" y="3123542"/>
            <a:ext cx="2421574" cy="31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C256-DFF4-1947-9C89-DBCB12CC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465311"/>
            <a:ext cx="9905999" cy="691460"/>
          </a:xfrm>
        </p:spPr>
        <p:txBody>
          <a:bodyPr>
            <a:normAutofit fontScale="90000"/>
          </a:bodyPr>
          <a:lstStyle/>
          <a:p>
            <a:r>
              <a:rPr lang="en-GB" sz="2400" cap="all" spc="300" dirty="0">
                <a:latin typeface="Arial" panose="020B0604020202020204" pitchFamily="34" charset="0"/>
              </a:rPr>
              <a:t>Complexity in the Low granularity sedimentary system of the Irish midlands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32EE-6F0A-1F46-95D4-660B57BE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378" y="1304708"/>
            <a:ext cx="9905999" cy="4785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Fault systems show </a:t>
            </a:r>
            <a:r>
              <a:rPr lang="en-GB" b="1" dirty="0"/>
              <a:t>scale invariance </a:t>
            </a:r>
            <a:r>
              <a:rPr lang="en-GB" dirty="0"/>
              <a:t>in profile and map view </a:t>
            </a:r>
          </a:p>
          <a:p>
            <a:pPr marL="0" indent="0">
              <a:buNone/>
            </a:pPr>
            <a:r>
              <a:rPr lang="en-GB" dirty="0"/>
              <a:t>Similar deposits along the Rathdowney trend show </a:t>
            </a:r>
            <a:r>
              <a:rPr lang="en-GB" b="1" dirty="0"/>
              <a:t>regularity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Grades / tonnages of deposits decrease to the NE in a </a:t>
            </a:r>
            <a:r>
              <a:rPr lang="en-GB" b="1" dirty="0"/>
              <a:t>non-linear </a:t>
            </a:r>
            <a:r>
              <a:rPr lang="en-GB" dirty="0"/>
              <a:t>pattern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Theory: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Irish Type Deposits are </a:t>
            </a:r>
            <a:r>
              <a:rPr lang="en-GB" b="1" dirty="0"/>
              <a:t>emergent</a:t>
            </a:r>
            <a:r>
              <a:rPr lang="en-GB" dirty="0"/>
              <a:t>, </a:t>
            </a:r>
            <a:r>
              <a:rPr lang="en-GB" b="1" dirty="0"/>
              <a:t>self organised </a:t>
            </a:r>
            <a:r>
              <a:rPr lang="en-GB" dirty="0"/>
              <a:t>behaviours of the carbonate basin, caused by </a:t>
            </a:r>
            <a:r>
              <a:rPr lang="en-GB" b="1" dirty="0"/>
              <a:t>interdependent </a:t>
            </a:r>
            <a:r>
              <a:rPr lang="en-GB" dirty="0"/>
              <a:t>processes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48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17002-3AEB-C64E-BA64-356817C5A442}"/>
              </a:ext>
            </a:extLst>
          </p:cNvPr>
          <p:cNvSpPr/>
          <p:nvPr/>
        </p:nvSpPr>
        <p:spPr>
          <a:xfrm>
            <a:off x="713705" y="5620735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>
                <a:effectLst/>
                <a:latin typeface="Helvetica Neue" panose="02000503000000020004" pitchFamily="2" charset="0"/>
              </a:rPr>
              <a:t>pO2</a:t>
            </a:r>
            <a:endParaRPr lang="en-IE" dirty="0">
              <a:effectLst/>
              <a:latin typeface="Helvetica Neue" panose="02000503000000020004" pitchFamily="2" charset="0"/>
            </a:endParaRPr>
          </a:p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1F757C-5650-3C42-AE7A-F4A2DE8C81BF}"/>
              </a:ext>
            </a:extLst>
          </p:cNvPr>
          <p:cNvSpPr/>
          <p:nvPr/>
        </p:nvSpPr>
        <p:spPr>
          <a:xfrm>
            <a:off x="1847159" y="5657843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86E9D3-229F-B744-95B9-C1593A2AE42B}"/>
              </a:ext>
            </a:extLst>
          </p:cNvPr>
          <p:cNvSpPr/>
          <p:nvPr/>
        </p:nvSpPr>
        <p:spPr>
          <a:xfrm>
            <a:off x="2978993" y="5657843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MicrobeRedox</a:t>
            </a:r>
            <a:endParaRPr lang="en-GB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934F5-B5DA-9B47-8462-4E215F258D05}"/>
              </a:ext>
            </a:extLst>
          </p:cNvPr>
          <p:cNvSpPr/>
          <p:nvPr/>
        </p:nvSpPr>
        <p:spPr>
          <a:xfrm>
            <a:off x="4128071" y="5671825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Total Alkalinity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C43509-68B0-DD45-A0C8-7597FBD2C2B8}"/>
              </a:ext>
            </a:extLst>
          </p:cNvPr>
          <p:cNvSpPr/>
          <p:nvPr/>
        </p:nvSpPr>
        <p:spPr>
          <a:xfrm>
            <a:off x="5242661" y="5657843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pCO</a:t>
            </a:r>
            <a:r>
              <a:rPr lang="en-GB" sz="1200" dirty="0"/>
              <a:t>2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66627-05DC-1A48-9391-61C5FFF74C0A}"/>
              </a:ext>
            </a:extLst>
          </p:cNvPr>
          <p:cNvSpPr/>
          <p:nvPr/>
        </p:nvSpPr>
        <p:spPr>
          <a:xfrm>
            <a:off x="6366379" y="5664770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Temp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7B894-B4E8-F143-A38E-3408A5B41628}"/>
              </a:ext>
            </a:extLst>
          </p:cNvPr>
          <p:cNvSpPr/>
          <p:nvPr/>
        </p:nvSpPr>
        <p:spPr>
          <a:xfrm>
            <a:off x="8955673" y="5641295"/>
            <a:ext cx="742950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Erosion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1A531F-832A-C443-8270-CFF663906B44}"/>
              </a:ext>
            </a:extLst>
          </p:cNvPr>
          <p:cNvSpPr/>
          <p:nvPr/>
        </p:nvSpPr>
        <p:spPr>
          <a:xfrm>
            <a:off x="7893793" y="5648190"/>
            <a:ext cx="742950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Weathering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9E078D-8641-5447-A824-BF860CCF7634}"/>
              </a:ext>
            </a:extLst>
          </p:cNvPr>
          <p:cNvSpPr/>
          <p:nvPr/>
        </p:nvSpPr>
        <p:spPr>
          <a:xfrm>
            <a:off x="10151779" y="5641295"/>
            <a:ext cx="758322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Topography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514318-5493-3642-95A0-F46699FAED4E}"/>
              </a:ext>
            </a:extLst>
          </p:cNvPr>
          <p:cNvCxnSpPr>
            <a:stCxn id="4" idx="3"/>
            <a:endCxn id="5" idx="1"/>
          </p:cNvCxnSpPr>
          <p:nvPr/>
        </p:nvCxnSpPr>
        <p:spPr>
          <a:xfrm>
            <a:off x="1456655" y="5977923"/>
            <a:ext cx="390504" cy="371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CDD8FE-30F0-6D41-935D-BB86E6697F93}"/>
              </a:ext>
            </a:extLst>
          </p:cNvPr>
          <p:cNvCxnSpPr/>
          <p:nvPr/>
        </p:nvCxnSpPr>
        <p:spPr>
          <a:xfrm flipV="1">
            <a:off x="2588209" y="6021958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F3FE9D-7144-0B47-8205-B4C2F34DE0B0}"/>
              </a:ext>
            </a:extLst>
          </p:cNvPr>
          <p:cNvCxnSpPr/>
          <p:nvPr/>
        </p:nvCxnSpPr>
        <p:spPr>
          <a:xfrm flipV="1">
            <a:off x="3720993" y="6015030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359DE7-F0A2-0446-9EF2-7863BC2D2B51}"/>
              </a:ext>
            </a:extLst>
          </p:cNvPr>
          <p:cNvCxnSpPr/>
          <p:nvPr/>
        </p:nvCxnSpPr>
        <p:spPr>
          <a:xfrm flipV="1">
            <a:off x="4864453" y="6021958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DE3460-B8D8-8844-A55A-7556B22BC7D8}"/>
              </a:ext>
            </a:extLst>
          </p:cNvPr>
          <p:cNvCxnSpPr/>
          <p:nvPr/>
        </p:nvCxnSpPr>
        <p:spPr>
          <a:xfrm flipV="1">
            <a:off x="5969521" y="6021074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238AE1-1371-E245-BC8A-1B66D240A24F}"/>
              </a:ext>
            </a:extLst>
          </p:cNvPr>
          <p:cNvCxnSpPr/>
          <p:nvPr/>
        </p:nvCxnSpPr>
        <p:spPr>
          <a:xfrm flipV="1">
            <a:off x="8609506" y="6005370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EE73A6-F9F6-5646-84FB-73B677AF35A8}"/>
              </a:ext>
            </a:extLst>
          </p:cNvPr>
          <p:cNvCxnSpPr/>
          <p:nvPr/>
        </p:nvCxnSpPr>
        <p:spPr>
          <a:xfrm flipV="1">
            <a:off x="9742290" y="6015029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E9A7AA6-1D01-6042-A2B6-582B47CECCD5}"/>
              </a:ext>
            </a:extLst>
          </p:cNvPr>
          <p:cNvSpPr/>
          <p:nvPr/>
        </p:nvSpPr>
        <p:spPr>
          <a:xfrm>
            <a:off x="1280767" y="4407687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Sea-floor</a:t>
            </a:r>
          </a:p>
          <a:p>
            <a:pPr algn="ctr"/>
            <a:r>
              <a:rPr lang="en-GB" sz="1200" dirty="0"/>
              <a:t>Depth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897FA9-52FA-C34F-BADA-FCD874144F60}"/>
              </a:ext>
            </a:extLst>
          </p:cNvPr>
          <p:cNvSpPr/>
          <p:nvPr/>
        </p:nvSpPr>
        <p:spPr>
          <a:xfrm>
            <a:off x="2411651" y="4407687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Sunlight Penetration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DF8E77-E3F6-5449-BA79-95AAB8853544}"/>
              </a:ext>
            </a:extLst>
          </p:cNvPr>
          <p:cNvSpPr/>
          <p:nvPr/>
        </p:nvSpPr>
        <p:spPr>
          <a:xfrm>
            <a:off x="3544435" y="4407686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Nutrients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0E353F-40D0-F54A-9172-D9D731C13D43}"/>
              </a:ext>
            </a:extLst>
          </p:cNvPr>
          <p:cNvSpPr/>
          <p:nvPr/>
        </p:nvSpPr>
        <p:spPr>
          <a:xfrm>
            <a:off x="5806203" y="4398036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Salinity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B4E7A7-30BB-CA44-A87A-6B2B6A09D5A8}"/>
              </a:ext>
            </a:extLst>
          </p:cNvPr>
          <p:cNvSpPr/>
          <p:nvPr/>
        </p:nvSpPr>
        <p:spPr>
          <a:xfrm>
            <a:off x="4675319" y="4407686"/>
            <a:ext cx="74295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Substrate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5F8D0F-6401-C54E-A3B3-CA046B4478C1}"/>
              </a:ext>
            </a:extLst>
          </p:cNvPr>
          <p:cNvCxnSpPr/>
          <p:nvPr/>
        </p:nvCxnSpPr>
        <p:spPr>
          <a:xfrm flipV="1">
            <a:off x="2029055" y="4764871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2D7C006-99A3-404D-A2D3-19D1915DEA70}"/>
              </a:ext>
            </a:extLst>
          </p:cNvPr>
          <p:cNvCxnSpPr/>
          <p:nvPr/>
        </p:nvCxnSpPr>
        <p:spPr>
          <a:xfrm flipV="1">
            <a:off x="3143925" y="4757940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C90A1C6-75B8-4548-9A69-56F411ACEC4B}"/>
              </a:ext>
            </a:extLst>
          </p:cNvPr>
          <p:cNvCxnSpPr/>
          <p:nvPr/>
        </p:nvCxnSpPr>
        <p:spPr>
          <a:xfrm flipV="1">
            <a:off x="4298061" y="4757933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DB1B1B-06AA-2545-929C-4C5E2DB613A7}"/>
              </a:ext>
            </a:extLst>
          </p:cNvPr>
          <p:cNvCxnSpPr/>
          <p:nvPr/>
        </p:nvCxnSpPr>
        <p:spPr>
          <a:xfrm flipV="1">
            <a:off x="5419219" y="4764871"/>
            <a:ext cx="389834" cy="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36E40C5-4765-FD43-B060-30E13285A4D6}"/>
              </a:ext>
            </a:extLst>
          </p:cNvPr>
          <p:cNvSpPr/>
          <p:nvPr/>
        </p:nvSpPr>
        <p:spPr>
          <a:xfrm>
            <a:off x="2403825" y="4414762"/>
            <a:ext cx="761452" cy="71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4D562C-2CF6-1940-81FF-A59FFC86675B}"/>
              </a:ext>
            </a:extLst>
          </p:cNvPr>
          <p:cNvSpPr/>
          <p:nvPr/>
        </p:nvSpPr>
        <p:spPr>
          <a:xfrm>
            <a:off x="6366380" y="5664810"/>
            <a:ext cx="749974" cy="71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19DCEC-E387-B845-AD88-A7DE27D579A0}"/>
              </a:ext>
            </a:extLst>
          </p:cNvPr>
          <p:cNvSpPr/>
          <p:nvPr/>
        </p:nvSpPr>
        <p:spPr>
          <a:xfrm>
            <a:off x="1265395" y="4414762"/>
            <a:ext cx="791103" cy="71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2D4D9D-8C47-F640-ACA6-4FB164F16E07}"/>
              </a:ext>
            </a:extLst>
          </p:cNvPr>
          <p:cNvSpPr/>
          <p:nvPr/>
        </p:nvSpPr>
        <p:spPr>
          <a:xfrm>
            <a:off x="3519409" y="4407726"/>
            <a:ext cx="791103" cy="71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43ABFF-02CD-1949-A5A6-357A03E4B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08" y="2322928"/>
            <a:ext cx="6095379" cy="1678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C3C9669-9872-7640-B08D-2BB9625E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237800"/>
            <a:ext cx="6095379" cy="21186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A397D8-A797-FA4C-AAB6-37DE30EA4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808" y="182337"/>
            <a:ext cx="2273300" cy="36322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866D1C-ABDF-2C47-BA6E-B8F02F06C25C}"/>
              </a:ext>
            </a:extLst>
          </p:cNvPr>
          <p:cNvSpPr/>
          <p:nvPr/>
        </p:nvSpPr>
        <p:spPr>
          <a:xfrm>
            <a:off x="5794641" y="4414762"/>
            <a:ext cx="761453" cy="714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693BB42-8C4E-354B-BF21-9FAD88C12631}"/>
              </a:ext>
            </a:extLst>
          </p:cNvPr>
          <p:cNvCxnSpPr>
            <a:cxnSpLocks/>
          </p:cNvCxnSpPr>
          <p:nvPr/>
        </p:nvCxnSpPr>
        <p:spPr>
          <a:xfrm flipV="1">
            <a:off x="7176072" y="1998437"/>
            <a:ext cx="71582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A8CAACA-CAB4-A044-A700-51D2AFBF557E}"/>
              </a:ext>
            </a:extLst>
          </p:cNvPr>
          <p:cNvSpPr/>
          <p:nvPr/>
        </p:nvSpPr>
        <p:spPr>
          <a:xfrm>
            <a:off x="2978820" y="5671826"/>
            <a:ext cx="731498" cy="69067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D14D0A0-8931-0341-B666-2069761EFE77}"/>
              </a:ext>
            </a:extLst>
          </p:cNvPr>
          <p:cNvSpPr/>
          <p:nvPr/>
        </p:nvSpPr>
        <p:spPr>
          <a:xfrm>
            <a:off x="4100151" y="5697939"/>
            <a:ext cx="791103" cy="7143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2704A8C-ECA9-324C-9650-284EC39C49B0}"/>
              </a:ext>
            </a:extLst>
          </p:cNvPr>
          <p:cNvSpPr/>
          <p:nvPr/>
        </p:nvSpPr>
        <p:spPr>
          <a:xfrm>
            <a:off x="4657025" y="4407686"/>
            <a:ext cx="791103" cy="71433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536D40-3788-D84F-9A4A-AF3E0A762DDC}"/>
              </a:ext>
            </a:extLst>
          </p:cNvPr>
          <p:cNvSpPr/>
          <p:nvPr/>
        </p:nvSpPr>
        <p:spPr>
          <a:xfrm>
            <a:off x="8968424" y="4552766"/>
            <a:ext cx="742950" cy="7143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Flow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438BE09-4B4A-C44B-89C2-2AAF3A3103AB}"/>
              </a:ext>
            </a:extLst>
          </p:cNvPr>
          <p:cNvCxnSpPr>
            <a:cxnSpLocks/>
          </p:cNvCxnSpPr>
          <p:nvPr/>
        </p:nvCxnSpPr>
        <p:spPr>
          <a:xfrm flipV="1">
            <a:off x="7176072" y="5276656"/>
            <a:ext cx="71582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0640F8A-05CD-9346-9637-5073E9AE3EC8}"/>
              </a:ext>
            </a:extLst>
          </p:cNvPr>
          <p:cNvCxnSpPr>
            <a:cxnSpLocks/>
            <a:stCxn id="4" idx="0"/>
            <a:endCxn id="40" idx="2"/>
          </p:cNvCxnSpPr>
          <p:nvPr/>
        </p:nvCxnSpPr>
        <p:spPr>
          <a:xfrm flipV="1">
            <a:off x="1085180" y="5129097"/>
            <a:ext cx="575767" cy="4916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096420-7B33-4D4C-BE14-8C0DB1E92DD1}"/>
              </a:ext>
            </a:extLst>
          </p:cNvPr>
          <p:cNvCxnSpPr>
            <a:cxnSpLocks/>
            <a:stCxn id="5" idx="0"/>
            <a:endCxn id="40" idx="2"/>
          </p:cNvCxnSpPr>
          <p:nvPr/>
        </p:nvCxnSpPr>
        <p:spPr>
          <a:xfrm flipH="1" flipV="1">
            <a:off x="1660947" y="5129097"/>
            <a:ext cx="557687" cy="528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D8EA555-8A18-0F44-8E22-6D58772F0F6A}"/>
              </a:ext>
            </a:extLst>
          </p:cNvPr>
          <p:cNvSpPr/>
          <p:nvPr/>
        </p:nvSpPr>
        <p:spPr>
          <a:xfrm>
            <a:off x="6328320" y="5644953"/>
            <a:ext cx="847752" cy="76731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C315077-90E6-BE4A-8395-89EFD3F1DE09}"/>
              </a:ext>
            </a:extLst>
          </p:cNvPr>
          <p:cNvCxnSpPr>
            <a:cxnSpLocks/>
            <a:stCxn id="5" idx="0"/>
            <a:endCxn id="38" idx="2"/>
          </p:cNvCxnSpPr>
          <p:nvPr/>
        </p:nvCxnSpPr>
        <p:spPr>
          <a:xfrm flipV="1">
            <a:off x="2218634" y="5129097"/>
            <a:ext cx="565917" cy="5287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9869795-B9B5-AE4C-97FA-04A49919B39D}"/>
              </a:ext>
            </a:extLst>
          </p:cNvPr>
          <p:cNvCxnSpPr>
            <a:cxnSpLocks/>
            <a:stCxn id="53" idx="0"/>
            <a:endCxn id="38" idx="2"/>
          </p:cNvCxnSpPr>
          <p:nvPr/>
        </p:nvCxnSpPr>
        <p:spPr>
          <a:xfrm flipH="1" flipV="1">
            <a:off x="2784551" y="5129097"/>
            <a:ext cx="560018" cy="542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0ECE86-4CCB-F840-B0C4-EA095FD5F7A9}"/>
              </a:ext>
            </a:extLst>
          </p:cNvPr>
          <p:cNvCxnSpPr>
            <a:cxnSpLocks/>
            <a:stCxn id="53" idx="0"/>
            <a:endCxn id="41" idx="2"/>
          </p:cNvCxnSpPr>
          <p:nvPr/>
        </p:nvCxnSpPr>
        <p:spPr>
          <a:xfrm flipV="1">
            <a:off x="3344569" y="5122061"/>
            <a:ext cx="570392" cy="5497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F532AB5-2DDF-3245-9DDC-9D3DBFDEFFB6}"/>
              </a:ext>
            </a:extLst>
          </p:cNvPr>
          <p:cNvCxnSpPr>
            <a:cxnSpLocks/>
            <a:stCxn id="54" idx="0"/>
            <a:endCxn id="41" idx="2"/>
          </p:cNvCxnSpPr>
          <p:nvPr/>
        </p:nvCxnSpPr>
        <p:spPr>
          <a:xfrm flipH="1" flipV="1">
            <a:off x="3914961" y="5122061"/>
            <a:ext cx="580742" cy="575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10C8BCB-4B86-DC4A-9894-EDC33305AD8B}"/>
              </a:ext>
            </a:extLst>
          </p:cNvPr>
          <p:cNvCxnSpPr>
            <a:cxnSpLocks/>
            <a:stCxn id="7" idx="0"/>
            <a:endCxn id="55" idx="2"/>
          </p:cNvCxnSpPr>
          <p:nvPr/>
        </p:nvCxnSpPr>
        <p:spPr>
          <a:xfrm flipV="1">
            <a:off x="4499546" y="5122021"/>
            <a:ext cx="553031" cy="5498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705B64E-6447-6D49-BE20-AC7C9212B7CC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038494" y="5128959"/>
            <a:ext cx="575642" cy="5288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E7F5723-3A8E-0542-993C-3980D3AEBC0F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8362733" y="5267141"/>
            <a:ext cx="977166" cy="3741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5CBEC52-5124-244A-8ECE-037336C56365}"/>
              </a:ext>
            </a:extLst>
          </p:cNvPr>
          <p:cNvCxnSpPr>
            <a:cxnSpLocks/>
            <a:stCxn id="10" idx="0"/>
            <a:endCxn id="57" idx="2"/>
          </p:cNvCxnSpPr>
          <p:nvPr/>
        </p:nvCxnSpPr>
        <p:spPr>
          <a:xfrm flipV="1">
            <a:off x="9327148" y="5267141"/>
            <a:ext cx="12751" cy="3741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BD2371C-B58D-ED4C-9C5B-76CD9E95A95E}"/>
              </a:ext>
            </a:extLst>
          </p:cNvPr>
          <p:cNvCxnSpPr>
            <a:cxnSpLocks/>
            <a:stCxn id="12" idx="0"/>
            <a:endCxn id="57" idx="2"/>
          </p:cNvCxnSpPr>
          <p:nvPr/>
        </p:nvCxnSpPr>
        <p:spPr>
          <a:xfrm flipH="1" flipV="1">
            <a:off x="9339899" y="5267141"/>
            <a:ext cx="1191041" cy="37415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2C48BC1-1582-F848-BAC4-D3989537DE31}"/>
              </a:ext>
            </a:extLst>
          </p:cNvPr>
          <p:cNvCxnSpPr>
            <a:cxnSpLocks/>
            <a:endCxn id="48" idx="2"/>
          </p:cNvCxnSpPr>
          <p:nvPr/>
        </p:nvCxnSpPr>
        <p:spPr>
          <a:xfrm flipH="1" flipV="1">
            <a:off x="6175368" y="5129097"/>
            <a:ext cx="576828" cy="4827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09F654F-8A31-CB41-B02C-4D715BC2792A}"/>
              </a:ext>
            </a:extLst>
          </p:cNvPr>
          <p:cNvSpPr txBox="1"/>
          <p:nvPr/>
        </p:nvSpPr>
        <p:spPr>
          <a:xfrm>
            <a:off x="89322" y="6488668"/>
            <a:ext cx="2090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Reigmer</a:t>
            </a:r>
            <a:r>
              <a:rPr lang="en-GB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099548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3A6A1-B626-C746-9D08-6E298F1B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8" y="1232820"/>
            <a:ext cx="5239079" cy="4392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FD51C1-7414-5248-9AA2-437BA8BE4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55" y="1232820"/>
            <a:ext cx="3131590" cy="43923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E8AB94-DC35-EE49-BB18-93361F2A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02" y="336464"/>
            <a:ext cx="10918017" cy="69146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Levels of Granularity in the </a:t>
            </a:r>
            <a:r>
              <a:rPr lang="en-GB" sz="2400" cap="all" spc="300" dirty="0" err="1">
                <a:latin typeface="Arial" panose="020B0604020202020204" pitchFamily="34" charset="0"/>
              </a:rPr>
              <a:t>Waulsortian</a:t>
            </a:r>
            <a:r>
              <a:rPr lang="en-GB" sz="2400" cap="all" spc="300" dirty="0">
                <a:latin typeface="Arial" panose="020B0604020202020204" pitchFamily="34" charset="0"/>
              </a:rPr>
              <a:t> </a:t>
            </a:r>
            <a:r>
              <a:rPr lang="en-GB" sz="2400" cap="all" spc="300" dirty="0" err="1">
                <a:latin typeface="Arial" panose="020B0604020202020204" pitchFamily="34" charset="0"/>
              </a:rPr>
              <a:t>Mudmound</a:t>
            </a:r>
            <a:endParaRPr lang="en-GB" sz="2400" cap="all" spc="3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A82D5-BC4C-D84E-813C-CF199C60A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6553" y="1232820"/>
            <a:ext cx="2428744" cy="15927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5D0FF-67E0-C74C-AE42-3B0FCC0E31DD}"/>
              </a:ext>
            </a:extLst>
          </p:cNvPr>
          <p:cNvSpPr txBox="1"/>
          <p:nvPr/>
        </p:nvSpPr>
        <p:spPr>
          <a:xfrm>
            <a:off x="1745673" y="5625179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Granularity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D2844-C8C2-8348-B363-0D81B77E99B1}"/>
              </a:ext>
            </a:extLst>
          </p:cNvPr>
          <p:cNvSpPr txBox="1"/>
          <p:nvPr/>
        </p:nvSpPr>
        <p:spPr>
          <a:xfrm>
            <a:off x="6755478" y="5625179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Medium Granularity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3CC64F-20F9-9148-AC6D-C1D203F1623C}"/>
              </a:ext>
            </a:extLst>
          </p:cNvPr>
          <p:cNvSpPr txBox="1"/>
          <p:nvPr/>
        </p:nvSpPr>
        <p:spPr>
          <a:xfrm>
            <a:off x="9995176" y="5632740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Low Granularity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CCAD2-C19F-AA40-943F-EB760CF1E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433" y="2925595"/>
            <a:ext cx="2413864" cy="20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3A6A1-B626-C746-9D08-6E298F1BF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21" y="1232821"/>
            <a:ext cx="5239079" cy="43923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E8AB94-DC35-EE49-BB18-93361F2A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02" y="336464"/>
            <a:ext cx="10918017" cy="69146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High Granularity controls on </a:t>
            </a:r>
            <a:r>
              <a:rPr lang="en-GB" sz="2400" cap="all" spc="300" dirty="0" err="1">
                <a:latin typeface="Arial" panose="020B0604020202020204" pitchFamily="34" charset="0"/>
              </a:rPr>
              <a:t>Waulsortian</a:t>
            </a:r>
            <a:r>
              <a:rPr lang="en-GB" sz="2400" cap="all" spc="300" dirty="0">
                <a:latin typeface="Arial" panose="020B0604020202020204" pitchFamily="34" charset="0"/>
              </a:rPr>
              <a:t> </a:t>
            </a:r>
            <a:r>
              <a:rPr lang="en-GB" sz="2400" cap="all" spc="300" dirty="0" err="1">
                <a:latin typeface="Arial" panose="020B0604020202020204" pitchFamily="34" charset="0"/>
              </a:rPr>
              <a:t>Mudmound</a:t>
            </a:r>
            <a:r>
              <a:rPr lang="en-GB" sz="2400" cap="all" spc="3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2773F70-157F-C14A-90DC-CD5C111848FE}"/>
              </a:ext>
            </a:extLst>
          </p:cNvPr>
          <p:cNvSpPr/>
          <p:nvPr/>
        </p:nvSpPr>
        <p:spPr>
          <a:xfrm>
            <a:off x="1197033" y="2161309"/>
            <a:ext cx="4754880" cy="1845426"/>
          </a:xfrm>
          <a:custGeom>
            <a:avLst/>
            <a:gdLst>
              <a:gd name="connsiteX0" fmla="*/ 0 w 4754880"/>
              <a:gd name="connsiteY0" fmla="*/ 1845426 h 1845426"/>
              <a:gd name="connsiteX1" fmla="*/ 1612669 w 4754880"/>
              <a:gd name="connsiteY1" fmla="*/ 1313411 h 1845426"/>
              <a:gd name="connsiteX2" fmla="*/ 2510443 w 4754880"/>
              <a:gd name="connsiteY2" fmla="*/ 681644 h 1845426"/>
              <a:gd name="connsiteX3" fmla="*/ 4089862 w 4754880"/>
              <a:gd name="connsiteY3" fmla="*/ 116378 h 1845426"/>
              <a:gd name="connsiteX4" fmla="*/ 4754880 w 4754880"/>
              <a:gd name="connsiteY4" fmla="*/ 0 h 184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880" h="1845426">
                <a:moveTo>
                  <a:pt x="0" y="1845426"/>
                </a:moveTo>
                <a:cubicBezTo>
                  <a:pt x="597131" y="1676400"/>
                  <a:pt x="1194262" y="1507375"/>
                  <a:pt x="1612669" y="1313411"/>
                </a:cubicBezTo>
                <a:cubicBezTo>
                  <a:pt x="2031076" y="1119447"/>
                  <a:pt x="2097577" y="881150"/>
                  <a:pt x="2510443" y="681644"/>
                </a:cubicBezTo>
                <a:cubicBezTo>
                  <a:pt x="2923309" y="482138"/>
                  <a:pt x="3715789" y="229985"/>
                  <a:pt x="4089862" y="116378"/>
                </a:cubicBezTo>
                <a:cubicBezTo>
                  <a:pt x="4463935" y="2771"/>
                  <a:pt x="4609407" y="1385"/>
                  <a:pt x="4754880" y="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226D2-59C3-E54A-90EA-A1AB35E5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7" y="1232821"/>
            <a:ext cx="3705225" cy="2375560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828CEE48-FA52-A74F-BCBA-DE3C8EE31803}"/>
              </a:ext>
            </a:extLst>
          </p:cNvPr>
          <p:cNvSpPr/>
          <p:nvPr/>
        </p:nvSpPr>
        <p:spPr>
          <a:xfrm rot="2367035">
            <a:off x="949686" y="4804517"/>
            <a:ext cx="681644" cy="91300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7BA24A-7B45-5F4E-A700-516868B62809}"/>
              </a:ext>
            </a:extLst>
          </p:cNvPr>
          <p:cNvSpPr txBox="1"/>
          <p:nvPr/>
        </p:nvSpPr>
        <p:spPr>
          <a:xfrm>
            <a:off x="161796" y="5764741"/>
            <a:ext cx="265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Alkaline Water Current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8333E-AF22-5F49-9718-3B0E241AEDF4}"/>
              </a:ext>
            </a:extLst>
          </p:cNvPr>
          <p:cNvSpPr txBox="1"/>
          <p:nvPr/>
        </p:nvSpPr>
        <p:spPr>
          <a:xfrm>
            <a:off x="171450" y="6369667"/>
            <a:ext cx="401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 err="1">
                <a:latin typeface="MinionStd"/>
              </a:rPr>
              <a:t>Geyman</a:t>
            </a:r>
            <a:r>
              <a:rPr lang="en-IE" b="1" dirty="0">
                <a:latin typeface="MinionStd"/>
              </a:rPr>
              <a:t> et al. 2022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699883-7DC4-1C41-8744-1710349C1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738" y="3608381"/>
            <a:ext cx="3705225" cy="21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0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FBB314-BB79-A545-BF9D-6C619979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013159"/>
            <a:ext cx="7023100" cy="48316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9A7977-13ED-BD4C-AA72-16340C7D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36711"/>
            <a:ext cx="10482943" cy="69146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cap="all" spc="300" dirty="0">
                <a:latin typeface="Arial" panose="020B0604020202020204" pitchFamily="34" charset="0"/>
              </a:rPr>
              <a:t>What would evolution look like without faulting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C734C-4C04-7440-91C6-F23565AC9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753" y="1013159"/>
            <a:ext cx="3128963" cy="262806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A05ADCD-AE9E-2E4A-A6ED-B1C2E83841B7}"/>
              </a:ext>
            </a:extLst>
          </p:cNvPr>
          <p:cNvSpPr/>
          <p:nvPr/>
        </p:nvSpPr>
        <p:spPr>
          <a:xfrm>
            <a:off x="828675" y="1443038"/>
            <a:ext cx="2543175" cy="214312"/>
          </a:xfrm>
          <a:custGeom>
            <a:avLst/>
            <a:gdLst>
              <a:gd name="connsiteX0" fmla="*/ 0 w 2543175"/>
              <a:gd name="connsiteY0" fmla="*/ 171450 h 214312"/>
              <a:gd name="connsiteX1" fmla="*/ 114300 w 2543175"/>
              <a:gd name="connsiteY1" fmla="*/ 114300 h 214312"/>
              <a:gd name="connsiteX2" fmla="*/ 200025 w 2543175"/>
              <a:gd name="connsiteY2" fmla="*/ 57150 h 214312"/>
              <a:gd name="connsiteX3" fmla="*/ 200025 w 2543175"/>
              <a:gd name="connsiteY3" fmla="*/ 142875 h 214312"/>
              <a:gd name="connsiteX4" fmla="*/ 214313 w 2543175"/>
              <a:gd name="connsiteY4" fmla="*/ 214312 h 214312"/>
              <a:gd name="connsiteX5" fmla="*/ 257175 w 2543175"/>
              <a:gd name="connsiteY5" fmla="*/ 200025 h 214312"/>
              <a:gd name="connsiteX6" fmla="*/ 342900 w 2543175"/>
              <a:gd name="connsiteY6" fmla="*/ 142875 h 214312"/>
              <a:gd name="connsiteX7" fmla="*/ 385763 w 2543175"/>
              <a:gd name="connsiteY7" fmla="*/ 114300 h 214312"/>
              <a:gd name="connsiteX8" fmla="*/ 485775 w 2543175"/>
              <a:gd name="connsiteY8" fmla="*/ 71437 h 214312"/>
              <a:gd name="connsiteX9" fmla="*/ 500063 w 2543175"/>
              <a:gd name="connsiteY9" fmla="*/ 114300 h 214312"/>
              <a:gd name="connsiteX10" fmla="*/ 514350 w 2543175"/>
              <a:gd name="connsiteY10" fmla="*/ 171450 h 214312"/>
              <a:gd name="connsiteX11" fmla="*/ 557213 w 2543175"/>
              <a:gd name="connsiteY11" fmla="*/ 185737 h 214312"/>
              <a:gd name="connsiteX12" fmla="*/ 657225 w 2543175"/>
              <a:gd name="connsiteY12" fmla="*/ 157162 h 214312"/>
              <a:gd name="connsiteX13" fmla="*/ 700088 w 2543175"/>
              <a:gd name="connsiteY13" fmla="*/ 128587 h 214312"/>
              <a:gd name="connsiteX14" fmla="*/ 771525 w 2543175"/>
              <a:gd name="connsiteY14" fmla="*/ 71437 h 214312"/>
              <a:gd name="connsiteX15" fmla="*/ 828675 w 2543175"/>
              <a:gd name="connsiteY15" fmla="*/ 28575 h 214312"/>
              <a:gd name="connsiteX16" fmla="*/ 871538 w 2543175"/>
              <a:gd name="connsiteY16" fmla="*/ 0 h 214312"/>
              <a:gd name="connsiteX17" fmla="*/ 885825 w 2543175"/>
              <a:gd name="connsiteY17" fmla="*/ 142875 h 214312"/>
              <a:gd name="connsiteX18" fmla="*/ 928688 w 2543175"/>
              <a:gd name="connsiteY18" fmla="*/ 157162 h 214312"/>
              <a:gd name="connsiteX19" fmla="*/ 1057275 w 2543175"/>
              <a:gd name="connsiteY19" fmla="*/ 142875 h 214312"/>
              <a:gd name="connsiteX20" fmla="*/ 1185863 w 2543175"/>
              <a:gd name="connsiteY20" fmla="*/ 71437 h 214312"/>
              <a:gd name="connsiteX21" fmla="*/ 1228725 w 2543175"/>
              <a:gd name="connsiteY21" fmla="*/ 42862 h 214312"/>
              <a:gd name="connsiteX22" fmla="*/ 1271588 w 2543175"/>
              <a:gd name="connsiteY22" fmla="*/ 28575 h 214312"/>
              <a:gd name="connsiteX23" fmla="*/ 1300163 w 2543175"/>
              <a:gd name="connsiteY23" fmla="*/ 71437 h 214312"/>
              <a:gd name="connsiteX24" fmla="*/ 1328738 w 2543175"/>
              <a:gd name="connsiteY24" fmla="*/ 142875 h 214312"/>
              <a:gd name="connsiteX25" fmla="*/ 1514475 w 2543175"/>
              <a:gd name="connsiteY25" fmla="*/ 128587 h 214312"/>
              <a:gd name="connsiteX26" fmla="*/ 1557338 w 2543175"/>
              <a:gd name="connsiteY26" fmla="*/ 114300 h 214312"/>
              <a:gd name="connsiteX27" fmla="*/ 1628775 w 2543175"/>
              <a:gd name="connsiteY27" fmla="*/ 100012 h 214312"/>
              <a:gd name="connsiteX28" fmla="*/ 1671638 w 2543175"/>
              <a:gd name="connsiteY28" fmla="*/ 71437 h 214312"/>
              <a:gd name="connsiteX29" fmla="*/ 1757363 w 2543175"/>
              <a:gd name="connsiteY29" fmla="*/ 28575 h 214312"/>
              <a:gd name="connsiteX30" fmla="*/ 1757363 w 2543175"/>
              <a:gd name="connsiteY30" fmla="*/ 128587 h 214312"/>
              <a:gd name="connsiteX31" fmla="*/ 1800225 w 2543175"/>
              <a:gd name="connsiteY31" fmla="*/ 142875 h 214312"/>
              <a:gd name="connsiteX32" fmla="*/ 2014538 w 2543175"/>
              <a:gd name="connsiteY32" fmla="*/ 114300 h 214312"/>
              <a:gd name="connsiteX33" fmla="*/ 2143125 w 2543175"/>
              <a:gd name="connsiteY33" fmla="*/ 71437 h 214312"/>
              <a:gd name="connsiteX34" fmla="*/ 2185988 w 2543175"/>
              <a:gd name="connsiteY34" fmla="*/ 57150 h 214312"/>
              <a:gd name="connsiteX35" fmla="*/ 2200275 w 2543175"/>
              <a:gd name="connsiteY35" fmla="*/ 100012 h 214312"/>
              <a:gd name="connsiteX36" fmla="*/ 2171700 w 2543175"/>
              <a:gd name="connsiteY36" fmla="*/ 142875 h 214312"/>
              <a:gd name="connsiteX37" fmla="*/ 2243138 w 2543175"/>
              <a:gd name="connsiteY37" fmla="*/ 157162 h 214312"/>
              <a:gd name="connsiteX38" fmla="*/ 2300288 w 2543175"/>
              <a:gd name="connsiteY38" fmla="*/ 171450 h 214312"/>
              <a:gd name="connsiteX39" fmla="*/ 2457450 w 2543175"/>
              <a:gd name="connsiteY39" fmla="*/ 157162 h 214312"/>
              <a:gd name="connsiteX40" fmla="*/ 2500313 w 2543175"/>
              <a:gd name="connsiteY40" fmla="*/ 128587 h 214312"/>
              <a:gd name="connsiteX41" fmla="*/ 2543175 w 2543175"/>
              <a:gd name="connsiteY41" fmla="*/ 114300 h 214312"/>
              <a:gd name="connsiteX42" fmla="*/ 2543175 w 2543175"/>
              <a:gd name="connsiteY42" fmla="*/ 185737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543175" h="214312">
                <a:moveTo>
                  <a:pt x="0" y="171450"/>
                </a:moveTo>
                <a:cubicBezTo>
                  <a:pt x="38100" y="152400"/>
                  <a:pt x="78362" y="137169"/>
                  <a:pt x="114300" y="114300"/>
                </a:cubicBezTo>
                <a:cubicBezTo>
                  <a:pt x="232025" y="39384"/>
                  <a:pt x="90134" y="93779"/>
                  <a:pt x="200025" y="57150"/>
                </a:cubicBezTo>
                <a:cubicBezTo>
                  <a:pt x="264193" y="153401"/>
                  <a:pt x="212056" y="46622"/>
                  <a:pt x="200025" y="142875"/>
                </a:cubicBezTo>
                <a:cubicBezTo>
                  <a:pt x="197013" y="166971"/>
                  <a:pt x="209550" y="190500"/>
                  <a:pt x="214313" y="214312"/>
                </a:cubicBezTo>
                <a:cubicBezTo>
                  <a:pt x="228600" y="209550"/>
                  <a:pt x="244010" y="207339"/>
                  <a:pt x="257175" y="200025"/>
                </a:cubicBezTo>
                <a:cubicBezTo>
                  <a:pt x="287196" y="183347"/>
                  <a:pt x="314325" y="161925"/>
                  <a:pt x="342900" y="142875"/>
                </a:cubicBezTo>
                <a:cubicBezTo>
                  <a:pt x="357188" y="133350"/>
                  <a:pt x="370404" y="121979"/>
                  <a:pt x="385763" y="114300"/>
                </a:cubicBezTo>
                <a:cubicBezTo>
                  <a:pt x="456383" y="78990"/>
                  <a:pt x="422708" y="92460"/>
                  <a:pt x="485775" y="71437"/>
                </a:cubicBezTo>
                <a:cubicBezTo>
                  <a:pt x="490538" y="85725"/>
                  <a:pt x="495926" y="99819"/>
                  <a:pt x="500063" y="114300"/>
                </a:cubicBezTo>
                <a:cubicBezTo>
                  <a:pt x="505457" y="133181"/>
                  <a:pt x="502083" y="156117"/>
                  <a:pt x="514350" y="171450"/>
                </a:cubicBezTo>
                <a:cubicBezTo>
                  <a:pt x="523758" y="183210"/>
                  <a:pt x="542925" y="180975"/>
                  <a:pt x="557213" y="185737"/>
                </a:cubicBezTo>
                <a:cubicBezTo>
                  <a:pt x="575530" y="181158"/>
                  <a:pt x="636723" y="167413"/>
                  <a:pt x="657225" y="157162"/>
                </a:cubicBezTo>
                <a:cubicBezTo>
                  <a:pt x="672584" y="149483"/>
                  <a:pt x="685800" y="138112"/>
                  <a:pt x="700088" y="128587"/>
                </a:cubicBezTo>
                <a:cubicBezTo>
                  <a:pt x="754310" y="47255"/>
                  <a:pt x="697206" y="113905"/>
                  <a:pt x="771525" y="71437"/>
                </a:cubicBezTo>
                <a:cubicBezTo>
                  <a:pt x="792200" y="59623"/>
                  <a:pt x="809298" y="42416"/>
                  <a:pt x="828675" y="28575"/>
                </a:cubicBezTo>
                <a:cubicBezTo>
                  <a:pt x="842648" y="18594"/>
                  <a:pt x="857250" y="9525"/>
                  <a:pt x="871538" y="0"/>
                </a:cubicBezTo>
                <a:cubicBezTo>
                  <a:pt x="876300" y="47625"/>
                  <a:pt x="869468" y="97894"/>
                  <a:pt x="885825" y="142875"/>
                </a:cubicBezTo>
                <a:cubicBezTo>
                  <a:pt x="890972" y="157029"/>
                  <a:pt x="913628" y="157162"/>
                  <a:pt x="928688" y="157162"/>
                </a:cubicBezTo>
                <a:cubicBezTo>
                  <a:pt x="971814" y="157162"/>
                  <a:pt x="1014413" y="147637"/>
                  <a:pt x="1057275" y="142875"/>
                </a:cubicBezTo>
                <a:cubicBezTo>
                  <a:pt x="1132718" y="117727"/>
                  <a:pt x="1087608" y="136941"/>
                  <a:pt x="1185863" y="71437"/>
                </a:cubicBezTo>
                <a:cubicBezTo>
                  <a:pt x="1200150" y="61912"/>
                  <a:pt x="1212435" y="48292"/>
                  <a:pt x="1228725" y="42862"/>
                </a:cubicBezTo>
                <a:lnTo>
                  <a:pt x="1271588" y="28575"/>
                </a:lnTo>
                <a:cubicBezTo>
                  <a:pt x="1281113" y="42862"/>
                  <a:pt x="1297340" y="54499"/>
                  <a:pt x="1300163" y="71437"/>
                </a:cubicBezTo>
                <a:cubicBezTo>
                  <a:pt x="1313718" y="152773"/>
                  <a:pt x="1235406" y="80655"/>
                  <a:pt x="1328738" y="142875"/>
                </a:cubicBezTo>
                <a:cubicBezTo>
                  <a:pt x="1390650" y="138112"/>
                  <a:pt x="1452859" y="136289"/>
                  <a:pt x="1514475" y="128587"/>
                </a:cubicBezTo>
                <a:cubicBezTo>
                  <a:pt x="1529419" y="126719"/>
                  <a:pt x="1542727" y="117953"/>
                  <a:pt x="1557338" y="114300"/>
                </a:cubicBezTo>
                <a:cubicBezTo>
                  <a:pt x="1580897" y="108410"/>
                  <a:pt x="1604963" y="104775"/>
                  <a:pt x="1628775" y="100012"/>
                </a:cubicBezTo>
                <a:cubicBezTo>
                  <a:pt x="1643063" y="90487"/>
                  <a:pt x="1656279" y="79116"/>
                  <a:pt x="1671638" y="71437"/>
                </a:cubicBezTo>
                <a:cubicBezTo>
                  <a:pt x="1789944" y="12285"/>
                  <a:pt x="1634522" y="110468"/>
                  <a:pt x="1757363" y="28575"/>
                </a:cubicBezTo>
                <a:cubicBezTo>
                  <a:pt x="1745768" y="63357"/>
                  <a:pt x="1727814" y="91650"/>
                  <a:pt x="1757363" y="128587"/>
                </a:cubicBezTo>
                <a:cubicBezTo>
                  <a:pt x="1766771" y="140347"/>
                  <a:pt x="1785938" y="138112"/>
                  <a:pt x="1800225" y="142875"/>
                </a:cubicBezTo>
                <a:cubicBezTo>
                  <a:pt x="1907631" y="133110"/>
                  <a:pt x="1932228" y="138993"/>
                  <a:pt x="2014538" y="114300"/>
                </a:cubicBezTo>
                <a:cubicBezTo>
                  <a:pt x="2014605" y="114280"/>
                  <a:pt x="2121661" y="78592"/>
                  <a:pt x="2143125" y="71437"/>
                </a:cubicBezTo>
                <a:lnTo>
                  <a:pt x="2185988" y="57150"/>
                </a:lnTo>
                <a:cubicBezTo>
                  <a:pt x="2190750" y="71437"/>
                  <a:pt x="2202751" y="85157"/>
                  <a:pt x="2200275" y="100012"/>
                </a:cubicBezTo>
                <a:cubicBezTo>
                  <a:pt x="2197452" y="116950"/>
                  <a:pt x="2161397" y="129138"/>
                  <a:pt x="2171700" y="142875"/>
                </a:cubicBezTo>
                <a:cubicBezTo>
                  <a:pt x="2186271" y="162302"/>
                  <a:pt x="2219432" y="151894"/>
                  <a:pt x="2243138" y="157162"/>
                </a:cubicBezTo>
                <a:cubicBezTo>
                  <a:pt x="2262307" y="161422"/>
                  <a:pt x="2281238" y="166687"/>
                  <a:pt x="2300288" y="171450"/>
                </a:cubicBezTo>
                <a:cubicBezTo>
                  <a:pt x="2352675" y="166687"/>
                  <a:pt x="2406014" y="168184"/>
                  <a:pt x="2457450" y="157162"/>
                </a:cubicBezTo>
                <a:cubicBezTo>
                  <a:pt x="2474240" y="153564"/>
                  <a:pt x="2484954" y="136266"/>
                  <a:pt x="2500313" y="128587"/>
                </a:cubicBezTo>
                <a:cubicBezTo>
                  <a:pt x="2513783" y="121852"/>
                  <a:pt x="2528888" y="119062"/>
                  <a:pt x="2543175" y="114300"/>
                </a:cubicBezTo>
                <a:cubicBezTo>
                  <a:pt x="2511232" y="210128"/>
                  <a:pt x="2487659" y="213496"/>
                  <a:pt x="2543175" y="1857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5393D7C-B766-E146-9B3B-EA3C828CB13A}"/>
              </a:ext>
            </a:extLst>
          </p:cNvPr>
          <p:cNvSpPr/>
          <p:nvPr/>
        </p:nvSpPr>
        <p:spPr>
          <a:xfrm>
            <a:off x="3328988" y="1471613"/>
            <a:ext cx="2200275" cy="186188"/>
          </a:xfrm>
          <a:custGeom>
            <a:avLst/>
            <a:gdLst>
              <a:gd name="connsiteX0" fmla="*/ 0 w 2200275"/>
              <a:gd name="connsiteY0" fmla="*/ 171450 h 186188"/>
              <a:gd name="connsiteX1" fmla="*/ 100012 w 2200275"/>
              <a:gd name="connsiteY1" fmla="*/ 114300 h 186188"/>
              <a:gd name="connsiteX2" fmla="*/ 142875 w 2200275"/>
              <a:gd name="connsiteY2" fmla="*/ 71437 h 186188"/>
              <a:gd name="connsiteX3" fmla="*/ 228600 w 2200275"/>
              <a:gd name="connsiteY3" fmla="*/ 14287 h 186188"/>
              <a:gd name="connsiteX4" fmla="*/ 242887 w 2200275"/>
              <a:gd name="connsiteY4" fmla="*/ 100012 h 186188"/>
              <a:gd name="connsiteX5" fmla="*/ 328612 w 2200275"/>
              <a:gd name="connsiteY5" fmla="*/ 128587 h 186188"/>
              <a:gd name="connsiteX6" fmla="*/ 371475 w 2200275"/>
              <a:gd name="connsiteY6" fmla="*/ 142875 h 186188"/>
              <a:gd name="connsiteX7" fmla="*/ 471487 w 2200275"/>
              <a:gd name="connsiteY7" fmla="*/ 128587 h 186188"/>
              <a:gd name="connsiteX8" fmla="*/ 528637 w 2200275"/>
              <a:gd name="connsiteY8" fmla="*/ 114300 h 186188"/>
              <a:gd name="connsiteX9" fmla="*/ 614362 w 2200275"/>
              <a:gd name="connsiteY9" fmla="*/ 100012 h 186188"/>
              <a:gd name="connsiteX10" fmla="*/ 714375 w 2200275"/>
              <a:gd name="connsiteY10" fmla="*/ 57150 h 186188"/>
              <a:gd name="connsiteX11" fmla="*/ 742950 w 2200275"/>
              <a:gd name="connsiteY11" fmla="*/ 100012 h 186188"/>
              <a:gd name="connsiteX12" fmla="*/ 828675 w 2200275"/>
              <a:gd name="connsiteY12" fmla="*/ 157162 h 186188"/>
              <a:gd name="connsiteX13" fmla="*/ 871537 w 2200275"/>
              <a:gd name="connsiteY13" fmla="*/ 185737 h 186188"/>
              <a:gd name="connsiteX14" fmla="*/ 1042987 w 2200275"/>
              <a:gd name="connsiteY14" fmla="*/ 142875 h 186188"/>
              <a:gd name="connsiteX15" fmla="*/ 1085850 w 2200275"/>
              <a:gd name="connsiteY15" fmla="*/ 128587 h 186188"/>
              <a:gd name="connsiteX16" fmla="*/ 1171575 w 2200275"/>
              <a:gd name="connsiteY16" fmla="*/ 71437 h 186188"/>
              <a:gd name="connsiteX17" fmla="*/ 1214437 w 2200275"/>
              <a:gd name="connsiteY17" fmla="*/ 42862 h 186188"/>
              <a:gd name="connsiteX18" fmla="*/ 1257300 w 2200275"/>
              <a:gd name="connsiteY18" fmla="*/ 85725 h 186188"/>
              <a:gd name="connsiteX19" fmla="*/ 1328737 w 2200275"/>
              <a:gd name="connsiteY19" fmla="*/ 100012 h 186188"/>
              <a:gd name="connsiteX20" fmla="*/ 1385887 w 2200275"/>
              <a:gd name="connsiteY20" fmla="*/ 114300 h 186188"/>
              <a:gd name="connsiteX21" fmla="*/ 1471612 w 2200275"/>
              <a:gd name="connsiteY21" fmla="*/ 142875 h 186188"/>
              <a:gd name="connsiteX22" fmla="*/ 1514475 w 2200275"/>
              <a:gd name="connsiteY22" fmla="*/ 114300 h 186188"/>
              <a:gd name="connsiteX23" fmla="*/ 1600200 w 2200275"/>
              <a:gd name="connsiteY23" fmla="*/ 85725 h 186188"/>
              <a:gd name="connsiteX24" fmla="*/ 1643062 w 2200275"/>
              <a:gd name="connsiteY24" fmla="*/ 57150 h 186188"/>
              <a:gd name="connsiteX25" fmla="*/ 1728787 w 2200275"/>
              <a:gd name="connsiteY25" fmla="*/ 14287 h 186188"/>
              <a:gd name="connsiteX26" fmla="*/ 1714500 w 2200275"/>
              <a:gd name="connsiteY26" fmla="*/ 57150 h 186188"/>
              <a:gd name="connsiteX27" fmla="*/ 1800225 w 2200275"/>
              <a:gd name="connsiteY27" fmla="*/ 85725 h 186188"/>
              <a:gd name="connsiteX28" fmla="*/ 1985962 w 2200275"/>
              <a:gd name="connsiteY28" fmla="*/ 42862 h 186188"/>
              <a:gd name="connsiteX29" fmla="*/ 2000250 w 2200275"/>
              <a:gd name="connsiteY29" fmla="*/ 0 h 186188"/>
              <a:gd name="connsiteX30" fmla="*/ 2043112 w 2200275"/>
              <a:gd name="connsiteY30" fmla="*/ 85725 h 186188"/>
              <a:gd name="connsiteX31" fmla="*/ 2128837 w 2200275"/>
              <a:gd name="connsiteY31" fmla="*/ 114300 h 186188"/>
              <a:gd name="connsiteX32" fmla="*/ 2200275 w 2200275"/>
              <a:gd name="connsiteY32" fmla="*/ 128587 h 18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00275" h="186188">
                <a:moveTo>
                  <a:pt x="0" y="171450"/>
                </a:moveTo>
                <a:cubicBezTo>
                  <a:pt x="33337" y="152400"/>
                  <a:pt x="68557" y="136319"/>
                  <a:pt x="100012" y="114300"/>
                </a:cubicBezTo>
                <a:cubicBezTo>
                  <a:pt x="116565" y="102713"/>
                  <a:pt x="126926" y="83842"/>
                  <a:pt x="142875" y="71437"/>
                </a:cubicBezTo>
                <a:cubicBezTo>
                  <a:pt x="169984" y="50352"/>
                  <a:pt x="228600" y="14287"/>
                  <a:pt x="228600" y="14287"/>
                </a:cubicBezTo>
                <a:cubicBezTo>
                  <a:pt x="233362" y="42862"/>
                  <a:pt x="223811" y="78210"/>
                  <a:pt x="242887" y="100012"/>
                </a:cubicBezTo>
                <a:cubicBezTo>
                  <a:pt x="262722" y="122680"/>
                  <a:pt x="300037" y="119062"/>
                  <a:pt x="328612" y="128587"/>
                </a:cubicBezTo>
                <a:lnTo>
                  <a:pt x="371475" y="142875"/>
                </a:lnTo>
                <a:cubicBezTo>
                  <a:pt x="404812" y="138112"/>
                  <a:pt x="438354" y="134611"/>
                  <a:pt x="471487" y="128587"/>
                </a:cubicBezTo>
                <a:cubicBezTo>
                  <a:pt x="490807" y="125074"/>
                  <a:pt x="509382" y="118151"/>
                  <a:pt x="528637" y="114300"/>
                </a:cubicBezTo>
                <a:cubicBezTo>
                  <a:pt x="557044" y="108619"/>
                  <a:pt x="585787" y="104775"/>
                  <a:pt x="614362" y="100012"/>
                </a:cubicBezTo>
                <a:cubicBezTo>
                  <a:pt x="635913" y="85645"/>
                  <a:pt x="683621" y="46899"/>
                  <a:pt x="714375" y="57150"/>
                </a:cubicBezTo>
                <a:cubicBezTo>
                  <a:pt x="730665" y="62580"/>
                  <a:pt x="731957" y="86821"/>
                  <a:pt x="742950" y="100012"/>
                </a:cubicBezTo>
                <a:cubicBezTo>
                  <a:pt x="784114" y="149409"/>
                  <a:pt x="775847" y="139553"/>
                  <a:pt x="828675" y="157162"/>
                </a:cubicBezTo>
                <a:cubicBezTo>
                  <a:pt x="842962" y="166687"/>
                  <a:pt x="854471" y="183841"/>
                  <a:pt x="871537" y="185737"/>
                </a:cubicBezTo>
                <a:cubicBezTo>
                  <a:pt x="914826" y="190547"/>
                  <a:pt x="1004794" y="155606"/>
                  <a:pt x="1042987" y="142875"/>
                </a:cubicBezTo>
                <a:cubicBezTo>
                  <a:pt x="1057275" y="138112"/>
                  <a:pt x="1073319" y="136941"/>
                  <a:pt x="1085850" y="128587"/>
                </a:cubicBezTo>
                <a:lnTo>
                  <a:pt x="1171575" y="71437"/>
                </a:lnTo>
                <a:lnTo>
                  <a:pt x="1214437" y="42862"/>
                </a:lnTo>
                <a:cubicBezTo>
                  <a:pt x="1228725" y="57150"/>
                  <a:pt x="1239227" y="76689"/>
                  <a:pt x="1257300" y="85725"/>
                </a:cubicBezTo>
                <a:cubicBezTo>
                  <a:pt x="1279020" y="96585"/>
                  <a:pt x="1305031" y="94744"/>
                  <a:pt x="1328737" y="100012"/>
                </a:cubicBezTo>
                <a:cubicBezTo>
                  <a:pt x="1347906" y="104272"/>
                  <a:pt x="1367079" y="108657"/>
                  <a:pt x="1385887" y="114300"/>
                </a:cubicBezTo>
                <a:cubicBezTo>
                  <a:pt x="1414737" y="122955"/>
                  <a:pt x="1471612" y="142875"/>
                  <a:pt x="1471612" y="142875"/>
                </a:cubicBezTo>
                <a:cubicBezTo>
                  <a:pt x="1485900" y="133350"/>
                  <a:pt x="1498783" y="121274"/>
                  <a:pt x="1514475" y="114300"/>
                </a:cubicBezTo>
                <a:cubicBezTo>
                  <a:pt x="1542000" y="102067"/>
                  <a:pt x="1600200" y="85725"/>
                  <a:pt x="1600200" y="85725"/>
                </a:cubicBezTo>
                <a:cubicBezTo>
                  <a:pt x="1614487" y="76200"/>
                  <a:pt x="1627704" y="64829"/>
                  <a:pt x="1643062" y="57150"/>
                </a:cubicBezTo>
                <a:cubicBezTo>
                  <a:pt x="1761367" y="-2003"/>
                  <a:pt x="1605952" y="96178"/>
                  <a:pt x="1728787" y="14287"/>
                </a:cubicBezTo>
                <a:cubicBezTo>
                  <a:pt x="1724025" y="28575"/>
                  <a:pt x="1703851" y="46501"/>
                  <a:pt x="1714500" y="57150"/>
                </a:cubicBezTo>
                <a:cubicBezTo>
                  <a:pt x="1735799" y="78449"/>
                  <a:pt x="1800225" y="85725"/>
                  <a:pt x="1800225" y="85725"/>
                </a:cubicBezTo>
                <a:cubicBezTo>
                  <a:pt x="1843280" y="81419"/>
                  <a:pt x="1945217" y="93792"/>
                  <a:pt x="1985962" y="42862"/>
                </a:cubicBezTo>
                <a:cubicBezTo>
                  <a:pt x="1995370" y="31102"/>
                  <a:pt x="1995487" y="14287"/>
                  <a:pt x="2000250" y="0"/>
                </a:cubicBezTo>
                <a:cubicBezTo>
                  <a:pt x="2008035" y="23355"/>
                  <a:pt x="2019788" y="71148"/>
                  <a:pt x="2043112" y="85725"/>
                </a:cubicBezTo>
                <a:cubicBezTo>
                  <a:pt x="2068654" y="101689"/>
                  <a:pt x="2100262" y="104775"/>
                  <a:pt x="2128837" y="114300"/>
                </a:cubicBezTo>
                <a:cubicBezTo>
                  <a:pt x="2180735" y="131599"/>
                  <a:pt x="2156641" y="128587"/>
                  <a:pt x="2200275" y="12858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DE90409-84DB-2342-A62A-889F90CBE7C2}"/>
              </a:ext>
            </a:extLst>
          </p:cNvPr>
          <p:cNvSpPr/>
          <p:nvPr/>
        </p:nvSpPr>
        <p:spPr>
          <a:xfrm>
            <a:off x="5424487" y="1500413"/>
            <a:ext cx="1343025" cy="128588"/>
          </a:xfrm>
          <a:custGeom>
            <a:avLst/>
            <a:gdLst>
              <a:gd name="connsiteX0" fmla="*/ 0 w 1343025"/>
              <a:gd name="connsiteY0" fmla="*/ 71438 h 128588"/>
              <a:gd name="connsiteX1" fmla="*/ 100012 w 1343025"/>
              <a:gd name="connsiteY1" fmla="*/ 85725 h 128588"/>
              <a:gd name="connsiteX2" fmla="*/ 185737 w 1343025"/>
              <a:gd name="connsiteY2" fmla="*/ 57150 h 128588"/>
              <a:gd name="connsiteX3" fmla="*/ 228600 w 1343025"/>
              <a:gd name="connsiteY3" fmla="*/ 42863 h 128588"/>
              <a:gd name="connsiteX4" fmla="*/ 242887 w 1343025"/>
              <a:gd name="connsiteY4" fmla="*/ 85725 h 128588"/>
              <a:gd name="connsiteX5" fmla="*/ 328612 w 1343025"/>
              <a:gd name="connsiteY5" fmla="*/ 128588 h 128588"/>
              <a:gd name="connsiteX6" fmla="*/ 400050 w 1343025"/>
              <a:gd name="connsiteY6" fmla="*/ 114300 h 128588"/>
              <a:gd name="connsiteX7" fmla="*/ 485775 w 1343025"/>
              <a:gd name="connsiteY7" fmla="*/ 85725 h 128588"/>
              <a:gd name="connsiteX8" fmla="*/ 528637 w 1343025"/>
              <a:gd name="connsiteY8" fmla="*/ 71438 h 128588"/>
              <a:gd name="connsiteX9" fmla="*/ 614362 w 1343025"/>
              <a:gd name="connsiteY9" fmla="*/ 42863 h 128588"/>
              <a:gd name="connsiteX10" fmla="*/ 657225 w 1343025"/>
              <a:gd name="connsiteY10" fmla="*/ 28575 h 128588"/>
              <a:gd name="connsiteX11" fmla="*/ 714375 w 1343025"/>
              <a:gd name="connsiteY11" fmla="*/ 57150 h 128588"/>
              <a:gd name="connsiteX12" fmla="*/ 1000125 w 1343025"/>
              <a:gd name="connsiteY12" fmla="*/ 28575 h 128588"/>
              <a:gd name="connsiteX13" fmla="*/ 1042987 w 1343025"/>
              <a:gd name="connsiteY13" fmla="*/ 0 h 128588"/>
              <a:gd name="connsiteX14" fmla="*/ 1085850 w 1343025"/>
              <a:gd name="connsiteY14" fmla="*/ 42863 h 128588"/>
              <a:gd name="connsiteX15" fmla="*/ 1143000 w 1343025"/>
              <a:gd name="connsiteY15" fmla="*/ 57150 h 128588"/>
              <a:gd name="connsiteX16" fmla="*/ 1185862 w 1343025"/>
              <a:gd name="connsiteY16" fmla="*/ 71438 h 128588"/>
              <a:gd name="connsiteX17" fmla="*/ 1343025 w 1343025"/>
              <a:gd name="connsiteY17" fmla="*/ 42863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43025" h="128588">
                <a:moveTo>
                  <a:pt x="0" y="71438"/>
                </a:moveTo>
                <a:cubicBezTo>
                  <a:pt x="33337" y="76200"/>
                  <a:pt x="66435" y="88308"/>
                  <a:pt x="100012" y="85725"/>
                </a:cubicBezTo>
                <a:cubicBezTo>
                  <a:pt x="130044" y="83415"/>
                  <a:pt x="157162" y="66675"/>
                  <a:pt x="185737" y="57150"/>
                </a:cubicBezTo>
                <a:lnTo>
                  <a:pt x="228600" y="42863"/>
                </a:lnTo>
                <a:cubicBezTo>
                  <a:pt x="233362" y="57150"/>
                  <a:pt x="233479" y="73965"/>
                  <a:pt x="242887" y="85725"/>
                </a:cubicBezTo>
                <a:cubicBezTo>
                  <a:pt x="263029" y="110903"/>
                  <a:pt x="300377" y="119176"/>
                  <a:pt x="328612" y="128588"/>
                </a:cubicBezTo>
                <a:cubicBezTo>
                  <a:pt x="352425" y="123825"/>
                  <a:pt x="376621" y="120690"/>
                  <a:pt x="400050" y="114300"/>
                </a:cubicBezTo>
                <a:cubicBezTo>
                  <a:pt x="429109" y="106375"/>
                  <a:pt x="457200" y="95250"/>
                  <a:pt x="485775" y="85725"/>
                </a:cubicBezTo>
                <a:lnTo>
                  <a:pt x="528637" y="71438"/>
                </a:lnTo>
                <a:lnTo>
                  <a:pt x="614362" y="42863"/>
                </a:lnTo>
                <a:lnTo>
                  <a:pt x="657225" y="28575"/>
                </a:lnTo>
                <a:cubicBezTo>
                  <a:pt x="676275" y="38100"/>
                  <a:pt x="693101" y="56137"/>
                  <a:pt x="714375" y="57150"/>
                </a:cubicBezTo>
                <a:cubicBezTo>
                  <a:pt x="725819" y="57695"/>
                  <a:pt x="926092" y="65592"/>
                  <a:pt x="1000125" y="28575"/>
                </a:cubicBezTo>
                <a:cubicBezTo>
                  <a:pt x="1015483" y="20896"/>
                  <a:pt x="1028700" y="9525"/>
                  <a:pt x="1042987" y="0"/>
                </a:cubicBezTo>
                <a:cubicBezTo>
                  <a:pt x="1057275" y="14288"/>
                  <a:pt x="1068306" y="32838"/>
                  <a:pt x="1085850" y="42863"/>
                </a:cubicBezTo>
                <a:cubicBezTo>
                  <a:pt x="1102899" y="52605"/>
                  <a:pt x="1124119" y="51755"/>
                  <a:pt x="1143000" y="57150"/>
                </a:cubicBezTo>
                <a:cubicBezTo>
                  <a:pt x="1157481" y="61287"/>
                  <a:pt x="1171575" y="66675"/>
                  <a:pt x="1185862" y="71438"/>
                </a:cubicBezTo>
                <a:cubicBezTo>
                  <a:pt x="1335439" y="56480"/>
                  <a:pt x="1294892" y="90993"/>
                  <a:pt x="1343025" y="428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E14BB0E-F75B-5A4E-8D17-EFF55A8A6DC6}"/>
              </a:ext>
            </a:extLst>
          </p:cNvPr>
          <p:cNvSpPr/>
          <p:nvPr/>
        </p:nvSpPr>
        <p:spPr>
          <a:xfrm>
            <a:off x="6698457" y="1514701"/>
            <a:ext cx="1114425" cy="114300"/>
          </a:xfrm>
          <a:custGeom>
            <a:avLst/>
            <a:gdLst>
              <a:gd name="connsiteX0" fmla="*/ 0 w 1114425"/>
              <a:gd name="connsiteY0" fmla="*/ 0 h 114300"/>
              <a:gd name="connsiteX1" fmla="*/ 100013 w 1114425"/>
              <a:gd name="connsiteY1" fmla="*/ 28575 h 114300"/>
              <a:gd name="connsiteX2" fmla="*/ 142875 w 1114425"/>
              <a:gd name="connsiteY2" fmla="*/ 42863 h 114300"/>
              <a:gd name="connsiteX3" fmla="*/ 185738 w 1114425"/>
              <a:gd name="connsiteY3" fmla="*/ 71438 h 114300"/>
              <a:gd name="connsiteX4" fmla="*/ 300038 w 1114425"/>
              <a:gd name="connsiteY4" fmla="*/ 42863 h 114300"/>
              <a:gd name="connsiteX5" fmla="*/ 357188 w 1114425"/>
              <a:gd name="connsiteY5" fmla="*/ 28575 h 114300"/>
              <a:gd name="connsiteX6" fmla="*/ 428625 w 1114425"/>
              <a:gd name="connsiteY6" fmla="*/ 14288 h 114300"/>
              <a:gd name="connsiteX7" fmla="*/ 457200 w 1114425"/>
              <a:gd name="connsiteY7" fmla="*/ 85725 h 114300"/>
              <a:gd name="connsiteX8" fmla="*/ 542925 w 1114425"/>
              <a:gd name="connsiteY8" fmla="*/ 114300 h 114300"/>
              <a:gd name="connsiteX9" fmla="*/ 628650 w 1114425"/>
              <a:gd name="connsiteY9" fmla="*/ 85725 h 114300"/>
              <a:gd name="connsiteX10" fmla="*/ 671513 w 1114425"/>
              <a:gd name="connsiteY10" fmla="*/ 71438 h 114300"/>
              <a:gd name="connsiteX11" fmla="*/ 714375 w 1114425"/>
              <a:gd name="connsiteY11" fmla="*/ 42863 h 114300"/>
              <a:gd name="connsiteX12" fmla="*/ 857250 w 1114425"/>
              <a:gd name="connsiteY12" fmla="*/ 42863 h 114300"/>
              <a:gd name="connsiteX13" fmla="*/ 900113 w 1114425"/>
              <a:gd name="connsiteY13" fmla="*/ 57150 h 114300"/>
              <a:gd name="connsiteX14" fmla="*/ 942975 w 1114425"/>
              <a:gd name="connsiteY14" fmla="*/ 85725 h 114300"/>
              <a:gd name="connsiteX15" fmla="*/ 1000125 w 1114425"/>
              <a:gd name="connsiteY15" fmla="*/ 71438 h 114300"/>
              <a:gd name="connsiteX16" fmla="*/ 1114425 w 1114425"/>
              <a:gd name="connsiteY16" fmla="*/ 5715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14425" h="114300">
                <a:moveTo>
                  <a:pt x="0" y="0"/>
                </a:moveTo>
                <a:lnTo>
                  <a:pt x="100013" y="28575"/>
                </a:lnTo>
                <a:cubicBezTo>
                  <a:pt x="114438" y="32903"/>
                  <a:pt x="129405" y="36128"/>
                  <a:pt x="142875" y="42863"/>
                </a:cubicBezTo>
                <a:cubicBezTo>
                  <a:pt x="158234" y="50542"/>
                  <a:pt x="171450" y="61913"/>
                  <a:pt x="185738" y="71438"/>
                </a:cubicBezTo>
                <a:lnTo>
                  <a:pt x="300038" y="42863"/>
                </a:lnTo>
                <a:cubicBezTo>
                  <a:pt x="319088" y="38100"/>
                  <a:pt x="337933" y="32426"/>
                  <a:pt x="357188" y="28575"/>
                </a:cubicBezTo>
                <a:lnTo>
                  <a:pt x="428625" y="14288"/>
                </a:lnTo>
                <a:cubicBezTo>
                  <a:pt x="412042" y="64037"/>
                  <a:pt x="398234" y="59518"/>
                  <a:pt x="457200" y="85725"/>
                </a:cubicBezTo>
                <a:cubicBezTo>
                  <a:pt x="484725" y="97958"/>
                  <a:pt x="542925" y="114300"/>
                  <a:pt x="542925" y="114300"/>
                </a:cubicBezTo>
                <a:lnTo>
                  <a:pt x="628650" y="85725"/>
                </a:lnTo>
                <a:lnTo>
                  <a:pt x="671513" y="71438"/>
                </a:lnTo>
                <a:cubicBezTo>
                  <a:pt x="685800" y="61913"/>
                  <a:pt x="699017" y="50542"/>
                  <a:pt x="714375" y="42863"/>
                </a:cubicBezTo>
                <a:cubicBezTo>
                  <a:pt x="769791" y="15155"/>
                  <a:pt x="785696" y="32641"/>
                  <a:pt x="857250" y="42863"/>
                </a:cubicBezTo>
                <a:cubicBezTo>
                  <a:pt x="871538" y="47625"/>
                  <a:pt x="886642" y="50415"/>
                  <a:pt x="900113" y="57150"/>
                </a:cubicBezTo>
                <a:cubicBezTo>
                  <a:pt x="915472" y="64829"/>
                  <a:pt x="925976" y="83297"/>
                  <a:pt x="942975" y="85725"/>
                </a:cubicBezTo>
                <a:cubicBezTo>
                  <a:pt x="962414" y="88502"/>
                  <a:pt x="980870" y="75289"/>
                  <a:pt x="1000125" y="71438"/>
                </a:cubicBezTo>
                <a:cubicBezTo>
                  <a:pt x="1079395" y="55584"/>
                  <a:pt x="1062092" y="57150"/>
                  <a:pt x="1114425" y="571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D53D20-8647-9148-BC43-083B096A9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753" y="3726215"/>
            <a:ext cx="3128963" cy="2345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6E134C-020B-D041-9F6A-B1F8E026B990}"/>
              </a:ext>
            </a:extLst>
          </p:cNvPr>
          <p:cNvSpPr txBox="1"/>
          <p:nvPr/>
        </p:nvSpPr>
        <p:spPr>
          <a:xfrm>
            <a:off x="4264819" y="1931589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CARBONATE PLATFORM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2F07A2-87C4-3F4A-BFF3-E1CECB118725}"/>
              </a:ext>
            </a:extLst>
          </p:cNvPr>
          <p:cNvSpPr txBox="1"/>
          <p:nvPr/>
        </p:nvSpPr>
        <p:spPr>
          <a:xfrm>
            <a:off x="3371850" y="4245763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BASEMENT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8C727-F903-7B44-AA2B-5D5A8DD639C9}"/>
              </a:ext>
            </a:extLst>
          </p:cNvPr>
          <p:cNvSpPr txBox="1"/>
          <p:nvPr/>
        </p:nvSpPr>
        <p:spPr>
          <a:xfrm>
            <a:off x="971284" y="4245763"/>
            <a:ext cx="2947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DEVONIAN</a:t>
            </a:r>
          </a:p>
          <a:p>
            <a:r>
              <a:rPr lang="en-GB" dirty="0">
                <a:solidFill>
                  <a:schemeClr val="bg1"/>
                </a:solidFill>
              </a:rPr>
              <a:t>RIFT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965AA-82E8-AE43-8855-103EFA7A12A3}"/>
              </a:ext>
            </a:extLst>
          </p:cNvPr>
          <p:cNvSpPr txBox="1"/>
          <p:nvPr/>
        </p:nvSpPr>
        <p:spPr>
          <a:xfrm>
            <a:off x="2955131" y="3016017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8DD7E-B2CE-BF47-A12B-E8AAF5041D0C}"/>
              </a:ext>
            </a:extLst>
          </p:cNvPr>
          <p:cNvSpPr txBox="1"/>
          <p:nvPr/>
        </p:nvSpPr>
        <p:spPr>
          <a:xfrm>
            <a:off x="6617759" y="2863342"/>
            <a:ext cx="294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D5651-F569-3F42-8D93-9E32FBD24E6A}"/>
              </a:ext>
            </a:extLst>
          </p:cNvPr>
          <p:cNvSpPr txBox="1"/>
          <p:nvPr/>
        </p:nvSpPr>
        <p:spPr>
          <a:xfrm>
            <a:off x="171450" y="6369667"/>
            <a:ext cx="401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800" b="1" dirty="0">
                <a:latin typeface="Gill Sans Light"/>
                <a:cs typeface="Gill Sans Light"/>
              </a:rPr>
              <a:t>Banks 2002, Worden 1996</a:t>
            </a:r>
            <a:endParaRPr lang="en-GB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486F50-36F4-8042-BFD5-77C5947FB146}"/>
              </a:ext>
            </a:extLst>
          </p:cNvPr>
          <p:cNvSpPr/>
          <p:nvPr/>
        </p:nvSpPr>
        <p:spPr>
          <a:xfrm>
            <a:off x="5691187" y="4866925"/>
            <a:ext cx="1076325" cy="95274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3890983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17045</TotalTime>
  <Words>762</Words>
  <Application>Microsoft Macintosh PowerPoint</Application>
  <PresentationFormat>Widescreen</PresentationFormat>
  <Paragraphs>185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</vt:lpstr>
      <vt:lpstr>Calibri</vt:lpstr>
      <vt:lpstr>Gill Sans Light</vt:lpstr>
      <vt:lpstr>Helvetica</vt:lpstr>
      <vt:lpstr>Helvetica Neue</vt:lpstr>
      <vt:lpstr>MinionStd</vt:lpstr>
      <vt:lpstr>Times New Roman</vt:lpstr>
      <vt:lpstr>Walbaum Display</vt:lpstr>
      <vt:lpstr>RegattaVTI</vt:lpstr>
      <vt:lpstr>Applying the concepts from complex system science to the deposit model for Irish Type base metal mineralisation</vt:lpstr>
      <vt:lpstr>What is complex system science</vt:lpstr>
      <vt:lpstr>Properties of complex systems from the Irish midlands ore-field – Scale Invariance  </vt:lpstr>
      <vt:lpstr>Complexity in the Low granularity sedimentary system of the irish midlands- Self Organised Patterns</vt:lpstr>
      <vt:lpstr>Complexity in the Low granularity sedimentary system of the Irish midlands</vt:lpstr>
      <vt:lpstr>PowerPoint Presentation</vt:lpstr>
      <vt:lpstr>Levels of Granularity in the Waulsortian Mudmound</vt:lpstr>
      <vt:lpstr>High Granularity controls on Waulsortian Mudmound </vt:lpstr>
      <vt:lpstr>What would evolution look like without faulting</vt:lpstr>
      <vt:lpstr>INTERDEPENDENCE OF THE CARBONATE, Fluid AND FAULT SYSTEM</vt:lpstr>
      <vt:lpstr>MICROBIAL IRON CYCLE IN AN ANOXIC BASIN</vt:lpstr>
      <vt:lpstr>PowerPoint Presentation</vt:lpstr>
      <vt:lpstr>TRACING THE SILICATE SYSTEM</vt:lpstr>
      <vt:lpstr>TRACING THE SILICATE SYSTEM</vt:lpstr>
      <vt:lpstr> </vt:lpstr>
      <vt:lpstr>EXTERNAL TRANSIENT GEODYNAMIC TRIGGER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the concepts from complex system science to the deposit model for Irish Type base metal mineralisation</dc:title>
  <dc:creator>David Plunkett</dc:creator>
  <cp:lastModifiedBy>David Plunkett</cp:lastModifiedBy>
  <cp:revision>12</cp:revision>
  <dcterms:created xsi:type="dcterms:W3CDTF">2023-08-29T12:13:02Z</dcterms:created>
  <dcterms:modified xsi:type="dcterms:W3CDTF">2023-09-10T10:09:26Z</dcterms:modified>
</cp:coreProperties>
</file>