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82" r:id="rId2"/>
    <p:sldId id="279" r:id="rId3"/>
    <p:sldId id="283" r:id="rId4"/>
    <p:sldId id="284" r:id="rId5"/>
    <p:sldId id="287" r:id="rId6"/>
    <p:sldId id="285" r:id="rId7"/>
    <p:sldId id="266" r:id="rId8"/>
    <p:sldId id="259" r:id="rId9"/>
    <p:sldId id="260" r:id="rId10"/>
    <p:sldId id="262" r:id="rId11"/>
    <p:sldId id="275" r:id="rId12"/>
    <p:sldId id="263" r:id="rId13"/>
    <p:sldId id="278" r:id="rId14"/>
    <p:sldId id="264" r:id="rId15"/>
    <p:sldId id="277" r:id="rId16"/>
    <p:sldId id="276" r:id="rId17"/>
    <p:sldId id="280" r:id="rId18"/>
    <p:sldId id="271" r:id="rId19"/>
    <p:sldId id="288" r:id="rId20"/>
    <p:sldId id="286" r:id="rId21"/>
    <p:sldId id="272" r:id="rId22"/>
    <p:sldId id="289"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38" autoAdjust="0"/>
  </p:normalViewPr>
  <p:slideViewPr>
    <p:cSldViewPr snapToGrid="0">
      <p:cViewPr>
        <p:scale>
          <a:sx n="52" d="100"/>
          <a:sy n="52" d="100"/>
        </p:scale>
        <p:origin x="4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133257197812102E-2"/>
          <c:y val="3.4834165066245683E-2"/>
          <c:w val="0.79278179158902851"/>
          <c:h val="0.80727212124697567"/>
        </c:manualLayout>
      </c:layout>
      <c:barChart>
        <c:barDir val="col"/>
        <c:grouping val="clustered"/>
        <c:varyColors val="0"/>
        <c:ser>
          <c:idx val="0"/>
          <c:order val="0"/>
          <c:tx>
            <c:strRef>
              <c:f>Sheet1!$A$6</c:f>
              <c:strCache>
                <c:ptCount val="1"/>
                <c:pt idx="0">
                  <c:v>Exploration Expenditure (Million Euro)</c:v>
                </c:pt>
              </c:strCache>
            </c:strRef>
          </c:tx>
          <c:spPr>
            <a:solidFill>
              <a:schemeClr val="accent1"/>
            </a:solidFill>
            <a:ln>
              <a:noFill/>
            </a:ln>
            <a:effectLst/>
          </c:spPr>
          <c:invertIfNegative val="0"/>
          <c:cat>
            <c:strRef>
              <c:f>Sheet1!$B$2:$O$2</c:f>
              <c:strCach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strCache>
            </c:strRef>
          </c:cat>
          <c:val>
            <c:numRef>
              <c:f>Sheet1!$B$6:$O$6</c:f>
              <c:numCache>
                <c:formatCode>0.0</c:formatCode>
                <c:ptCount val="14"/>
                <c:pt idx="0">
                  <c:v>20.2</c:v>
                </c:pt>
                <c:pt idx="1">
                  <c:v>11.65</c:v>
                </c:pt>
                <c:pt idx="2">
                  <c:v>21.8</c:v>
                </c:pt>
                <c:pt idx="3">
                  <c:v>38</c:v>
                </c:pt>
                <c:pt idx="4">
                  <c:v>32.5</c:v>
                </c:pt>
                <c:pt idx="5">
                  <c:v>23.19</c:v>
                </c:pt>
                <c:pt idx="6">
                  <c:v>14.64</c:v>
                </c:pt>
                <c:pt idx="7">
                  <c:v>14.91</c:v>
                </c:pt>
                <c:pt idx="8">
                  <c:v>13.11</c:v>
                </c:pt>
                <c:pt idx="9">
                  <c:v>19.545000000000002</c:v>
                </c:pt>
                <c:pt idx="10">
                  <c:v>20.94</c:v>
                </c:pt>
                <c:pt idx="11">
                  <c:v>17.53</c:v>
                </c:pt>
                <c:pt idx="12">
                  <c:v>23.61</c:v>
                </c:pt>
                <c:pt idx="13">
                  <c:v>36.659999999999997</c:v>
                </c:pt>
              </c:numCache>
            </c:numRef>
          </c:val>
          <c:extLst>
            <c:ext xmlns:c16="http://schemas.microsoft.com/office/drawing/2014/chart" uri="{C3380CC4-5D6E-409C-BE32-E72D297353CC}">
              <c16:uniqueId val="{00000000-0899-4132-988B-2761C0E53D04}"/>
            </c:ext>
          </c:extLst>
        </c:ser>
        <c:dLbls>
          <c:showLegendKey val="0"/>
          <c:showVal val="0"/>
          <c:showCatName val="0"/>
          <c:showSerName val="0"/>
          <c:showPercent val="0"/>
          <c:showBubbleSize val="0"/>
        </c:dLbls>
        <c:gapWidth val="219"/>
        <c:overlap val="-27"/>
        <c:axId val="1237608480"/>
        <c:axId val="1237607648"/>
      </c:barChart>
      <c:lineChart>
        <c:grouping val="standard"/>
        <c:varyColors val="0"/>
        <c:ser>
          <c:idx val="1"/>
          <c:order val="1"/>
          <c:tx>
            <c:strRef>
              <c:f>Sheet1!$A$9</c:f>
              <c:strCache>
                <c:ptCount val="1"/>
                <c:pt idx="0">
                  <c:v>Drilling ('000 Metres)</c:v>
                </c:pt>
              </c:strCache>
            </c:strRef>
          </c:tx>
          <c:spPr>
            <a:ln w="28575" cap="rnd">
              <a:solidFill>
                <a:schemeClr val="accent2"/>
              </a:solidFill>
              <a:round/>
            </a:ln>
            <a:effectLst/>
          </c:spPr>
          <c:marker>
            <c:symbol val="none"/>
          </c:marker>
          <c:cat>
            <c:strRef>
              <c:f>Sheet1!$B$2:$O$2</c:f>
              <c:strCach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strCache>
            </c:strRef>
          </c:cat>
          <c:val>
            <c:numRef>
              <c:f>Sheet1!$B$9:$O$9</c:f>
              <c:numCache>
                <c:formatCode>_(* #,##0_);_(* \(#,##0\);_(* "-"??_);_(@_)</c:formatCode>
                <c:ptCount val="14"/>
                <c:pt idx="0">
                  <c:v>126</c:v>
                </c:pt>
                <c:pt idx="1">
                  <c:v>54</c:v>
                </c:pt>
                <c:pt idx="2">
                  <c:v>74</c:v>
                </c:pt>
                <c:pt idx="3">
                  <c:v>227</c:v>
                </c:pt>
                <c:pt idx="4">
                  <c:v>185</c:v>
                </c:pt>
                <c:pt idx="5">
                  <c:v>91</c:v>
                </c:pt>
                <c:pt idx="6">
                  <c:v>46</c:v>
                </c:pt>
                <c:pt idx="7">
                  <c:v>48</c:v>
                </c:pt>
                <c:pt idx="8">
                  <c:v>35</c:v>
                </c:pt>
                <c:pt idx="9">
                  <c:v>60</c:v>
                </c:pt>
                <c:pt idx="10">
                  <c:v>60</c:v>
                </c:pt>
                <c:pt idx="11" formatCode="0">
                  <c:v>53.5</c:v>
                </c:pt>
                <c:pt idx="12" formatCode="0">
                  <c:v>40.299999999999997</c:v>
                </c:pt>
                <c:pt idx="13" formatCode="#,##0">
                  <c:v>54.2</c:v>
                </c:pt>
              </c:numCache>
            </c:numRef>
          </c:val>
          <c:smooth val="0"/>
          <c:extLst>
            <c:ext xmlns:c16="http://schemas.microsoft.com/office/drawing/2014/chart" uri="{C3380CC4-5D6E-409C-BE32-E72D297353CC}">
              <c16:uniqueId val="{00000001-0899-4132-988B-2761C0E53D04}"/>
            </c:ext>
          </c:extLst>
        </c:ser>
        <c:dLbls>
          <c:showLegendKey val="0"/>
          <c:showVal val="0"/>
          <c:showCatName val="0"/>
          <c:showSerName val="0"/>
          <c:showPercent val="0"/>
          <c:showBubbleSize val="0"/>
        </c:dLbls>
        <c:marker val="1"/>
        <c:smooth val="0"/>
        <c:axId val="1237633024"/>
        <c:axId val="1237613472"/>
      </c:lineChart>
      <c:catAx>
        <c:axId val="123760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7607648"/>
        <c:crosses val="autoZero"/>
        <c:auto val="1"/>
        <c:lblAlgn val="ctr"/>
        <c:lblOffset val="100"/>
        <c:noMultiLvlLbl val="0"/>
      </c:catAx>
      <c:valAx>
        <c:axId val="12376076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Exploration</a:t>
                </a:r>
                <a:r>
                  <a:rPr lang="en-US" sz="1400" b="1" baseline="0"/>
                  <a:t> Expenditure (Million Euro)</a:t>
                </a:r>
                <a:endParaRPr lang="en-US" sz="1400" b="1"/>
              </a:p>
            </c:rich>
          </c:tx>
          <c:layout>
            <c:manualLayout>
              <c:xMode val="edge"/>
              <c:yMode val="edge"/>
              <c:x val="2.9516539440203562E-2"/>
              <c:y val="0.1825946016875497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7608480"/>
        <c:crosses val="autoZero"/>
        <c:crossBetween val="between"/>
      </c:valAx>
      <c:valAx>
        <c:axId val="123761347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Drilling</a:t>
                </a:r>
                <a:r>
                  <a:rPr lang="en-US" sz="1400" b="1" baseline="0"/>
                  <a:t> (km)</a:t>
                </a:r>
                <a:endParaRPr lang="en-US" sz="1400" b="1"/>
              </a:p>
            </c:rich>
          </c:tx>
          <c:layout>
            <c:manualLayout>
              <c:xMode val="edge"/>
              <c:yMode val="edge"/>
              <c:x val="0.95105343511450369"/>
              <c:y val="0.3385451302517230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37633024"/>
        <c:crosses val="max"/>
        <c:crossBetween val="between"/>
      </c:valAx>
      <c:catAx>
        <c:axId val="1237633024"/>
        <c:scaling>
          <c:orientation val="minMax"/>
        </c:scaling>
        <c:delete val="1"/>
        <c:axPos val="b"/>
        <c:numFmt formatCode="General" sourceLinked="1"/>
        <c:majorTickMark val="out"/>
        <c:minorTickMark val="none"/>
        <c:tickLblPos val="nextTo"/>
        <c:crossAx val="12376134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3BC18-47A1-41B7-9042-7C873C94C101}"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58F15-BE7E-494F-9869-9CDB3A962B38}" type="slidenum">
              <a:rPr lang="en-US" smtClean="0"/>
              <a:t>‹#›</a:t>
            </a:fld>
            <a:endParaRPr lang="en-US"/>
          </a:p>
        </p:txBody>
      </p:sp>
    </p:spTree>
    <p:extLst>
      <p:ext uri="{BB962C8B-B14F-4D97-AF65-F5344CB8AC3E}">
        <p14:creationId xmlns:p14="http://schemas.microsoft.com/office/powerpoint/2010/main" val="194061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3</a:t>
            </a:fld>
            <a:endParaRPr lang="en-US"/>
          </a:p>
        </p:txBody>
      </p:sp>
    </p:spTree>
    <p:extLst>
      <p:ext uri="{BB962C8B-B14F-4D97-AF65-F5344CB8AC3E}">
        <p14:creationId xmlns:p14="http://schemas.microsoft.com/office/powerpoint/2010/main" val="422567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Arial" panose="020B0604020202020204" pitchFamily="34" charset="0"/>
                <a:ea typeface="Times New Roman" panose="02020603050405020304" pitchFamily="18" charset="0"/>
              </a:rPr>
              <a:t>Polymetallic VMS deposits,</a:t>
            </a:r>
            <a:r>
              <a:rPr lang="en-CA" sz="1800" strike="sngStrike" dirty="0">
                <a:solidFill>
                  <a:srgbClr val="FF0000"/>
                </a:solidFill>
                <a:effectLst/>
                <a:latin typeface="Arial" panose="020B0604020202020204" pitchFamily="34" charset="0"/>
                <a:ea typeface="Times New Roman" panose="02020603050405020304" pitchFamily="18" charset="0"/>
              </a:rPr>
              <a:t> </a:t>
            </a:r>
            <a:r>
              <a:rPr lang="en-CA" sz="1800" dirty="0">
                <a:solidFill>
                  <a:srgbClr val="000000"/>
                </a:solidFill>
                <a:effectLst/>
                <a:latin typeface="Arial" panose="020B0604020202020204" pitchFamily="34" charset="0"/>
                <a:ea typeface="Times New Roman" panose="02020603050405020304" pitchFamily="18" charset="0"/>
              </a:rPr>
              <a:t>often with both base and precious metals can generate high economic margins. </a:t>
            </a:r>
            <a:r>
              <a:rPr lang="en-CA" sz="1800" u="sng" dirty="0">
                <a:solidFill>
                  <a:srgbClr val="008080"/>
                </a:solidFill>
                <a:effectLst/>
                <a:latin typeface="Arial" panose="020B0604020202020204" pitchFamily="34" charset="0"/>
                <a:ea typeface="Times New Roman" panose="02020603050405020304" pitchFamily="18" charset="0"/>
              </a:rPr>
              <a:t>VMS deposits commonly occur in districts and there are </a:t>
            </a:r>
            <a:r>
              <a:rPr lang="en-CA" sz="1800" strike="sngStrike" dirty="0">
                <a:solidFill>
                  <a:srgbClr val="FF0000"/>
                </a:solidFill>
                <a:effectLst/>
                <a:latin typeface="Arial" panose="020B0604020202020204" pitchFamily="34" charset="0"/>
                <a:ea typeface="Times New Roman" panose="02020603050405020304" pitchFamily="18" charset="0"/>
              </a:rPr>
              <a:t>There are </a:t>
            </a:r>
            <a:r>
              <a:rPr lang="en-CA" sz="1800" dirty="0">
                <a:solidFill>
                  <a:srgbClr val="000000"/>
                </a:solidFill>
                <a:effectLst/>
                <a:latin typeface="Arial" panose="020B0604020202020204" pitchFamily="34" charset="0"/>
                <a:ea typeface="Times New Roman" panose="02020603050405020304" pitchFamily="18" charset="0"/>
              </a:rPr>
              <a:t>a number of giant and supergiant deposits </a:t>
            </a:r>
            <a:r>
              <a:rPr lang="en-CA" sz="1800" strike="sngStrike" dirty="0">
                <a:solidFill>
                  <a:srgbClr val="FF0000"/>
                </a:solidFill>
                <a:effectLst/>
                <a:latin typeface="Arial" panose="020B0604020202020204" pitchFamily="34" charset="0"/>
                <a:ea typeface="Times New Roman" panose="02020603050405020304" pitchFamily="18" charset="0"/>
              </a:rPr>
              <a:t>and major districts</a:t>
            </a:r>
            <a:r>
              <a:rPr lang="en-CA" sz="1800" u="sng" dirty="0">
                <a:solidFill>
                  <a:srgbClr val="008080"/>
                </a:solidFill>
                <a:effectLst/>
                <a:latin typeface="Arial" panose="020B0604020202020204" pitchFamily="34" charset="0"/>
                <a:ea typeface="Times New Roman" panose="02020603050405020304" pitchFamily="18" charset="0"/>
              </a:rPr>
              <a:t> in this deposit type category (e.g. Kidd Creek)</a:t>
            </a:r>
            <a:r>
              <a:rPr lang="en-CA" sz="1800" dirty="0">
                <a:solidFill>
                  <a:srgbClr val="000000"/>
                </a:solidFill>
                <a:effectLst/>
                <a:latin typeface="Arial" panose="020B0604020202020204" pitchFamily="34" charset="0"/>
                <a:ea typeface="Times New Roman" panose="02020603050405020304" pitchFamily="18" charset="0"/>
              </a:rPr>
              <a:t>.  VMS deposit are also widely distributed and are attractive in terms of </a:t>
            </a:r>
            <a:r>
              <a:rPr lang="en-CA" sz="1800" dirty="0" err="1">
                <a:solidFill>
                  <a:srgbClr val="000000"/>
                </a:solidFill>
                <a:effectLst/>
                <a:latin typeface="Arial" panose="020B0604020202020204" pitchFamily="34" charset="0"/>
                <a:ea typeface="Times New Roman" panose="02020603050405020304" pitchFamily="18" charset="0"/>
              </a:rPr>
              <a:t>explorability</a:t>
            </a:r>
            <a:r>
              <a:rPr lang="en-CA" sz="1800" dirty="0">
                <a:solidFill>
                  <a:srgbClr val="000000"/>
                </a:solidFill>
                <a:effectLst/>
                <a:latin typeface="Arial" panose="020B0604020202020204" pitchFamily="34" charset="0"/>
                <a:ea typeface="Times New Roman" panose="02020603050405020304" pitchFamily="18" charset="0"/>
              </a:rPr>
              <a:t> for both junior explorers and major companies. However, in many districts the average deposit size is small and many of the large districts are relatively mature in terms of exploration potential.  VMS deposits also commonly contain deleterious elements which can pose metallurgical and environmental challenges. Managing and mitigating the impact of these elements is important for sustainable mining.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12</a:t>
            </a:fld>
            <a:endParaRPr lang="en-US"/>
          </a:p>
        </p:txBody>
      </p:sp>
    </p:spTree>
    <p:extLst>
      <p:ext uri="{BB962C8B-B14F-4D97-AF65-F5344CB8AC3E}">
        <p14:creationId xmlns:p14="http://schemas.microsoft.com/office/powerpoint/2010/main" val="2566339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13</a:t>
            </a:fld>
            <a:endParaRPr lang="en-US"/>
          </a:p>
        </p:txBody>
      </p:sp>
    </p:spTree>
    <p:extLst>
      <p:ext uri="{BB962C8B-B14F-4D97-AF65-F5344CB8AC3E}">
        <p14:creationId xmlns:p14="http://schemas.microsoft.com/office/powerpoint/2010/main" val="1627001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However, Skarn deposits dominate this deposit type in terms of zinc production and contribute approximately 12% of global zinc production in 2022 (Wojcik, 2023) and contain around 9% of known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glocal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zinc resources. Many Skarn deposits</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are polymetallic which can yield high profit margins.  They are often large and bulk-mineable in open pits which also improves mining economics.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14</a:t>
            </a:fld>
            <a:endParaRPr lang="en-US"/>
          </a:p>
        </p:txBody>
      </p:sp>
    </p:spTree>
    <p:extLst>
      <p:ext uri="{BB962C8B-B14F-4D97-AF65-F5344CB8AC3E}">
        <p14:creationId xmlns:p14="http://schemas.microsoft.com/office/powerpoint/2010/main" val="370843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However, Skarn deposits dominate this deposit type in terms of zinc production and contribute approximately 12% of global zinc production in 2022 (Wojcik, 2023) and contain around 9% of known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glocal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zinc resources. Many Skarn deposits</a:t>
            </a:r>
            <a:r>
              <a:rPr lang="en-US" sz="1800" kern="100" dirty="0">
                <a:effectLst/>
                <a:latin typeface="Arial" panose="020B0604020202020204" pitchFamily="34" charset="0"/>
                <a:ea typeface="Calibri" panose="020F0502020204030204" pitchFamily="34" charset="0"/>
                <a:cs typeface="Times New Roman" panose="02020603050405020304" pitchFamily="18" charset="0"/>
              </a:rPr>
              <a:t> are polymetallic which can yield high profit margins.  They are often large and bulk-mineable in open pits which also improves mining economics.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15</a:t>
            </a:fld>
            <a:endParaRPr lang="en-US"/>
          </a:p>
        </p:txBody>
      </p:sp>
    </p:spTree>
    <p:extLst>
      <p:ext uri="{BB962C8B-B14F-4D97-AF65-F5344CB8AC3E}">
        <p14:creationId xmlns:p14="http://schemas.microsoft.com/office/powerpoint/2010/main" val="1384908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16</a:t>
            </a:fld>
            <a:endParaRPr lang="en-US"/>
          </a:p>
        </p:txBody>
      </p:sp>
    </p:spTree>
    <p:extLst>
      <p:ext uri="{BB962C8B-B14F-4D97-AF65-F5344CB8AC3E}">
        <p14:creationId xmlns:p14="http://schemas.microsoft.com/office/powerpoint/2010/main" val="64515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17</a:t>
            </a:fld>
            <a:endParaRPr lang="en-US"/>
          </a:p>
        </p:txBody>
      </p:sp>
    </p:spTree>
    <p:extLst>
      <p:ext uri="{BB962C8B-B14F-4D97-AF65-F5344CB8AC3E}">
        <p14:creationId xmlns:p14="http://schemas.microsoft.com/office/powerpoint/2010/main" val="202351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18</a:t>
            </a:fld>
            <a:endParaRPr lang="en-US"/>
          </a:p>
        </p:txBody>
      </p:sp>
    </p:spTree>
    <p:extLst>
      <p:ext uri="{BB962C8B-B14F-4D97-AF65-F5344CB8AC3E}">
        <p14:creationId xmlns:p14="http://schemas.microsoft.com/office/powerpoint/2010/main" val="881155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19</a:t>
            </a:fld>
            <a:endParaRPr lang="en-US"/>
          </a:p>
        </p:txBody>
      </p:sp>
    </p:spTree>
    <p:extLst>
      <p:ext uri="{BB962C8B-B14F-4D97-AF65-F5344CB8AC3E}">
        <p14:creationId xmlns:p14="http://schemas.microsoft.com/office/powerpoint/2010/main" val="1804831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Moreover, advancements in exploration technologies, such as cost-effective collection of onshore seismic reflection data, have significantly enhanced our ability to uncover hidden mineral deposits and expand our understanding of the basin's geological complexities. Teck Ireland collected 2D seismic data across the </a:t>
            </a:r>
            <a:r>
              <a:rPr lang="en-CA" sz="18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Ballinlack</a:t>
            </a: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deposit in 2010 and these data clearly imaged the stratigraphy and structure of the deposit (de Morton et al., 2015) and demonstrated the usefulness of seismic reflection data for mineral exploration in the Irish Midlands. As a result, seismic reflection surveys have been an integral part of Teck’s exploration program in Ireland since that time. In 2012, Boliden also collected 2D seismic across the Navan deposit and these data were a “game changer” in terms of subsurface visualization and leading to priority target being identified 2 km south of the mine. Drill testing of this target resulted in the blind Tara Deep discovery in 2012 (Ashton et al., 2018).  Since 2010, large amount of seismic reflection data have been collected across the Irish Midlands basin, but to-date no new </a:t>
            </a:r>
            <a:r>
              <a:rPr lang="en-CA" sz="18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greenfields</a:t>
            </a: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discoveries have been announced. Nonetheless, the usefulness of seismic data in finding permissive structural settings for ore-formation, at depth and below cover rock sequences, means that it will likely plan a role in future discoveries in the Irish Midlands Basin. </a:t>
            </a:r>
            <a:b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combination of accumulated geological knowledge, technological advancements, and ongoing exploration programmes has greatly increased the likelihood of future mineral discoveries in the Irish Midlands basin. The insights gained from previous exploration efforts, coupled with state-of-the-art exploration tools and methodologies, provide a solid foundation for identifying and targeting prospective areas within the basin. This collective knowledge and expertise, combined with a commitment to continued exploration and investment, create an optimistic outlook for exciting new mineral discoveries in the Irish Midlands basin in the years to come.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summary, the Irish Midlands basin's rich history of mineral discoveries and the distinctive attributes of Irish-type deposits underline its enduring importance in terms of global zinc exploration and mining. The presence of world-class deposits within the basin, characterized by their large size, good grade, metallurgical simplicity and production of clean concentrates, solidify its reputation as a significant zinc-producing region.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20</a:t>
            </a:fld>
            <a:endParaRPr lang="en-US"/>
          </a:p>
        </p:txBody>
      </p:sp>
    </p:spTree>
    <p:extLst>
      <p:ext uri="{BB962C8B-B14F-4D97-AF65-F5344CB8AC3E}">
        <p14:creationId xmlns:p14="http://schemas.microsoft.com/office/powerpoint/2010/main" val="96848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21</a:t>
            </a:fld>
            <a:endParaRPr lang="en-US"/>
          </a:p>
        </p:txBody>
      </p:sp>
    </p:spTree>
    <p:extLst>
      <p:ext uri="{BB962C8B-B14F-4D97-AF65-F5344CB8AC3E}">
        <p14:creationId xmlns:p14="http://schemas.microsoft.com/office/powerpoint/2010/main" val="162156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Estimated global prevalence of zinc deficiency.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based on zinc availability in national food supplies and the prevalence of stunting. (http://www.izincg.org/riskzincdeficiency/) </a:t>
            </a:r>
          </a:p>
        </p:txBody>
      </p:sp>
      <p:sp>
        <p:nvSpPr>
          <p:cNvPr id="4" name="Slide Number Placeholder 3"/>
          <p:cNvSpPr>
            <a:spLocks noGrp="1"/>
          </p:cNvSpPr>
          <p:nvPr>
            <p:ph type="sldNum" sz="quarter" idx="5"/>
          </p:nvPr>
        </p:nvSpPr>
        <p:spPr/>
        <p:txBody>
          <a:bodyPr/>
          <a:lstStyle/>
          <a:p>
            <a:fld id="{EB458F15-BE7E-494F-9869-9CDB3A962B38}" type="slidenum">
              <a:rPr lang="en-US" smtClean="0"/>
              <a:t>4</a:t>
            </a:fld>
            <a:endParaRPr lang="en-US"/>
          </a:p>
        </p:txBody>
      </p:sp>
    </p:spTree>
    <p:extLst>
      <p:ext uri="{BB962C8B-B14F-4D97-AF65-F5344CB8AC3E}">
        <p14:creationId xmlns:p14="http://schemas.microsoft.com/office/powerpoint/2010/main" val="242412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Irish Midlands basin is globally significant in terms of zinc exploration and mining. Over the course of the past six decades, numerous discoveries in the basin have highlighted its potential to host world-class zinc deposits. One particularly noteworthy deposit is Navan, renowned as one of the largest Irish-Type/Mississippi Valley-Type (IT/MVT) deposits worldwide. Navan has produced substantial quantities of zinc and lead ores for the past 45 years and has played a pivotal role in the economic prosperity of the surrounding area. One advantage of Irish-type deposits, exemplified by Navan as well as </a:t>
            </a:r>
            <a:r>
              <a:rPr lang="en-CA" sz="18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Lisheen</a:t>
            </a: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CA" sz="18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Galmoy</a:t>
            </a: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 their metallurgical simplicity. These deposits lend themselves to straightforward ore processing techniques, resulting in the production of clean zinc concentrates with minimal impurities. Such high-quality concentrates are highly sought after by zinc smelters across the globe as they can be blended with other lower quality zinc concentrates, leading to improved smelting economics.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Despite several decades of intensive mineral exploration in the Irish Midlands basin, the potential for new discoveries within this region remains remarkably high. The basin's substantial metal endowment and the quality of its existing deposits make it an appealing and promising area for further exploration activities. While substantial progress has been made in exploring various parts of the basin, there are still vast areas that remain relatively underexplored. This is particularly true for regions covered by rock sequences, such as the </a:t>
            </a:r>
            <a:r>
              <a:rPr lang="en-CA" sz="18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Tobercollen</a:t>
            </a: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Lucan and Boyne Formations, commonly referred to as the "Calp." The presence of these cover rocks has shielded underlying mineralization from direct observation and has presented a unique challenge for explorers. However, it also represents a tremendous opportunity for new discoveries, as these unexplored areas hold the potential for hidden mineral deposits that have yet to be tapped.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22</a:t>
            </a:fld>
            <a:endParaRPr lang="en-US"/>
          </a:p>
        </p:txBody>
      </p:sp>
    </p:spTree>
    <p:extLst>
      <p:ext uri="{BB962C8B-B14F-4D97-AF65-F5344CB8AC3E}">
        <p14:creationId xmlns:p14="http://schemas.microsoft.com/office/powerpoint/2010/main" val="281588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extraction of zinc from the Irish Midlands basin also contributes significantly to the European Union's pursuit of mineral self-sufficiency and sustainability goals. By harnessing the basin's mineral resources, the EU aims to enhance its resource security and reduce its dependence on external zinc supplies. This strategic objective not only bolsters the EU's economic resilience but also promotes a more sustainable and environmentally responsible approach to mineral extraction and utilization.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Furthermore, the production of zinc from the Irish Midlands basin aligns with the EU's broader sustainability agenda. By accessing local zinc deposits, the EU reduces its reliance on long-distance transportation of minerals, thereby minimizing carbon emissions associated with the mineral supply chain. This localized approach to zinc production fosters a more sustainable and resilient mineral industry within the EU, contributing to the region's transition towards a greener and more environmentally conscious</a:t>
            </a:r>
            <a:r>
              <a:rPr lang="en-CA" sz="1800" kern="100" dirty="0">
                <a:solidFill>
                  <a:srgbClr val="374151"/>
                </a:solidFill>
                <a:effectLst/>
                <a:latin typeface="Arial" panose="020B0604020202020204" pitchFamily="34" charset="0"/>
                <a:ea typeface="Calibri" panose="020F0502020204030204" pitchFamily="34" charset="0"/>
                <a:cs typeface="Times New Roman" panose="02020603050405020304" pitchFamily="18" charset="0"/>
              </a:rPr>
              <a:t> future.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kern="100" dirty="0">
                <a:solidFill>
                  <a:srgbClr val="374151"/>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23</a:t>
            </a:fld>
            <a:endParaRPr lang="en-US"/>
          </a:p>
        </p:txBody>
      </p:sp>
    </p:spTree>
    <p:extLst>
      <p:ext uri="{BB962C8B-B14F-4D97-AF65-F5344CB8AC3E}">
        <p14:creationId xmlns:p14="http://schemas.microsoft.com/office/powerpoint/2010/main" val="285253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3A7FAF"/>
                </a:solidFill>
                <a:effectLst/>
                <a:latin typeface="ProximaNova"/>
              </a:rPr>
              <a:t>The urban zinc mine: In 2019, about 247 million tons (MT) of zinc were in use that will become available for recycling in the future.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3A7FAF"/>
                </a:solidFill>
                <a:effectLst/>
                <a:latin typeface="ProximaNova"/>
              </a:rPr>
              <a:t>Zinc flows in 2019: Zinc is recycled in the refining stage and via direct reuse and remelting in first use production.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3A7FAF"/>
                </a:solidFill>
                <a:effectLst/>
                <a:latin typeface="ProximaNova"/>
              </a:rPr>
              <a:t>Zinc recycling increases: zinc production from recycled sources has doubled between 2010 and 2019, while zinc production from mined ore has remained almost constant. </a:t>
            </a:r>
            <a:endParaRPr lang="en-US" dirty="0"/>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5</a:t>
            </a:fld>
            <a:endParaRPr lang="en-US"/>
          </a:p>
        </p:txBody>
      </p:sp>
    </p:spTree>
    <p:extLst>
      <p:ext uri="{BB962C8B-B14F-4D97-AF65-F5344CB8AC3E}">
        <p14:creationId xmlns:p14="http://schemas.microsoft.com/office/powerpoint/2010/main" val="308337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3A7FAF"/>
                </a:solidFill>
                <a:effectLst/>
                <a:latin typeface="ProximaNova"/>
              </a:rPr>
              <a:t>The urban zinc mine: In 2019, about 247 million tons (MT) of zinc were in use that will become available for recycling in the future.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3A7FAF"/>
                </a:solidFill>
                <a:effectLst/>
                <a:latin typeface="ProximaNova"/>
              </a:rPr>
              <a:t>Zinc flows in 2019: Zinc is recycled in the refining stage and via direct reuse and remelting in first use production.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3A7FAF"/>
                </a:solidFill>
                <a:effectLst/>
                <a:latin typeface="ProximaNova"/>
              </a:rPr>
              <a:t>Zinc recycling increases: zinc production from recycled sources has doubled between 2010 and 2019, while zinc production from mined ore has remained almost constant. </a:t>
            </a:r>
            <a:endParaRPr lang="en-US" dirty="0"/>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6</a:t>
            </a:fld>
            <a:endParaRPr lang="en-US"/>
          </a:p>
        </p:txBody>
      </p:sp>
    </p:spTree>
    <p:extLst>
      <p:ext uri="{BB962C8B-B14F-4D97-AF65-F5344CB8AC3E}">
        <p14:creationId xmlns:p14="http://schemas.microsoft.com/office/powerpoint/2010/main" val="240499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1247775" algn="l"/>
              </a:tabLst>
            </a:pP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Trends in the zinc industry include efforts to improve environmental performance, enhance product quality, and adapt to changing market dynamics. As the zinc industry continues to evolve, stakeholders are actively working towards sustainable practices, reduced environmental impacts, and the production of high-quality zinc products demanded by global markets.  Against this backdrop, it is worth noting that zinc production from the Irish Midlands basin fit well with the evolving needs of the industry, including environmental sustainability, product quality, and market demand and the need for a sustainable and responsible zinc supply chain</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tabLst>
                <a:tab pos="1247775" algn="l"/>
              </a:tabLst>
            </a:pPr>
            <a:endParaRPr lang="en-CA" sz="18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GB" sz="180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Zinc consumption growth is driven by urbanisation and industrialisation primarily in developing economies through the galvanisation of steel and die casting with end use in the construction, automobile, and machinery parts industries. While global consumption will increase from 13.6Mt in 2022 to 19.8Mt in 2050, growth will slow to 1.2% through structural change in global consumption patterns and decreasing zinc intensities in first use and end use products. To meet this growth in demand, refined zinc supply and mine supply production will need to increase. In the short term, refined zinc capacity at smelters can increase by improvements in utilisation rates, and we forecast this to be sufficient until the end of the decade. Later, demand will have to be met with new capacity coming online. The requirement for new zinc mine supply by 2032 is expected to reach 5.6Mt and will necessitate a healthy project pipeline and available finance to construct it.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endPar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1247775" algn="l"/>
              </a:tabLst>
            </a:pPr>
            <a:endPar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Zinc Industry Trends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1247775" algn="l"/>
              </a:tabLst>
            </a:pP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The zinc industry is experiencing several notable trends in recent years that are shaping its trajectory and influencing market dynamics. These trends include an increase in polymetallic producers, stricter environmental and mine permitting regulations, and the consolidation of zinc producers. Here are some key trends: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800"/>
              </a:spcBef>
              <a:spcAft>
                <a:spcPts val="1920"/>
              </a:spcAft>
              <a:buFont typeface="+mj-lt"/>
              <a:buAutoNum type="arabicPeriod"/>
              <a:tabLst>
                <a:tab pos="1247775" algn="l"/>
              </a:tabLst>
            </a:pPr>
            <a:r>
              <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More polymetallic zinc producers: </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Wojcik (2023) notes that zinc mines have been increasingly polymetallic in nature since the turn of the millennium. Larger polymetallic mines that came into production during this time, include </a:t>
            </a:r>
            <a:r>
              <a:rPr lang="en-CA" sz="1800" kern="100" dirty="0" err="1">
                <a:solidFill>
                  <a:srgbClr val="374151"/>
                </a:solidFill>
                <a:effectLst/>
                <a:latin typeface="Arial" panose="020B0604020202020204" pitchFamily="34" charset="0"/>
                <a:ea typeface="Arial" panose="020B0604020202020204" pitchFamily="34" charset="0"/>
                <a:cs typeface="Times New Roman" panose="02020603050405020304" pitchFamily="18" charset="0"/>
              </a:rPr>
              <a:t>Antamina</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and </a:t>
            </a:r>
            <a:r>
              <a:rPr lang="en-CA" sz="1800" kern="100" dirty="0" err="1">
                <a:solidFill>
                  <a:srgbClr val="374151"/>
                </a:solidFill>
                <a:effectLst/>
                <a:latin typeface="Arial" panose="020B0604020202020204" pitchFamily="34" charset="0"/>
                <a:ea typeface="Arial" panose="020B0604020202020204" pitchFamily="34" charset="0"/>
                <a:cs typeface="Times New Roman" panose="02020603050405020304" pitchFamily="18" charset="0"/>
              </a:rPr>
              <a:t>Penasquito</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and smaller more recent examples include </a:t>
            </a:r>
            <a:r>
              <a:rPr lang="en-CA" sz="1800" kern="100" dirty="0" err="1">
                <a:solidFill>
                  <a:srgbClr val="374151"/>
                </a:solidFill>
                <a:effectLst/>
                <a:latin typeface="Arial" panose="020B0604020202020204" pitchFamily="34" charset="0"/>
                <a:ea typeface="Arial" panose="020B0604020202020204" pitchFamily="34" charset="0"/>
                <a:cs typeface="Times New Roman" panose="02020603050405020304" pitchFamily="18" charset="0"/>
              </a:rPr>
              <a:t>Aripuana</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t>
            </a:r>
            <a:r>
              <a:rPr lang="en-CA" sz="1800" kern="100" dirty="0" err="1">
                <a:solidFill>
                  <a:srgbClr val="374151"/>
                </a:solidFill>
                <a:effectLst/>
                <a:latin typeface="Arial" panose="020B0604020202020204" pitchFamily="34" charset="0"/>
                <a:ea typeface="Arial" panose="020B0604020202020204" pitchFamily="34" charset="0"/>
                <a:cs typeface="Times New Roman" panose="02020603050405020304" pitchFamily="18" charset="0"/>
              </a:rPr>
              <a:t>Juanicipio</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and Woodlawn starting since 2019. Being polymetallic means more financial and risk diversification through the exposure to more than one metal price and the ability to selectively increase production from areas that will benefit from high prices of a particular metal.</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800"/>
              </a:spcBef>
              <a:spcAft>
                <a:spcPts val="1920"/>
              </a:spcAft>
              <a:buFont typeface="+mj-lt"/>
              <a:buAutoNum type="arabicPeriod"/>
              <a:tabLst>
                <a:tab pos="1247775" algn="l"/>
              </a:tabLst>
            </a:pPr>
            <a:r>
              <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Challenges in Project Development:</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Many potential zinc projects face challenges such as sovereign risk, low ore quality, inadequate infrastructure, and limited availability of financing. Wojcik (2023) estimates that the average lead time from exploration to construction for zinc projects is 14 years and dependent on a variety of risk factors. These factors impede the development of new projects and contribute to the scarcity of new discoveries.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800"/>
              </a:spcBef>
              <a:spcAft>
                <a:spcPts val="1920"/>
              </a:spcAft>
              <a:buFont typeface="+mj-lt"/>
              <a:buAutoNum type="arabicPeriod"/>
              <a:tabLst>
                <a:tab pos="1247775" algn="l"/>
              </a:tabLst>
            </a:pPr>
            <a:r>
              <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Low Global Discovery Rates: </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Global exploration expenditures for copper and gold far exceed expenditures for zinc/lead and the rate of new zinc/lead discoveries worldwide has is low (</a:t>
            </a:r>
            <a:r>
              <a:rPr lang="en-CA" sz="1800" kern="100" dirty="0" err="1">
                <a:solidFill>
                  <a:srgbClr val="374151"/>
                </a:solidFill>
                <a:effectLst/>
                <a:latin typeface="Arial" panose="020B0604020202020204" pitchFamily="34" charset="0"/>
                <a:ea typeface="Arial" panose="020B0604020202020204" pitchFamily="34" charset="0"/>
                <a:cs typeface="Times New Roman" panose="02020603050405020304" pitchFamily="18" charset="0"/>
              </a:rPr>
              <a:t>Schodde</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2017). Limited exploration success and the depletion of high-quality deposits both contribute to concerns about a potential supply shortfall in the future. Linked to lower discovery rates is the decline over the past 20 years in the number of both junior and major companies that are interested in zinc. Having said that, Wojcik (2023) notes that since 2020, junior and development company financing has shown strong activity and the size of funding is loosely correlated to the stage of development at which the zinc project is currently in. This suggests that right now, zinc projects are of interest to investors irrespective of which stage of development they are 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800"/>
              </a:spcBef>
              <a:spcAft>
                <a:spcPts val="1920"/>
              </a:spcAft>
              <a:buFont typeface="+mj-lt"/>
              <a:buAutoNum type="arabicPeriod"/>
              <a:tabLst>
                <a:tab pos="1247775" algn="l"/>
              </a:tabLst>
            </a:pPr>
            <a:r>
              <a:rPr lang="en-CA" sz="1800" b="1"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Zinc industry consolidation: </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The zinc industry has experienced a significant level of consolidation over the years which has resulted in less companies in the zinc exploration and mining business. Since 2000 over 50% of the top ten zinc producing companies and 65% of the top ten zinc mines have changed hands. Several mergers, acquisitions, and partnerships have taken place among mining companies, leading to the consolidation of zinc assets and operations with the market share of the top 10 producers now standing at around 50%. Some notable examples of consolidation in the zinc industry include the merger of Glencore and Xstrata in 2013, which brought together two major players in the zinc market. Another significant consolidation occurred with the acquisition of mining companies such as Nyrstar by Trafigura and </a:t>
            </a:r>
            <a:r>
              <a:rPr lang="en-CA" sz="1800" kern="100" dirty="0" err="1">
                <a:solidFill>
                  <a:srgbClr val="374151"/>
                </a:solidFill>
                <a:effectLst/>
                <a:latin typeface="Arial" panose="020B0604020202020204" pitchFamily="34" charset="0"/>
                <a:ea typeface="Arial" panose="020B0604020202020204" pitchFamily="34" charset="0"/>
                <a:cs typeface="Times New Roman" panose="02020603050405020304" pitchFamily="18" charset="0"/>
              </a:rPr>
              <a:t>Chihong</a:t>
            </a: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Zinc &amp; Germanium by Yunnan Copper Industry Co. Ltd. In 2017, Vedanta Limited acquired the zinc business of Anglo American plc. The acquisition included several zinc assets such as mines, smelters, and associated operations. These consolidation activities have resulted in the formation of larger mining and zinc trading and smelting entities with expanded zinc portfolios and enhanced market influence.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r>
              <a:rPr lang="en-CA" sz="1800" kern="100" dirty="0">
                <a:solidFill>
                  <a:srgbClr val="374151"/>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800"/>
              </a:spcBef>
              <a:spcAft>
                <a:spcPts val="1920"/>
              </a:spcAft>
              <a:buFont typeface="+mj-lt"/>
              <a:buAutoNum type="arabicPeriod"/>
              <a:tabLst>
                <a:tab pos="1247775" algn="l"/>
              </a:tabLst>
            </a:pPr>
            <a:r>
              <a:rPr lang="en-CA" sz="1800" b="1" kern="100" dirty="0">
                <a:effectLst/>
                <a:latin typeface="Arial" panose="020B0604020202020204" pitchFamily="34" charset="0"/>
                <a:ea typeface="Arial" panose="020B0604020202020204" pitchFamily="34" charset="0"/>
                <a:cs typeface="Times New Roman" panose="02020603050405020304" pitchFamily="18" charset="0"/>
              </a:rPr>
              <a:t>Less Tolerance for Harmful Elements</a:t>
            </a:r>
            <a:r>
              <a:rPr lang="en-CA" sz="1800" kern="100" dirty="0">
                <a:effectLst/>
                <a:latin typeface="Arial" panose="020B0604020202020204" pitchFamily="34" charset="0"/>
                <a:ea typeface="Arial" panose="020B0604020202020204" pitchFamily="34" charset="0"/>
                <a:cs typeface="Times New Roman" panose="02020603050405020304" pitchFamily="18" charset="0"/>
              </a:rPr>
              <a:t>: Market demands for high-quality zinc concentrates are increasing, leading to less tolerance for deleterious elements. Impurities such as cadmium (Cd), mercury (Hg), and other harmful elements are being closely monitored and restricted due to their environmental and health impacts. </a:t>
            </a:r>
            <a:r>
              <a:rPr lang="en-CA" sz="1800" kern="100" dirty="0" err="1">
                <a:effectLst/>
                <a:latin typeface="Arial" panose="020B0604020202020204" pitchFamily="34" charset="0"/>
                <a:ea typeface="Arial" panose="020B0604020202020204" pitchFamily="34" charset="0"/>
                <a:cs typeface="Times New Roman" panose="02020603050405020304" pitchFamily="18" charset="0"/>
              </a:rPr>
              <a:t>REACh</a:t>
            </a:r>
            <a:r>
              <a:rPr lang="en-CA" sz="1800" b="1" kern="100" dirty="0">
                <a:effectLst/>
                <a:latin typeface="Arial" panose="020B0604020202020204" pitchFamily="34" charset="0"/>
                <a:ea typeface="Arial" panose="020B0604020202020204" pitchFamily="34" charset="0"/>
                <a:cs typeface="Times New Roman" panose="02020603050405020304" pitchFamily="18" charset="0"/>
              </a:rPr>
              <a:t>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a:effectLst/>
                <a:latin typeface="Arial" panose="020B0604020202020204" pitchFamily="34" charset="0"/>
                <a:ea typeface="Arial" panose="020B0604020202020204" pitchFamily="34" charset="0"/>
                <a:cs typeface="Times New Roman" panose="02020603050405020304" pitchFamily="18" charset="0"/>
              </a:rPr>
              <a:t>(Registration, Evaluation, Authorization, and Restriction of Chemicals) regulation, adopted globally, aims to ensure the safe use of chemicals, including zinc and its associated trace elements. Additionally, the United Nations Global Mercury Treaty, focused on reducing mercury emissions and usage, has implications for the zinc industry. Collectively these regulatory measures encourage responsible and sustainable practices in zinc production and usage and as a result smelters and consumers of zinc concentrates are implementing stricter requirements to ensure cleaner and purer zinc products.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r>
              <a:rPr lang="en-CA" sz="1800" kern="100" dirty="0">
                <a:effectLst/>
                <a:latin typeface="Arial" panose="020B0604020202020204" pitchFamily="34" charset="0"/>
                <a:ea typeface="Arial" panose="020B0604020202020204" pitchFamily="34" charset="0"/>
                <a:cs typeface="Times New Roman" panose="02020603050405020304" pitchFamily="18" charset="0"/>
              </a:rPr>
              <a:t>China, a significant player in the zinc industry, has implemented restrictions on receiving zinc concentrates with high cadmium (Cd) content. This policy aims to control Cd emissions and ensure the production of cleaner zinc products. Consequently, concentrates with elevated Cd levels face limited market opportunities in China.</a:t>
            </a:r>
            <a:endParaRPr lang="en-US" sz="1800" b="0" kern="100" dirty="0">
              <a:solidFill>
                <a:schemeClr val="tx1"/>
              </a:solidFill>
              <a:effectLst/>
              <a:latin typeface="Calibri" panose="020F0502020204030204" pitchFamily="34" charset="0"/>
              <a:ea typeface="Arial" panose="020B060402020202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endParaRPr lang="en-US" sz="1800" b="0" kern="100" dirty="0">
              <a:solidFill>
                <a:schemeClr val="tx1"/>
              </a:solidFill>
              <a:effectLst/>
              <a:latin typeface="Calibri" panose="020F0502020204030204" pitchFamily="34" charset="0"/>
              <a:ea typeface="Arial" panose="020B0604020202020204" pitchFamily="34" charset="0"/>
              <a:cs typeface="Times New Roman" panose="02020603050405020304" pitchFamily="18" charset="0"/>
            </a:endParaRPr>
          </a:p>
          <a:p>
            <a:pPr marL="453390" marR="0">
              <a:lnSpc>
                <a:spcPct val="107000"/>
              </a:lnSpc>
              <a:spcBef>
                <a:spcPts val="800"/>
              </a:spcBef>
              <a:spcAft>
                <a:spcPts val="1920"/>
              </a:spcAft>
              <a:tabLst>
                <a:tab pos="1247775" algn="l"/>
              </a:tabLst>
            </a:pPr>
            <a:r>
              <a:rPr lang="en-CA" sz="1800" b="1" dirty="0">
                <a:solidFill>
                  <a:srgbClr val="2E2E2E"/>
                </a:solidFill>
                <a:effectLst/>
                <a:latin typeface="Arial" panose="020B0604020202020204" pitchFamily="34" charset="0"/>
                <a:ea typeface="Arial" panose="020B0604020202020204" pitchFamily="34" charset="0"/>
              </a:rPr>
              <a:t>Zinc demand will continue to grow: </a:t>
            </a:r>
            <a:r>
              <a:rPr lang="en-CA" sz="1800" dirty="0">
                <a:solidFill>
                  <a:srgbClr val="2E2E2E"/>
                </a:solidFill>
                <a:effectLst/>
                <a:latin typeface="Arial" panose="020B0604020202020204" pitchFamily="34" charset="0"/>
                <a:ea typeface="Arial" panose="020B0604020202020204" pitchFamily="34" charset="0"/>
              </a:rPr>
              <a:t>Wojcik (2023) states that the medium to long term outlook remains positive for new zinc project as 5.6Mt of new mine supply will be required by 2032, rising to 14.5Mt by 2050.  For zinc mines, this is the equivalent to three medium sized mines every year. Which will be a challenge given the capital expenditure and time required to design, permit and construct new mines.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Should this be REACH?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458F15-BE7E-494F-9869-9CDB3A962B38}" type="slidenum">
              <a:rPr lang="en-US" smtClean="0"/>
              <a:t>7</a:t>
            </a:fld>
            <a:endParaRPr lang="en-US"/>
          </a:p>
        </p:txBody>
      </p:sp>
    </p:spTree>
    <p:extLst>
      <p:ext uri="{BB962C8B-B14F-4D97-AF65-F5344CB8AC3E}">
        <p14:creationId xmlns:p14="http://schemas.microsoft.com/office/powerpoint/2010/main" val="336983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374151"/>
                </a:solidFill>
                <a:effectLst/>
                <a:latin typeface="Arial" panose="020B0604020202020204" pitchFamily="34" charset="0"/>
                <a:ea typeface="Arial" panose="020B0604020202020204" pitchFamily="34" charset="0"/>
              </a:rPr>
              <a:t>Ore deposit classification is a complex and challenging subject within the field of economic geology. It involves categorizing and organizing various types of mineral deposits based on their geological characteristics, formation processes, mineralogy, and economic potential. The classification of ore deposits helps geologists and resource professionals understand deposit origins, explore for new deposits, and develop exploration and mining strategies.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8</a:t>
            </a:fld>
            <a:endParaRPr lang="en-US"/>
          </a:p>
        </p:txBody>
      </p:sp>
    </p:spTree>
    <p:extLst>
      <p:ext uri="{BB962C8B-B14F-4D97-AF65-F5344CB8AC3E}">
        <p14:creationId xmlns:p14="http://schemas.microsoft.com/office/powerpoint/2010/main" val="382733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indent="-457200">
              <a:buFont typeface="+mj-lt"/>
              <a:buAutoNum type="arabicPeriod"/>
            </a:pPr>
            <a:r>
              <a:rPr lang="en-CA" sz="1200" kern="1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World class ore deposits are c</a:t>
            </a:r>
            <a:r>
              <a:rPr lang="en-CA" sz="12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haracterized by their large size, high-grades, and economic viability. </a:t>
            </a:r>
          </a:p>
          <a:p>
            <a:pPr marL="914400" indent="-457200">
              <a:buFont typeface="+mj-lt"/>
              <a:buAutoNum type="arabicPeriod"/>
            </a:pPr>
            <a:r>
              <a:rPr lang="en-CA" sz="12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These world class deposits represent the most significant deposits within their respective deposit types and generally attract substantial attention and investment from mining and exploration companies.</a:t>
            </a:r>
            <a:endParaRPr lang="en-CA" kern="100"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9</a:t>
            </a:fld>
            <a:endParaRPr lang="en-US"/>
          </a:p>
        </p:txBody>
      </p:sp>
    </p:spTree>
    <p:extLst>
      <p:ext uri="{BB962C8B-B14F-4D97-AF65-F5344CB8AC3E}">
        <p14:creationId xmlns:p14="http://schemas.microsoft.com/office/powerpoint/2010/main" val="228677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CA" sz="1800" dirty="0">
                <a:solidFill>
                  <a:srgbClr val="374151"/>
                </a:solidFill>
                <a:effectLst/>
                <a:latin typeface="Arial" panose="020B0604020202020204" pitchFamily="34" charset="0"/>
                <a:ea typeface="Arial" panose="020B0604020202020204" pitchFamily="34" charset="0"/>
              </a:rPr>
              <a:t>Six of the top ten producing mines are SHMS deposits and account for 1.9Mt (15%) of contained zinc production in 2022 (Wojcik, 2023). </a:t>
            </a:r>
            <a:r>
              <a:rPr lang="en-CA" sz="1800" dirty="0">
                <a:effectLst/>
                <a:latin typeface="Arial" panose="020B0604020202020204" pitchFamily="34" charset="0"/>
                <a:ea typeface="Calibri" panose="020F0502020204030204" pitchFamily="34" charset="0"/>
              </a:rPr>
              <a:t>This deposit type is dominated by giant and supergiant deposits, such as Red Dog, Rampura </a:t>
            </a:r>
            <a:r>
              <a:rPr lang="en-CA" sz="1800" dirty="0" err="1">
                <a:effectLst/>
                <a:latin typeface="Arial" panose="020B0604020202020204" pitchFamily="34" charset="0"/>
                <a:ea typeface="Calibri" panose="020F0502020204030204" pitchFamily="34" charset="0"/>
              </a:rPr>
              <a:t>Agucha</a:t>
            </a:r>
            <a:r>
              <a:rPr lang="en-CA" sz="1800" dirty="0">
                <a:effectLst/>
                <a:latin typeface="Arial" panose="020B0604020202020204" pitchFamily="34" charset="0"/>
                <a:ea typeface="Calibri" panose="020F0502020204030204" pitchFamily="34" charset="0"/>
              </a:rPr>
              <a:t>, Mount Isa, Broken Hill and </a:t>
            </a:r>
            <a:r>
              <a:rPr lang="en-CA" sz="1800" dirty="0" err="1">
                <a:effectLst/>
                <a:latin typeface="Arial" panose="020B0604020202020204" pitchFamily="34" charset="0"/>
                <a:ea typeface="Calibri" panose="020F0502020204030204" pitchFamily="34" charset="0"/>
              </a:rPr>
              <a:t>and</a:t>
            </a:r>
            <a:r>
              <a:rPr lang="en-CA" sz="1800" dirty="0">
                <a:effectLst/>
                <a:latin typeface="Arial" panose="020B0604020202020204" pitchFamily="34" charset="0"/>
                <a:ea typeface="Calibri" panose="020F0502020204030204" pitchFamily="34" charset="0"/>
              </a:rPr>
              <a:t> formerly Sullivan and </a:t>
            </a:r>
            <a:r>
              <a:rPr lang="en-CA" sz="1800" dirty="0" err="1">
                <a:effectLst/>
                <a:latin typeface="Arial" panose="020B0604020202020204" pitchFamily="34" charset="0"/>
                <a:ea typeface="Calibri" panose="020F0502020204030204" pitchFamily="34" charset="0"/>
              </a:rPr>
              <a:t>Rammelsberg</a:t>
            </a:r>
            <a:r>
              <a:rPr lang="en-CA" sz="1800" dirty="0">
                <a:effectLst/>
                <a:latin typeface="Arial" panose="020B0604020202020204" pitchFamily="34" charset="0"/>
                <a:ea typeface="Calibri" panose="020F0502020204030204" pitchFamily="34" charset="0"/>
              </a:rPr>
              <a:t>. </a:t>
            </a:r>
          </a:p>
          <a:p>
            <a:pPr marL="285750" indent="-285750">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However, there have been relatively few recent discoveries. Some notable exceptions are the Teena deposit discovered in 2013 in the McArthur River district in the Northern Territory, Australia (discovered 2013, Taylor </a:t>
            </a:r>
            <a:r>
              <a:rPr lang="en-CA" sz="1800" i="1" kern="100" dirty="0">
                <a:effectLst/>
                <a:latin typeface="Arial" panose="020B0604020202020204" pitchFamily="34" charset="0"/>
                <a:ea typeface="Calibri" panose="020F0502020204030204" pitchFamily="34" charset="0"/>
                <a:cs typeface="Times New Roman" panose="02020603050405020304" pitchFamily="18" charset="0"/>
              </a:rPr>
              <a:t>et 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2017; Hayward </a:t>
            </a:r>
            <a:r>
              <a:rPr lang="en-CA" sz="1800" i="1" kern="100" dirty="0">
                <a:effectLst/>
                <a:latin typeface="Arial" panose="020B0604020202020204" pitchFamily="34" charset="0"/>
                <a:ea typeface="Calibri" panose="020F0502020204030204" pitchFamily="34" charset="0"/>
                <a:cs typeface="Times New Roman" panose="02020603050405020304" pitchFamily="18" charset="0"/>
              </a:rPr>
              <a:t>et 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2021) and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Anarraaq</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and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Aktigiruq</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in the Red Dog district in Alaska, USA (discovered 1999 and 2001, respectively, USA; Jennings and King, 2002;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Blevings</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r>
              <a:rPr lang="en-CA" sz="1800" i="1" kern="100" dirty="0">
                <a:effectLst/>
                <a:latin typeface="Arial" panose="020B0604020202020204" pitchFamily="34" charset="0"/>
                <a:ea typeface="Calibri" panose="020F0502020204030204" pitchFamily="34" charset="0"/>
                <a:cs typeface="Times New Roman" panose="02020603050405020304" pitchFamily="18" charset="0"/>
              </a:rPr>
              <a:t>et 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2013). </a:t>
            </a:r>
          </a:p>
          <a:p>
            <a:pPr marL="285750" indent="-285750">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It is also worth nothing that several large SHMS deposits, such as Howards Pass, remain undeveloped due to grade, metallurgical and location challenges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 fine grained nature also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Added "metallurgical"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10</a:t>
            </a:fld>
            <a:endParaRPr lang="en-US"/>
          </a:p>
        </p:txBody>
      </p:sp>
    </p:spTree>
    <p:extLst>
      <p:ext uri="{BB962C8B-B14F-4D97-AF65-F5344CB8AC3E}">
        <p14:creationId xmlns:p14="http://schemas.microsoft.com/office/powerpoint/2010/main" val="218660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CA" sz="1800" dirty="0">
                <a:solidFill>
                  <a:srgbClr val="374151"/>
                </a:solidFill>
                <a:effectLst/>
                <a:latin typeface="Arial" panose="020B0604020202020204" pitchFamily="34" charset="0"/>
                <a:ea typeface="Arial" panose="020B0604020202020204" pitchFamily="34" charset="0"/>
              </a:rPr>
              <a:t>Six of the top ten producing mines are SHMS deposits and account for 1.9Mt (15%) of contained zinc production in 2022 (Wojcik, 2023). </a:t>
            </a:r>
            <a:r>
              <a:rPr lang="en-CA" sz="1800" dirty="0">
                <a:effectLst/>
                <a:latin typeface="Arial" panose="020B0604020202020204" pitchFamily="34" charset="0"/>
                <a:ea typeface="Calibri" panose="020F0502020204030204" pitchFamily="34" charset="0"/>
              </a:rPr>
              <a:t>This deposit type is dominated by giant and supergiant deposits, such as Red Dog, Rampura </a:t>
            </a:r>
            <a:r>
              <a:rPr lang="en-CA" sz="1800" dirty="0" err="1">
                <a:effectLst/>
                <a:latin typeface="Arial" panose="020B0604020202020204" pitchFamily="34" charset="0"/>
                <a:ea typeface="Calibri" panose="020F0502020204030204" pitchFamily="34" charset="0"/>
              </a:rPr>
              <a:t>Agucha</a:t>
            </a:r>
            <a:r>
              <a:rPr lang="en-CA" sz="1800" dirty="0">
                <a:effectLst/>
                <a:latin typeface="Arial" panose="020B0604020202020204" pitchFamily="34" charset="0"/>
                <a:ea typeface="Calibri" panose="020F0502020204030204" pitchFamily="34" charset="0"/>
              </a:rPr>
              <a:t>, Mount Isa, Broken Hill and </a:t>
            </a:r>
            <a:r>
              <a:rPr lang="en-CA" sz="1800" dirty="0" err="1">
                <a:effectLst/>
                <a:latin typeface="Arial" panose="020B0604020202020204" pitchFamily="34" charset="0"/>
                <a:ea typeface="Calibri" panose="020F0502020204030204" pitchFamily="34" charset="0"/>
              </a:rPr>
              <a:t>and</a:t>
            </a:r>
            <a:r>
              <a:rPr lang="en-CA" sz="1800" dirty="0">
                <a:effectLst/>
                <a:latin typeface="Arial" panose="020B0604020202020204" pitchFamily="34" charset="0"/>
                <a:ea typeface="Calibri" panose="020F0502020204030204" pitchFamily="34" charset="0"/>
              </a:rPr>
              <a:t> formerly Sullivan and </a:t>
            </a:r>
            <a:r>
              <a:rPr lang="en-CA" sz="1800" dirty="0" err="1">
                <a:effectLst/>
                <a:latin typeface="Arial" panose="020B0604020202020204" pitchFamily="34" charset="0"/>
                <a:ea typeface="Calibri" panose="020F0502020204030204" pitchFamily="34" charset="0"/>
              </a:rPr>
              <a:t>Rammelsberg</a:t>
            </a:r>
            <a:r>
              <a:rPr lang="en-CA" sz="1800" dirty="0">
                <a:effectLst/>
                <a:latin typeface="Arial" panose="020B0604020202020204" pitchFamily="34" charset="0"/>
                <a:ea typeface="Calibri" panose="020F0502020204030204" pitchFamily="34" charset="0"/>
              </a:rPr>
              <a:t>. </a:t>
            </a:r>
          </a:p>
          <a:p>
            <a:pPr marL="285750" indent="-285750">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However, there have been relatively few recent discoveries. Some notable exceptions are the Teena deposit discovered in 2013 in the McArthur River district in the Northern Territory, Australia (discovered 2013, Taylor </a:t>
            </a:r>
            <a:r>
              <a:rPr lang="en-CA" sz="1800" i="1" kern="100" dirty="0">
                <a:effectLst/>
                <a:latin typeface="Arial" panose="020B0604020202020204" pitchFamily="34" charset="0"/>
                <a:ea typeface="Calibri" panose="020F0502020204030204" pitchFamily="34" charset="0"/>
                <a:cs typeface="Times New Roman" panose="02020603050405020304" pitchFamily="18" charset="0"/>
              </a:rPr>
              <a:t>et 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2017; Hayward </a:t>
            </a:r>
            <a:r>
              <a:rPr lang="en-CA" sz="1800" i="1" kern="100" dirty="0">
                <a:effectLst/>
                <a:latin typeface="Arial" panose="020B0604020202020204" pitchFamily="34" charset="0"/>
                <a:ea typeface="Calibri" panose="020F0502020204030204" pitchFamily="34" charset="0"/>
                <a:cs typeface="Times New Roman" panose="02020603050405020304" pitchFamily="18" charset="0"/>
              </a:rPr>
              <a:t>et 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2021) and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Anarraaq</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and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Aktigiruq</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in the Red Dog district in Alaska, USA (discovered 1999 and 2001, respectively, USA; Jennings and King, 2002;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Blevings</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r>
              <a:rPr lang="en-CA" sz="1800" i="1" kern="100" dirty="0">
                <a:effectLst/>
                <a:latin typeface="Arial" panose="020B0604020202020204" pitchFamily="34" charset="0"/>
                <a:ea typeface="Calibri" panose="020F0502020204030204" pitchFamily="34" charset="0"/>
                <a:cs typeface="Times New Roman" panose="02020603050405020304" pitchFamily="18" charset="0"/>
              </a:rPr>
              <a:t>et al.</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2013). </a:t>
            </a:r>
          </a:p>
          <a:p>
            <a:pPr marL="285750" indent="-285750">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It is also worth nothing that several large SHMS deposits, such as Howards Pass, remain undeveloped due to grade, metallurgical and location challenges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 fine grained nature also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Added "metallurgical"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458F15-BE7E-494F-9869-9CDB3A962B38}" type="slidenum">
              <a:rPr lang="en-US" smtClean="0"/>
              <a:t>11</a:t>
            </a:fld>
            <a:endParaRPr lang="en-US"/>
          </a:p>
        </p:txBody>
      </p:sp>
    </p:spTree>
    <p:extLst>
      <p:ext uri="{BB962C8B-B14F-4D97-AF65-F5344CB8AC3E}">
        <p14:creationId xmlns:p14="http://schemas.microsoft.com/office/powerpoint/2010/main" val="275182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66EEC1-0D41-48C2-8A2F-492923E8A8C4}"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149451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6EEC1-0D41-48C2-8A2F-492923E8A8C4}"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8613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6EEC1-0D41-48C2-8A2F-492923E8A8C4}"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2072473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6EEC1-0D41-48C2-8A2F-492923E8A8C4}"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238410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66EEC1-0D41-48C2-8A2F-492923E8A8C4}"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50749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66EEC1-0D41-48C2-8A2F-492923E8A8C4}"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147551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66EEC1-0D41-48C2-8A2F-492923E8A8C4}"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319702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66EEC1-0D41-48C2-8A2F-492923E8A8C4}" type="datetimeFigureOut">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126894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6EEC1-0D41-48C2-8A2F-492923E8A8C4}" type="datetimeFigureOut">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267314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66EEC1-0D41-48C2-8A2F-492923E8A8C4}"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395581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66EEC1-0D41-48C2-8A2F-492923E8A8C4}"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32B75-C096-4981-8A78-6876DCC29552}" type="slidenum">
              <a:rPr lang="en-US" smtClean="0"/>
              <a:t>‹#›</a:t>
            </a:fld>
            <a:endParaRPr lang="en-US"/>
          </a:p>
        </p:txBody>
      </p:sp>
    </p:spTree>
    <p:extLst>
      <p:ext uri="{BB962C8B-B14F-4D97-AF65-F5344CB8AC3E}">
        <p14:creationId xmlns:p14="http://schemas.microsoft.com/office/powerpoint/2010/main" val="152894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6EEC1-0D41-48C2-8A2F-492923E8A8C4}" type="datetimeFigureOut">
              <a:rPr lang="en-US" smtClean="0"/>
              <a:t>9/7/2023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32B75-C096-4981-8A78-6876DCC29552}" type="slidenum">
              <a:rPr lang="en-US" smtClean="0"/>
              <a:t>‹#›</a:t>
            </a:fld>
            <a:endParaRPr lang="en-US"/>
          </a:p>
        </p:txBody>
      </p:sp>
    </p:spTree>
    <p:extLst>
      <p:ext uri="{BB962C8B-B14F-4D97-AF65-F5344CB8AC3E}">
        <p14:creationId xmlns:p14="http://schemas.microsoft.com/office/powerpoint/2010/main" val="302802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1EFC77B-7C54-A1AD-4B54-F147D15C4FB2}"/>
              </a:ext>
            </a:extLst>
          </p:cNvPr>
          <p:cNvPicPr>
            <a:picLocks noChangeAspect="1"/>
          </p:cNvPicPr>
          <p:nvPr/>
        </p:nvPicPr>
        <p:blipFill rotWithShape="1">
          <a:blip r:embed="rId2"/>
          <a:srcRect l="7154" t="591" r="29077"/>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730044-9FFA-1584-7F6F-3089CA12E94B}"/>
              </a:ext>
            </a:extLst>
          </p:cNvPr>
          <p:cNvSpPr>
            <a:spLocks noGrp="1"/>
          </p:cNvSpPr>
          <p:nvPr>
            <p:ph type="ctrTitle"/>
          </p:nvPr>
        </p:nvSpPr>
        <p:spPr>
          <a:xfrm>
            <a:off x="477981" y="1122363"/>
            <a:ext cx="4023360" cy="3204134"/>
          </a:xfrm>
        </p:spPr>
        <p:txBody>
          <a:bodyPr anchor="b">
            <a:normAutofit/>
          </a:bodyPr>
          <a:lstStyle/>
          <a:p>
            <a:pPr algn="l"/>
            <a:r>
              <a:rPr lang="en-US" sz="4400" dirty="0">
                <a:solidFill>
                  <a:schemeClr val="bg1"/>
                </a:solidFill>
              </a:rPr>
              <a:t>Irish-type Deposits </a:t>
            </a:r>
            <a:br>
              <a:rPr lang="en-US" sz="4400" dirty="0">
                <a:solidFill>
                  <a:schemeClr val="bg1"/>
                </a:solidFill>
              </a:rPr>
            </a:br>
            <a:r>
              <a:rPr lang="en-US" sz="4400" dirty="0">
                <a:solidFill>
                  <a:schemeClr val="bg1"/>
                </a:solidFill>
              </a:rPr>
              <a:t>in the Context of Global Zinc Supply</a:t>
            </a:r>
          </a:p>
        </p:txBody>
      </p:sp>
      <p:sp>
        <p:nvSpPr>
          <p:cNvPr id="3" name="Subtitle 2">
            <a:extLst>
              <a:ext uri="{FF2B5EF4-FFF2-40B4-BE49-F238E27FC236}">
                <a16:creationId xmlns:a16="http://schemas.microsoft.com/office/drawing/2014/main" id="{EDC0B4A6-C449-80BE-C19C-2E7005D289A0}"/>
              </a:ext>
            </a:extLst>
          </p:cNvPr>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Patrick B. Redmond </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067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Arial" panose="020B0604020202020204" pitchFamily="34" charset="0"/>
                <a:cs typeface="Times New Roman" panose="02020603050405020304" pitchFamily="18" charset="0"/>
              </a:rPr>
              <a:t>Shale-hosted Massive </a:t>
            </a:r>
            <a:r>
              <a:rPr lang="en-CA" sz="4000" kern="100" dirty="0">
                <a:latin typeface="+mn-lt"/>
                <a:ea typeface="Arial" panose="020B0604020202020204" pitchFamily="34" charset="0"/>
                <a:cs typeface="Times New Roman" panose="02020603050405020304" pitchFamily="18" charset="0"/>
              </a:rPr>
              <a:t>S</a:t>
            </a:r>
            <a:r>
              <a:rPr lang="en-CA" sz="4000" kern="100" dirty="0">
                <a:effectLst/>
                <a:latin typeface="+mn-lt"/>
                <a:ea typeface="Arial" panose="020B0604020202020204" pitchFamily="34" charset="0"/>
                <a:cs typeface="Times New Roman" panose="02020603050405020304" pitchFamily="18" charset="0"/>
              </a:rPr>
              <a:t>ulphide (SHMS)</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SHMS deposits are the primary source of global zinc (36%)</a:t>
            </a:r>
            <a:endParaRPr lang="en-US" sz="2800" dirty="0">
              <a:latin typeface="+mj-lt"/>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6949440" y="1485599"/>
            <a:ext cx="4968942" cy="2385883"/>
          </a:xfrm>
        </p:spPr>
        <p:txBody>
          <a:bodyPr>
            <a:normAutofit/>
          </a:bodyPr>
          <a:lstStyle/>
          <a:p>
            <a:pPr marL="800100" indent="-342900">
              <a:buClr>
                <a:srgbClr val="00B050"/>
              </a:buClr>
              <a:buBlip>
                <a:blip r:embed="rId3"/>
              </a:buBlip>
            </a:pPr>
            <a:r>
              <a:rPr lang="en-CA" sz="2000" dirty="0">
                <a:solidFill>
                  <a:srgbClr val="222222"/>
                </a:solidFill>
              </a:rPr>
              <a:t>Class dominated by super giants</a:t>
            </a:r>
          </a:p>
          <a:p>
            <a:pPr marL="800100" indent="-342900">
              <a:buClr>
                <a:srgbClr val="00B050"/>
              </a:buClr>
              <a:buBlip>
                <a:blip r:embed="rId3"/>
              </a:buBlip>
            </a:pPr>
            <a:r>
              <a:rPr lang="en-CA" sz="2000" dirty="0">
                <a:solidFill>
                  <a:srgbClr val="222222"/>
                </a:solidFill>
              </a:rPr>
              <a:t>Large size, long life</a:t>
            </a:r>
          </a:p>
          <a:p>
            <a:pPr marL="800100" indent="-342900">
              <a:buClr>
                <a:srgbClr val="00B050"/>
              </a:buClr>
              <a:buBlip>
                <a:blip r:embed="rId3"/>
              </a:buBlip>
            </a:pPr>
            <a:r>
              <a:rPr lang="en-CA" sz="2000" dirty="0">
                <a:solidFill>
                  <a:srgbClr val="222222"/>
                </a:solidFill>
              </a:rPr>
              <a:t>Good </a:t>
            </a:r>
            <a:r>
              <a:rPr lang="en-CA" sz="2000" dirty="0" err="1">
                <a:solidFill>
                  <a:srgbClr val="222222"/>
                </a:solidFill>
              </a:rPr>
              <a:t>explorability</a:t>
            </a:r>
            <a:r>
              <a:rPr lang="en-CA" sz="2000" dirty="0">
                <a:solidFill>
                  <a:srgbClr val="222222"/>
                </a:solidFill>
              </a:rPr>
              <a:t> - large footprint</a:t>
            </a:r>
          </a:p>
          <a:p>
            <a:pPr marL="800100" indent="-342900">
              <a:buClr>
                <a:srgbClr val="00B050"/>
              </a:buClr>
              <a:buBlip>
                <a:blip r:embed="rId3"/>
              </a:buBlip>
            </a:pPr>
            <a:r>
              <a:rPr lang="en-CA" sz="2000" dirty="0">
                <a:solidFill>
                  <a:srgbClr val="222222"/>
                </a:solidFill>
              </a:rPr>
              <a:t>Good </a:t>
            </a:r>
            <a:r>
              <a:rPr lang="en-CA" sz="2000" dirty="0" err="1">
                <a:solidFill>
                  <a:srgbClr val="222222"/>
                </a:solidFill>
              </a:rPr>
              <a:t>mineability</a:t>
            </a:r>
            <a:r>
              <a:rPr lang="en-CA" sz="2000" dirty="0">
                <a:solidFill>
                  <a:srgbClr val="222222"/>
                </a:solidFill>
              </a:rPr>
              <a:t> - flat lying </a:t>
            </a:r>
            <a:endParaRPr lang="en-US" sz="2000" dirty="0"/>
          </a:p>
        </p:txBody>
      </p:sp>
      <p:sp>
        <p:nvSpPr>
          <p:cNvPr id="18" name="Content Placeholder 3">
            <a:extLst>
              <a:ext uri="{FF2B5EF4-FFF2-40B4-BE49-F238E27FC236}">
                <a16:creationId xmlns:a16="http://schemas.microsoft.com/office/drawing/2014/main" id="{EA8C81BC-E245-F592-D496-82B52E0DA7D4}"/>
              </a:ext>
            </a:extLst>
          </p:cNvPr>
          <p:cNvSpPr txBox="1">
            <a:spLocks/>
          </p:cNvSpPr>
          <p:nvPr/>
        </p:nvSpPr>
        <p:spPr>
          <a:xfrm>
            <a:off x="6949440" y="3175853"/>
            <a:ext cx="4968942" cy="238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buClr>
                <a:srgbClr val="00B050"/>
              </a:buClr>
              <a:buBlip>
                <a:blip r:embed="rId4"/>
              </a:buBlip>
            </a:pPr>
            <a:r>
              <a:rPr lang="en-CA" sz="2000" kern="100" dirty="0">
                <a:solidFill>
                  <a:srgbClr val="222222"/>
                </a:solidFill>
                <a:effectLst/>
                <a:ea typeface="Calibri" panose="020F0502020204030204" pitchFamily="34" charset="0"/>
                <a:cs typeface="Times New Roman" panose="02020603050405020304" pitchFamily="18" charset="0"/>
              </a:rPr>
              <a:t>M</a:t>
            </a:r>
            <a:r>
              <a:rPr lang="en-CA" sz="2000" kern="100" dirty="0">
                <a:effectLst/>
                <a:ea typeface="Calibri" panose="020F0502020204030204" pitchFamily="34" charset="0"/>
                <a:cs typeface="Times New Roman" panose="02020603050405020304" pitchFamily="18" charset="0"/>
              </a:rPr>
              <a:t>etallurgically challenging – fine grained </a:t>
            </a:r>
            <a:endParaRPr lang="en-CA" sz="2000" dirty="0">
              <a:solidFill>
                <a:srgbClr val="222222"/>
              </a:solidFill>
            </a:endParaRPr>
          </a:p>
          <a:p>
            <a:pPr marL="800100" indent="-342900">
              <a:buClr>
                <a:srgbClr val="00B050"/>
              </a:buClr>
              <a:buBlip>
                <a:blip r:embed="rId4"/>
              </a:buBlip>
            </a:pPr>
            <a:r>
              <a:rPr lang="en-CA" sz="2000" kern="100" dirty="0">
                <a:ea typeface="Calibri" panose="020F0502020204030204" pitchFamily="34" charset="0"/>
                <a:cs typeface="Times New Roman" panose="02020603050405020304" pitchFamily="18" charset="0"/>
              </a:rPr>
              <a:t>D</a:t>
            </a:r>
            <a:r>
              <a:rPr lang="en-CA" sz="2000" kern="100" dirty="0">
                <a:effectLst/>
                <a:ea typeface="Calibri" panose="020F0502020204030204" pitchFamily="34" charset="0"/>
                <a:cs typeface="Times New Roman" panose="02020603050405020304" pitchFamily="18" charset="0"/>
              </a:rPr>
              <a:t>eleterious elements such as Cd, As, Tl and Se</a:t>
            </a:r>
          </a:p>
          <a:p>
            <a:pPr marL="800100" indent="-342900">
              <a:buClr>
                <a:srgbClr val="00B050"/>
              </a:buClr>
              <a:buBlip>
                <a:blip r:embed="rId4"/>
              </a:buBlip>
            </a:pPr>
            <a:r>
              <a:rPr lang="en-CA" sz="2000" kern="100" dirty="0">
                <a:ea typeface="Calibri" panose="020F0502020204030204" pitchFamily="34" charset="0"/>
                <a:cs typeface="Times New Roman" panose="02020603050405020304" pitchFamily="18" charset="0"/>
              </a:rPr>
              <a:t>Many notable examples remain undeveloped due to grade, metallurgy and location challenges</a:t>
            </a:r>
            <a:r>
              <a:rPr lang="en-CA" sz="2000" kern="100" dirty="0">
                <a:effectLst/>
                <a:ea typeface="Calibri" panose="020F0502020204030204" pitchFamily="34" charset="0"/>
                <a:cs typeface="Times New Roman" panose="02020603050405020304" pitchFamily="18" charset="0"/>
              </a:rPr>
              <a:t> </a:t>
            </a:r>
          </a:p>
        </p:txBody>
      </p:sp>
      <p:pic>
        <p:nvPicPr>
          <p:cNvPr id="24" name="Picture 23">
            <a:extLst>
              <a:ext uri="{FF2B5EF4-FFF2-40B4-BE49-F238E27FC236}">
                <a16:creationId xmlns:a16="http://schemas.microsoft.com/office/drawing/2014/main" id="{9FC39EB8-79FE-2007-ECC8-E41607ACA52E}"/>
              </a:ext>
            </a:extLst>
          </p:cNvPr>
          <p:cNvPicPr>
            <a:picLocks noChangeAspect="1"/>
          </p:cNvPicPr>
          <p:nvPr/>
        </p:nvPicPr>
        <p:blipFill>
          <a:blip r:embed="rId5"/>
          <a:stretch>
            <a:fillRect/>
          </a:stretch>
        </p:blipFill>
        <p:spPr>
          <a:xfrm>
            <a:off x="564393" y="1554480"/>
            <a:ext cx="6760968" cy="3449472"/>
          </a:xfrm>
          <a:prstGeom prst="rect">
            <a:avLst/>
          </a:prstGeom>
        </p:spPr>
      </p:pic>
      <p:sp>
        <p:nvSpPr>
          <p:cNvPr id="3" name="TextBox 2">
            <a:extLst>
              <a:ext uri="{FF2B5EF4-FFF2-40B4-BE49-F238E27FC236}">
                <a16:creationId xmlns:a16="http://schemas.microsoft.com/office/drawing/2014/main" id="{5E2DC3FA-8453-849A-4FB1-FB4DB27220EB}"/>
              </a:ext>
            </a:extLst>
          </p:cNvPr>
          <p:cNvSpPr txBox="1"/>
          <p:nvPr/>
        </p:nvSpPr>
        <p:spPr>
          <a:xfrm>
            <a:off x="564392" y="5098806"/>
            <a:ext cx="6760967" cy="707886"/>
          </a:xfrm>
          <a:prstGeom prst="rect">
            <a:avLst/>
          </a:prstGeom>
          <a:noFill/>
        </p:spPr>
        <p:txBody>
          <a:bodyPr wrap="square">
            <a:spAutoFit/>
          </a:bodyPr>
          <a:lstStyle/>
          <a:p>
            <a:r>
              <a:rPr lang="en-CA" sz="2000" dirty="0">
                <a:ea typeface="Calibri" panose="020F0502020204030204" pitchFamily="34" charset="0"/>
              </a:rPr>
              <a:t>6 of the top 10 zinc producing mines are SHMS deposits and these 6 mines contribute about 15% of global supply</a:t>
            </a:r>
            <a:endParaRPr lang="en-US" sz="2000" dirty="0"/>
          </a:p>
        </p:txBody>
      </p:sp>
    </p:spTree>
    <p:extLst>
      <p:ext uri="{BB962C8B-B14F-4D97-AF65-F5344CB8AC3E}">
        <p14:creationId xmlns:p14="http://schemas.microsoft.com/office/powerpoint/2010/main" val="59311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latin typeface="+mn-lt"/>
                <a:ea typeface="Calibri" panose="020F0502020204030204" pitchFamily="34" charset="0"/>
                <a:cs typeface="Times New Roman" panose="02020603050405020304" pitchFamily="18" charset="0"/>
              </a:rPr>
              <a:t>Red Dog (Zn-Pb-Ag) </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40080"/>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The richest zinc orebody in the world</a:t>
            </a:r>
            <a:endParaRPr lang="en-US" sz="2800" dirty="0">
              <a:latin typeface="+mj-lt"/>
            </a:endParaRPr>
          </a:p>
        </p:txBody>
      </p:sp>
      <p:pic>
        <p:nvPicPr>
          <p:cNvPr id="7" name="Picture 6">
            <a:extLst>
              <a:ext uri="{FF2B5EF4-FFF2-40B4-BE49-F238E27FC236}">
                <a16:creationId xmlns:a16="http://schemas.microsoft.com/office/drawing/2014/main" id="{8C12E855-DF51-ED28-5877-23D37B90EE91}"/>
              </a:ext>
            </a:extLst>
          </p:cNvPr>
          <p:cNvPicPr>
            <a:picLocks noChangeAspect="1"/>
          </p:cNvPicPr>
          <p:nvPr/>
        </p:nvPicPr>
        <p:blipFill rotWithShape="1">
          <a:blip r:embed="rId3"/>
          <a:srcRect t="40090"/>
          <a:stretch/>
        </p:blipFill>
        <p:spPr>
          <a:xfrm>
            <a:off x="6435272" y="1384996"/>
            <a:ext cx="5440488" cy="1552972"/>
          </a:xfrm>
          <a:prstGeom prst="rect">
            <a:avLst/>
          </a:prstGeom>
        </p:spPr>
      </p:pic>
      <p:pic>
        <p:nvPicPr>
          <p:cNvPr id="9" name="Picture 8">
            <a:extLst>
              <a:ext uri="{FF2B5EF4-FFF2-40B4-BE49-F238E27FC236}">
                <a16:creationId xmlns:a16="http://schemas.microsoft.com/office/drawing/2014/main" id="{DF420F2D-6BFB-8873-08C1-9DE7218E8691}"/>
              </a:ext>
            </a:extLst>
          </p:cNvPr>
          <p:cNvPicPr>
            <a:picLocks noChangeAspect="1"/>
          </p:cNvPicPr>
          <p:nvPr/>
        </p:nvPicPr>
        <p:blipFill>
          <a:blip r:embed="rId4"/>
          <a:stretch>
            <a:fillRect/>
          </a:stretch>
        </p:blipFill>
        <p:spPr>
          <a:xfrm>
            <a:off x="6096000" y="2987099"/>
            <a:ext cx="5969668" cy="3481297"/>
          </a:xfrm>
          <a:prstGeom prst="rect">
            <a:avLst/>
          </a:prstGeom>
        </p:spPr>
      </p:pic>
      <p:sp>
        <p:nvSpPr>
          <p:cNvPr id="10" name="TextBox 9">
            <a:extLst>
              <a:ext uri="{FF2B5EF4-FFF2-40B4-BE49-F238E27FC236}">
                <a16:creationId xmlns:a16="http://schemas.microsoft.com/office/drawing/2014/main" id="{FE7AAD84-46B9-05E9-F5D2-D4BEB1400212}"/>
              </a:ext>
            </a:extLst>
          </p:cNvPr>
          <p:cNvSpPr txBox="1"/>
          <p:nvPr/>
        </p:nvSpPr>
        <p:spPr>
          <a:xfrm>
            <a:off x="9968674" y="6517528"/>
            <a:ext cx="2096994" cy="246221"/>
          </a:xfrm>
          <a:prstGeom prst="rect">
            <a:avLst/>
          </a:prstGeom>
          <a:noFill/>
        </p:spPr>
        <p:txBody>
          <a:bodyPr wrap="square">
            <a:spAutoFit/>
          </a:bodyPr>
          <a:lstStyle/>
          <a:p>
            <a:r>
              <a:rPr lang="en-CA" sz="1000" dirty="0">
                <a:solidFill>
                  <a:srgbClr val="000000"/>
                </a:solidFill>
                <a:effectLst/>
                <a:latin typeface="Arial" panose="020B0604020202020204" pitchFamily="34" charset="0"/>
                <a:ea typeface="Calibri" panose="020F0502020204030204" pitchFamily="34" charset="0"/>
              </a:rPr>
              <a:t>Source: </a:t>
            </a:r>
            <a:r>
              <a:rPr lang="en-CA" sz="1000" dirty="0">
                <a:solidFill>
                  <a:srgbClr val="000000"/>
                </a:solidFill>
                <a:latin typeface="Arial" panose="020B0604020202020204" pitchFamily="34" charset="0"/>
                <a:ea typeface="Calibri" panose="020F0502020204030204" pitchFamily="34" charset="0"/>
              </a:rPr>
              <a:t>Teck Resources 2017 </a:t>
            </a:r>
            <a:endParaRPr lang="en-US" sz="1000" dirty="0"/>
          </a:p>
        </p:txBody>
      </p:sp>
      <p:sp>
        <p:nvSpPr>
          <p:cNvPr id="11" name="TextBox 10">
            <a:extLst>
              <a:ext uri="{FF2B5EF4-FFF2-40B4-BE49-F238E27FC236}">
                <a16:creationId xmlns:a16="http://schemas.microsoft.com/office/drawing/2014/main" id="{A8DA5BB8-4B2D-DF77-C821-86FEBB2C4FEE}"/>
              </a:ext>
            </a:extLst>
          </p:cNvPr>
          <p:cNvSpPr txBox="1"/>
          <p:nvPr/>
        </p:nvSpPr>
        <p:spPr>
          <a:xfrm>
            <a:off x="4199480" y="3797581"/>
            <a:ext cx="2558906" cy="246221"/>
          </a:xfrm>
          <a:prstGeom prst="rect">
            <a:avLst/>
          </a:prstGeom>
          <a:noFill/>
        </p:spPr>
        <p:txBody>
          <a:bodyPr wrap="square">
            <a:spAutoFit/>
          </a:bodyPr>
          <a:lstStyle/>
          <a:p>
            <a:r>
              <a:rPr lang="en-CA" sz="1000" dirty="0">
                <a:solidFill>
                  <a:srgbClr val="000000"/>
                </a:solidFill>
                <a:effectLst/>
                <a:latin typeface="Arial" panose="020B0604020202020204" pitchFamily="34" charset="0"/>
                <a:ea typeface="Calibri" panose="020F0502020204030204" pitchFamily="34" charset="0"/>
              </a:rPr>
              <a:t>Source: </a:t>
            </a:r>
            <a:r>
              <a:rPr lang="en-CA" sz="1000" dirty="0">
                <a:solidFill>
                  <a:srgbClr val="000000"/>
                </a:solidFill>
                <a:latin typeface="Arial" panose="020B0604020202020204" pitchFamily="34" charset="0"/>
                <a:ea typeface="Calibri" panose="020F0502020204030204" pitchFamily="34" charset="0"/>
              </a:rPr>
              <a:t>Teck Resources 2017 </a:t>
            </a:r>
            <a:endParaRPr lang="en-US" sz="1000" dirty="0"/>
          </a:p>
        </p:txBody>
      </p:sp>
      <p:pic>
        <p:nvPicPr>
          <p:cNvPr id="19" name="Picture 18">
            <a:extLst>
              <a:ext uri="{FF2B5EF4-FFF2-40B4-BE49-F238E27FC236}">
                <a16:creationId xmlns:a16="http://schemas.microsoft.com/office/drawing/2014/main" id="{076C52BC-EA72-0E86-BA07-C341E09909FE}"/>
              </a:ext>
            </a:extLst>
          </p:cNvPr>
          <p:cNvPicPr>
            <a:picLocks noChangeAspect="1"/>
          </p:cNvPicPr>
          <p:nvPr/>
        </p:nvPicPr>
        <p:blipFill rotWithShape="1">
          <a:blip r:embed="rId5"/>
          <a:srcRect b="49238"/>
          <a:stretch/>
        </p:blipFill>
        <p:spPr>
          <a:xfrm>
            <a:off x="509570" y="1261420"/>
            <a:ext cx="5586430" cy="3481297"/>
          </a:xfrm>
          <a:prstGeom prst="rect">
            <a:avLst/>
          </a:prstGeom>
        </p:spPr>
      </p:pic>
      <p:sp>
        <p:nvSpPr>
          <p:cNvPr id="20" name="TextBox 19">
            <a:extLst>
              <a:ext uri="{FF2B5EF4-FFF2-40B4-BE49-F238E27FC236}">
                <a16:creationId xmlns:a16="http://schemas.microsoft.com/office/drawing/2014/main" id="{C66B6126-0FF2-FB8D-16EB-31AAF05C7EF4}"/>
              </a:ext>
            </a:extLst>
          </p:cNvPr>
          <p:cNvSpPr txBox="1"/>
          <p:nvPr/>
        </p:nvSpPr>
        <p:spPr>
          <a:xfrm>
            <a:off x="509570" y="4755366"/>
            <a:ext cx="5586430" cy="830997"/>
          </a:xfrm>
          <a:prstGeom prst="rect">
            <a:avLst/>
          </a:prstGeom>
          <a:noFill/>
        </p:spPr>
        <p:txBody>
          <a:bodyPr wrap="square">
            <a:spAutoFit/>
          </a:bodyPr>
          <a:lstStyle/>
          <a:p>
            <a:r>
              <a:rPr lang="en-US" sz="1600" b="0" i="0" dirty="0">
                <a:solidFill>
                  <a:srgbClr val="000000"/>
                </a:solidFill>
                <a:effectLst/>
              </a:rPr>
              <a:t>Longitudinal section through the central part of the </a:t>
            </a:r>
            <a:r>
              <a:rPr lang="en-US" sz="1600" b="0" i="0" dirty="0" err="1">
                <a:solidFill>
                  <a:srgbClr val="000000"/>
                </a:solidFill>
                <a:effectLst/>
              </a:rPr>
              <a:t>Anarraaq</a:t>
            </a:r>
            <a:r>
              <a:rPr lang="en-US" sz="1600" b="0" i="0" dirty="0">
                <a:solidFill>
                  <a:srgbClr val="000000"/>
                </a:solidFill>
                <a:effectLst/>
              </a:rPr>
              <a:t> sulfide deposit, oriented perpendicular to the direction of transport during </a:t>
            </a:r>
            <a:r>
              <a:rPr lang="en-US" sz="1600" b="0" i="0" dirty="0" err="1">
                <a:solidFill>
                  <a:srgbClr val="000000"/>
                </a:solidFill>
                <a:effectLst/>
              </a:rPr>
              <a:t>Brookian</a:t>
            </a:r>
            <a:r>
              <a:rPr lang="en-US" sz="1600" b="0" i="0" dirty="0">
                <a:solidFill>
                  <a:srgbClr val="000000"/>
                </a:solidFill>
                <a:effectLst/>
              </a:rPr>
              <a:t> shortening (Reynolds et al., 2019) </a:t>
            </a:r>
            <a:endParaRPr lang="en-US" sz="1600" dirty="0"/>
          </a:p>
        </p:txBody>
      </p:sp>
    </p:spTree>
    <p:extLst>
      <p:ext uri="{BB962C8B-B14F-4D97-AF65-F5344CB8AC3E}">
        <p14:creationId xmlns:p14="http://schemas.microsoft.com/office/powerpoint/2010/main" val="364938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Arial" panose="020B0604020202020204" pitchFamily="34" charset="0"/>
                <a:cs typeface="Times New Roman" panose="02020603050405020304" pitchFamily="18" charset="0"/>
              </a:rPr>
              <a:t>Volcanogenic massive sulphide (VMS)</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latin typeface="+mj-lt"/>
              </a:rPr>
              <a:t>Second largest source of global zinc (22%) </a:t>
            </a:r>
            <a:endParaRPr lang="en-US" sz="2800" dirty="0">
              <a:latin typeface="+mj-lt"/>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6949440" y="1533224"/>
            <a:ext cx="5193792" cy="2385883"/>
          </a:xfrm>
        </p:spPr>
        <p:txBody>
          <a:bodyPr>
            <a:normAutofit/>
          </a:bodyPr>
          <a:lstStyle/>
          <a:p>
            <a:pPr marL="800100" indent="-342900">
              <a:buClr>
                <a:srgbClr val="00B050"/>
              </a:buClr>
              <a:buBlip>
                <a:blip r:embed="rId3"/>
              </a:buBlip>
            </a:pPr>
            <a:r>
              <a:rPr lang="en-CA" sz="2000" dirty="0">
                <a:solidFill>
                  <a:srgbClr val="222222"/>
                </a:solidFill>
              </a:rPr>
              <a:t>Polymetallic – base and precious metals</a:t>
            </a:r>
          </a:p>
          <a:p>
            <a:pPr marL="800100" indent="-342900">
              <a:buClr>
                <a:srgbClr val="00B050"/>
              </a:buClr>
              <a:buBlip>
                <a:blip r:embed="rId3"/>
              </a:buBlip>
            </a:pPr>
            <a:r>
              <a:rPr lang="en-CA" sz="2000" dirty="0">
                <a:solidFill>
                  <a:srgbClr val="222222"/>
                </a:solidFill>
              </a:rPr>
              <a:t>Can generate high economic margins</a:t>
            </a:r>
          </a:p>
          <a:p>
            <a:pPr marL="800100" indent="-342900">
              <a:buClr>
                <a:srgbClr val="00B050"/>
              </a:buClr>
              <a:buBlip>
                <a:blip r:embed="rId3"/>
              </a:buBlip>
            </a:pPr>
            <a:r>
              <a:rPr lang="en-CA" sz="2000" dirty="0">
                <a:solidFill>
                  <a:srgbClr val="222222"/>
                </a:solidFill>
              </a:rPr>
              <a:t>Widely distributed, can be attractive to junior and some major companies</a:t>
            </a:r>
          </a:p>
          <a:p>
            <a:pPr marL="800100" indent="-342900">
              <a:buClr>
                <a:srgbClr val="00B050"/>
              </a:buClr>
              <a:buBlip>
                <a:blip r:embed="rId3"/>
              </a:buBlip>
            </a:pPr>
            <a:r>
              <a:rPr lang="en-CA" sz="2000" dirty="0">
                <a:solidFill>
                  <a:srgbClr val="222222"/>
                </a:solidFill>
              </a:rPr>
              <a:t>Occur in districts</a:t>
            </a:r>
          </a:p>
        </p:txBody>
      </p:sp>
      <p:sp>
        <p:nvSpPr>
          <p:cNvPr id="18" name="Content Placeholder 3">
            <a:extLst>
              <a:ext uri="{FF2B5EF4-FFF2-40B4-BE49-F238E27FC236}">
                <a16:creationId xmlns:a16="http://schemas.microsoft.com/office/drawing/2014/main" id="{EA8C81BC-E245-F592-D496-82B52E0DA7D4}"/>
              </a:ext>
            </a:extLst>
          </p:cNvPr>
          <p:cNvSpPr txBox="1">
            <a:spLocks/>
          </p:cNvSpPr>
          <p:nvPr/>
        </p:nvSpPr>
        <p:spPr>
          <a:xfrm>
            <a:off x="6949440" y="3546470"/>
            <a:ext cx="5193792" cy="238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buClr>
                <a:srgbClr val="00B050"/>
              </a:buClr>
              <a:buBlip>
                <a:blip r:embed="rId4"/>
              </a:buBlip>
            </a:pPr>
            <a:r>
              <a:rPr lang="en-CA" sz="2000" dirty="0">
                <a:solidFill>
                  <a:srgbClr val="222222"/>
                </a:solidFill>
              </a:rPr>
              <a:t>Average size of deposits in many districts is small, requires significant brownfield/district exploration to sustain production </a:t>
            </a:r>
          </a:p>
          <a:p>
            <a:pPr marL="800100" indent="-342900">
              <a:buClr>
                <a:srgbClr val="00B050"/>
              </a:buClr>
              <a:buBlip>
                <a:blip r:embed="rId4"/>
              </a:buBlip>
            </a:pPr>
            <a:r>
              <a:rPr lang="en-CA" sz="2000" kern="100" dirty="0">
                <a:ea typeface="Calibri" panose="020F0502020204030204" pitchFamily="34" charset="0"/>
                <a:cs typeface="Times New Roman" panose="02020603050405020304" pitchFamily="18" charset="0"/>
              </a:rPr>
              <a:t>D</a:t>
            </a:r>
            <a:r>
              <a:rPr lang="en-CA" sz="2000" kern="100" dirty="0">
                <a:effectLst/>
                <a:ea typeface="Calibri" panose="020F0502020204030204" pitchFamily="34" charset="0"/>
                <a:cs typeface="Times New Roman" panose="02020603050405020304" pitchFamily="18" charset="0"/>
              </a:rPr>
              <a:t>eleterious elements resulting in a  “dirty concentrate”</a:t>
            </a:r>
          </a:p>
        </p:txBody>
      </p:sp>
      <p:pic>
        <p:nvPicPr>
          <p:cNvPr id="7" name="Picture 6">
            <a:extLst>
              <a:ext uri="{FF2B5EF4-FFF2-40B4-BE49-F238E27FC236}">
                <a16:creationId xmlns:a16="http://schemas.microsoft.com/office/drawing/2014/main" id="{E4A57861-4591-B073-1A26-DC676E40E242}"/>
              </a:ext>
            </a:extLst>
          </p:cNvPr>
          <p:cNvPicPr>
            <a:picLocks noChangeAspect="1"/>
          </p:cNvPicPr>
          <p:nvPr/>
        </p:nvPicPr>
        <p:blipFill>
          <a:blip r:embed="rId5"/>
          <a:stretch>
            <a:fillRect/>
          </a:stretch>
        </p:blipFill>
        <p:spPr>
          <a:xfrm>
            <a:off x="564393" y="1554480"/>
            <a:ext cx="6760968" cy="3449472"/>
          </a:xfrm>
          <a:prstGeom prst="rect">
            <a:avLst/>
          </a:prstGeom>
        </p:spPr>
      </p:pic>
    </p:spTree>
    <p:extLst>
      <p:ext uri="{BB962C8B-B14F-4D97-AF65-F5344CB8AC3E}">
        <p14:creationId xmlns:p14="http://schemas.microsoft.com/office/powerpoint/2010/main" val="300010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latin typeface="+mn-lt"/>
                <a:ea typeface="Calibri" panose="020F0502020204030204" pitchFamily="34" charset="0"/>
                <a:cs typeface="Times New Roman" panose="02020603050405020304" pitchFamily="18" charset="0"/>
              </a:rPr>
              <a:t>Kidd Creek (Zn-Cu-Pb-Ag)</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40080"/>
            <a:ext cx="11277600" cy="523220"/>
          </a:xfrm>
          <a:prstGeom prst="rect">
            <a:avLst/>
          </a:prstGeom>
          <a:noFill/>
        </p:spPr>
        <p:txBody>
          <a:bodyPr wrap="square" rtlCol="0">
            <a:spAutoFit/>
          </a:bodyPr>
          <a:lstStyle/>
          <a:p>
            <a:r>
              <a:rPr lang="en-CA" sz="2800" dirty="0">
                <a:latin typeface="+mj-lt"/>
              </a:rPr>
              <a:t>140 Mt of ore produced over the past 50 years </a:t>
            </a:r>
            <a:endParaRPr lang="en-US" sz="2800" dirty="0">
              <a:latin typeface="+mj-lt"/>
            </a:endParaRPr>
          </a:p>
        </p:txBody>
      </p:sp>
      <p:pic>
        <p:nvPicPr>
          <p:cNvPr id="3" name="Picture 2" descr="A picture containing text, diagram, screenshot, map&#10;&#10;Description automatically generated">
            <a:extLst>
              <a:ext uri="{FF2B5EF4-FFF2-40B4-BE49-F238E27FC236}">
                <a16:creationId xmlns:a16="http://schemas.microsoft.com/office/drawing/2014/main" id="{49DF5D0C-8E77-3423-9F76-7362D77FA5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110" y="1163300"/>
            <a:ext cx="5352393" cy="4678769"/>
          </a:xfrm>
          <a:prstGeom prst="rect">
            <a:avLst/>
          </a:prstGeom>
          <a:noFill/>
          <a:ln>
            <a:noFill/>
          </a:ln>
        </p:spPr>
      </p:pic>
      <p:sp>
        <p:nvSpPr>
          <p:cNvPr id="5" name="TextBox 4">
            <a:extLst>
              <a:ext uri="{FF2B5EF4-FFF2-40B4-BE49-F238E27FC236}">
                <a16:creationId xmlns:a16="http://schemas.microsoft.com/office/drawing/2014/main" id="{3F06F69D-D321-D794-AA14-D2C67A7F3F69}"/>
              </a:ext>
            </a:extLst>
          </p:cNvPr>
          <p:cNvSpPr txBox="1"/>
          <p:nvPr/>
        </p:nvSpPr>
        <p:spPr>
          <a:xfrm>
            <a:off x="239110" y="5756256"/>
            <a:ext cx="5856890" cy="584775"/>
          </a:xfrm>
          <a:prstGeom prst="rect">
            <a:avLst/>
          </a:prstGeom>
          <a:noFill/>
        </p:spPr>
        <p:txBody>
          <a:bodyPr wrap="square">
            <a:spAutoFit/>
          </a:bodyPr>
          <a:lstStyle/>
          <a:p>
            <a:r>
              <a:rPr lang="en-CA" sz="1600" dirty="0">
                <a:solidFill>
                  <a:srgbClr val="000000"/>
                </a:solidFill>
                <a:effectLst/>
                <a:ea typeface="Calibri" panose="020F0502020204030204" pitchFamily="34" charset="0"/>
              </a:rPr>
              <a:t>Schematic representation of the restored longitudinal section of the Kidd Creek deposit (</a:t>
            </a:r>
            <a:r>
              <a:rPr lang="en-CA" sz="1600" dirty="0" err="1">
                <a:solidFill>
                  <a:srgbClr val="000000"/>
                </a:solidFill>
                <a:effectLst/>
                <a:ea typeface="Calibri" panose="020F0502020204030204" pitchFamily="34" charset="0"/>
              </a:rPr>
              <a:t>Hanington</a:t>
            </a:r>
            <a:r>
              <a:rPr lang="en-CA" sz="1600" dirty="0">
                <a:solidFill>
                  <a:srgbClr val="000000"/>
                </a:solidFill>
                <a:effectLst/>
                <a:ea typeface="Calibri" panose="020F0502020204030204" pitchFamily="34" charset="0"/>
              </a:rPr>
              <a:t> et al., 2000)</a:t>
            </a:r>
            <a:endParaRPr lang="en-US" sz="1600" dirty="0"/>
          </a:p>
        </p:txBody>
      </p:sp>
      <p:sp>
        <p:nvSpPr>
          <p:cNvPr id="14" name="TextBox 13">
            <a:extLst>
              <a:ext uri="{FF2B5EF4-FFF2-40B4-BE49-F238E27FC236}">
                <a16:creationId xmlns:a16="http://schemas.microsoft.com/office/drawing/2014/main" id="{2053A474-4AD0-B6FA-636E-4574812A3906}"/>
              </a:ext>
            </a:extLst>
          </p:cNvPr>
          <p:cNvSpPr txBox="1"/>
          <p:nvPr/>
        </p:nvSpPr>
        <p:spPr>
          <a:xfrm>
            <a:off x="6096000" y="1316620"/>
            <a:ext cx="5717628" cy="493981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CA" sz="2000" dirty="0">
                <a:solidFill>
                  <a:srgbClr val="000000"/>
                </a:solidFill>
                <a:effectLst/>
                <a:ea typeface="Calibri" panose="020F0502020204030204" pitchFamily="34" charset="0"/>
              </a:rPr>
              <a:t>The supergiant Kidd Creek VMS deposit is one of the world’s largest and highest-grade Cu-Zn deposits, with total past production, reserves, and resources to 2990 m elevation of 171 million tonnes (Mt) of ore</a:t>
            </a:r>
          </a:p>
          <a:p>
            <a:pPr marL="285750" indent="-285750">
              <a:spcAft>
                <a:spcPts val="600"/>
              </a:spcAft>
              <a:buFont typeface="Arial" panose="020B0604020202020204" pitchFamily="34" charset="0"/>
              <a:buChar char="•"/>
            </a:pPr>
            <a:r>
              <a:rPr lang="en-CA" sz="2000" dirty="0">
                <a:solidFill>
                  <a:srgbClr val="000000"/>
                </a:solidFill>
                <a:effectLst/>
                <a:ea typeface="Calibri" panose="020F0502020204030204" pitchFamily="34" charset="0"/>
              </a:rPr>
              <a:t>The deposit was discovered in 1963 with the discovery hole intersecting 190 m grading 1.21% Cu, 8.5% Zn, 0.8% Pb, and 138 g/t Ag</a:t>
            </a:r>
          </a:p>
          <a:p>
            <a:pPr marL="285750" indent="-285750">
              <a:spcAft>
                <a:spcPts val="600"/>
              </a:spcAft>
              <a:buFont typeface="Arial" panose="020B0604020202020204" pitchFamily="34" charset="0"/>
              <a:buChar char="•"/>
            </a:pPr>
            <a:r>
              <a:rPr lang="en-CA" sz="2000" dirty="0">
                <a:solidFill>
                  <a:srgbClr val="000000"/>
                </a:solidFill>
                <a:effectLst/>
                <a:ea typeface="Calibri" panose="020F0502020204030204" pitchFamily="34" charset="0"/>
              </a:rPr>
              <a:t>After 50 years of continuous mining (1966–2016), the deposit has produced a total of 140.4 Mt of ore at grades of 2.29% Cu, 6.15% Zn, 0.22% Pb, and 86.2 g/t Ag</a:t>
            </a:r>
          </a:p>
          <a:p>
            <a:pPr marL="285750" indent="-285750">
              <a:spcAft>
                <a:spcPts val="600"/>
              </a:spcAft>
              <a:buFont typeface="Arial" panose="020B0604020202020204" pitchFamily="34" charset="0"/>
              <a:buChar char="•"/>
            </a:pPr>
            <a:r>
              <a:rPr lang="en-CA" sz="2000" dirty="0">
                <a:solidFill>
                  <a:srgbClr val="000000"/>
                </a:solidFill>
              </a:rPr>
              <a:t>Was Canada’s second largest zinc producer (49kt zinc in conc.) in 2021, but is scheduled to close soon</a:t>
            </a:r>
            <a:endParaRPr lang="en-US" sz="2000" dirty="0"/>
          </a:p>
        </p:txBody>
      </p:sp>
    </p:spTree>
    <p:extLst>
      <p:ext uri="{BB962C8B-B14F-4D97-AF65-F5344CB8AC3E}">
        <p14:creationId xmlns:p14="http://schemas.microsoft.com/office/powerpoint/2010/main" val="327963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Arial" panose="020B0604020202020204" pitchFamily="34" charset="0"/>
                <a:cs typeface="Times New Roman" panose="02020603050405020304" pitchFamily="18" charset="0"/>
              </a:rPr>
              <a:t>Carbonate Replacement Deposits (CRD)</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latin typeface="+mj-lt"/>
              </a:rPr>
              <a:t>Third largest source of global zinc (18%), of which skarns dominate (12%) </a:t>
            </a:r>
            <a:endParaRPr lang="en-US" sz="2800" dirty="0">
              <a:latin typeface="+mj-lt"/>
            </a:endParaRPr>
          </a:p>
        </p:txBody>
      </p:sp>
      <p:pic>
        <p:nvPicPr>
          <p:cNvPr id="3" name="Picture 2">
            <a:extLst>
              <a:ext uri="{FF2B5EF4-FFF2-40B4-BE49-F238E27FC236}">
                <a16:creationId xmlns:a16="http://schemas.microsoft.com/office/drawing/2014/main" id="{1D75BD88-9F3E-EDE7-E54D-A6F6FED3BB41}"/>
              </a:ext>
            </a:extLst>
          </p:cNvPr>
          <p:cNvPicPr>
            <a:picLocks noChangeAspect="1"/>
          </p:cNvPicPr>
          <p:nvPr/>
        </p:nvPicPr>
        <p:blipFill>
          <a:blip r:embed="rId3"/>
          <a:stretch>
            <a:fillRect/>
          </a:stretch>
        </p:blipFill>
        <p:spPr>
          <a:xfrm>
            <a:off x="564393" y="1554480"/>
            <a:ext cx="6760968" cy="3449472"/>
          </a:xfrm>
          <a:prstGeom prst="rect">
            <a:avLst/>
          </a:prstGeom>
        </p:spPr>
      </p:pic>
      <p:sp>
        <p:nvSpPr>
          <p:cNvPr id="7" name="Content Placeholder 3">
            <a:extLst>
              <a:ext uri="{FF2B5EF4-FFF2-40B4-BE49-F238E27FC236}">
                <a16:creationId xmlns:a16="http://schemas.microsoft.com/office/drawing/2014/main" id="{AFAB0F0B-A37E-7F52-462B-E13B3B301700}"/>
              </a:ext>
            </a:extLst>
          </p:cNvPr>
          <p:cNvSpPr>
            <a:spLocks noGrp="1"/>
          </p:cNvSpPr>
          <p:nvPr>
            <p:ph idx="1"/>
          </p:nvPr>
        </p:nvSpPr>
        <p:spPr>
          <a:xfrm>
            <a:off x="6949440" y="1595012"/>
            <a:ext cx="5193792" cy="2385883"/>
          </a:xfrm>
        </p:spPr>
        <p:txBody>
          <a:bodyPr>
            <a:normAutofit/>
          </a:bodyPr>
          <a:lstStyle/>
          <a:p>
            <a:pPr marL="800100" indent="-342900">
              <a:buClr>
                <a:srgbClr val="00B050"/>
              </a:buClr>
              <a:buBlip>
                <a:blip r:embed="rId4"/>
              </a:buBlip>
            </a:pPr>
            <a:r>
              <a:rPr lang="en-CA" sz="2000" dirty="0">
                <a:solidFill>
                  <a:srgbClr val="222222"/>
                </a:solidFill>
              </a:rPr>
              <a:t>Polymetallic </a:t>
            </a:r>
          </a:p>
          <a:p>
            <a:pPr marL="800100" indent="-342900">
              <a:buClr>
                <a:srgbClr val="00B050"/>
              </a:buClr>
              <a:buBlip>
                <a:blip r:embed="rId4"/>
              </a:buBlip>
            </a:pPr>
            <a:r>
              <a:rPr lang="en-CA" sz="2000" dirty="0">
                <a:solidFill>
                  <a:srgbClr val="222222"/>
                </a:solidFill>
              </a:rPr>
              <a:t>Can generate high economic margins</a:t>
            </a:r>
          </a:p>
          <a:p>
            <a:pPr marL="800100" indent="-342900">
              <a:buClr>
                <a:srgbClr val="00B050"/>
              </a:buClr>
              <a:buBlip>
                <a:blip r:embed="rId4"/>
              </a:buBlip>
            </a:pPr>
            <a:r>
              <a:rPr lang="en-US" sz="2000" dirty="0">
                <a:solidFill>
                  <a:srgbClr val="222222"/>
                </a:solidFill>
              </a:rPr>
              <a:t>Often large and bulk-mineable in open pits which also improves mining economics </a:t>
            </a:r>
            <a:endParaRPr lang="en-CA" sz="2000" dirty="0">
              <a:solidFill>
                <a:srgbClr val="222222"/>
              </a:solidFill>
            </a:endParaRPr>
          </a:p>
        </p:txBody>
      </p:sp>
      <p:sp>
        <p:nvSpPr>
          <p:cNvPr id="8" name="Content Placeholder 3">
            <a:extLst>
              <a:ext uri="{FF2B5EF4-FFF2-40B4-BE49-F238E27FC236}">
                <a16:creationId xmlns:a16="http://schemas.microsoft.com/office/drawing/2014/main" id="{F603ACAE-6E3A-3C4E-87AB-DA3E891875FA}"/>
              </a:ext>
            </a:extLst>
          </p:cNvPr>
          <p:cNvSpPr txBox="1">
            <a:spLocks/>
          </p:cNvSpPr>
          <p:nvPr/>
        </p:nvSpPr>
        <p:spPr>
          <a:xfrm>
            <a:off x="6949440" y="3361123"/>
            <a:ext cx="5193792" cy="238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buClr>
                <a:srgbClr val="00B050"/>
              </a:buClr>
              <a:buBlip>
                <a:blip r:embed="rId5"/>
              </a:buBlip>
            </a:pPr>
            <a:r>
              <a:rPr lang="en-CA" sz="2000" dirty="0">
                <a:solidFill>
                  <a:srgbClr val="222222"/>
                </a:solidFill>
              </a:rPr>
              <a:t>Some giants, but many CRDs are small</a:t>
            </a:r>
          </a:p>
          <a:p>
            <a:pPr marL="800100" indent="-342900">
              <a:buClr>
                <a:srgbClr val="00B050"/>
              </a:buClr>
              <a:buBlip>
                <a:blip r:embed="rId5"/>
              </a:buBlip>
            </a:pPr>
            <a:r>
              <a:rPr lang="en-CA" sz="2000" dirty="0">
                <a:solidFill>
                  <a:srgbClr val="222222"/>
                </a:solidFill>
              </a:rPr>
              <a:t>Can be metallurgically complicated</a:t>
            </a:r>
          </a:p>
        </p:txBody>
      </p:sp>
      <p:sp>
        <p:nvSpPr>
          <p:cNvPr id="10" name="TextBox 9">
            <a:extLst>
              <a:ext uri="{FF2B5EF4-FFF2-40B4-BE49-F238E27FC236}">
                <a16:creationId xmlns:a16="http://schemas.microsoft.com/office/drawing/2014/main" id="{C1ACC552-375A-1715-72E5-D1B8FC3B210C}"/>
              </a:ext>
            </a:extLst>
          </p:cNvPr>
          <p:cNvSpPr txBox="1"/>
          <p:nvPr/>
        </p:nvSpPr>
        <p:spPr>
          <a:xfrm>
            <a:off x="564392" y="4987593"/>
            <a:ext cx="6760967" cy="1323439"/>
          </a:xfrm>
          <a:prstGeom prst="rect">
            <a:avLst/>
          </a:prstGeom>
          <a:noFill/>
        </p:spPr>
        <p:txBody>
          <a:bodyPr wrap="square">
            <a:spAutoFit/>
          </a:bodyPr>
          <a:lstStyle/>
          <a:p>
            <a:pPr marL="342900" indent="-342900">
              <a:buFont typeface="Arial" panose="020B0604020202020204" pitchFamily="34" charset="0"/>
              <a:buChar char="•"/>
            </a:pPr>
            <a:r>
              <a:rPr lang="en-CA" sz="2000" dirty="0">
                <a:ea typeface="Calibri" panose="020F0502020204030204" pitchFamily="34" charset="0"/>
              </a:rPr>
              <a:t>I</a:t>
            </a:r>
            <a:r>
              <a:rPr lang="en-CA" sz="2000" dirty="0">
                <a:effectLst/>
                <a:ea typeface="Calibri" panose="020F0502020204030204" pitchFamily="34" charset="0"/>
              </a:rPr>
              <a:t>ncluding skarns, </a:t>
            </a:r>
            <a:r>
              <a:rPr lang="en-CA" sz="2000" dirty="0" err="1">
                <a:effectLst/>
                <a:ea typeface="Calibri" panose="020F0502020204030204" pitchFamily="34" charset="0"/>
              </a:rPr>
              <a:t>mantos</a:t>
            </a:r>
            <a:r>
              <a:rPr lang="en-CA" sz="2000" dirty="0">
                <a:effectLst/>
                <a:ea typeface="Calibri" panose="020F0502020204030204" pitchFamily="34" charset="0"/>
              </a:rPr>
              <a:t>, and epithermal vein and breccia-hosted deposits.  </a:t>
            </a:r>
          </a:p>
          <a:p>
            <a:pPr marL="342900" indent="-342900">
              <a:buFont typeface="Arial" panose="020B0604020202020204" pitchFamily="34" charset="0"/>
              <a:buChar char="•"/>
            </a:pPr>
            <a:r>
              <a:rPr lang="en-CA" sz="2000" dirty="0">
                <a:effectLst/>
                <a:ea typeface="Calibri" panose="020F0502020204030204" pitchFamily="34" charset="0"/>
              </a:rPr>
              <a:t>Taylor Deposit in Arizona sold to South32 for USD1.23B in 2018</a:t>
            </a:r>
            <a:endParaRPr lang="en-US" sz="2000" dirty="0"/>
          </a:p>
        </p:txBody>
      </p:sp>
    </p:spTree>
    <p:extLst>
      <p:ext uri="{BB962C8B-B14F-4D97-AF65-F5344CB8AC3E}">
        <p14:creationId xmlns:p14="http://schemas.microsoft.com/office/powerpoint/2010/main" val="87307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err="1">
                <a:effectLst/>
                <a:latin typeface="+mn-lt"/>
                <a:ea typeface="Arial" panose="020B0604020202020204" pitchFamily="34" charset="0"/>
                <a:cs typeface="Times New Roman" panose="02020603050405020304" pitchFamily="18" charset="0"/>
              </a:rPr>
              <a:t>Antamina</a:t>
            </a:r>
            <a:r>
              <a:rPr lang="en-CA" sz="4000" kern="100" dirty="0">
                <a:effectLst/>
                <a:latin typeface="+mn-lt"/>
                <a:ea typeface="Arial" panose="020B0604020202020204" pitchFamily="34" charset="0"/>
                <a:cs typeface="Times New Roman" panose="02020603050405020304" pitchFamily="18" charset="0"/>
              </a:rPr>
              <a:t> </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latin typeface="+mj-lt"/>
              </a:rPr>
              <a:t>World’s largest zinc-producing skarn deposit </a:t>
            </a:r>
            <a:endParaRPr lang="en-US" sz="2800" dirty="0">
              <a:latin typeface="+mj-lt"/>
            </a:endParaRPr>
          </a:p>
        </p:txBody>
      </p:sp>
      <p:pic>
        <p:nvPicPr>
          <p:cNvPr id="12" name="Picture 11">
            <a:extLst>
              <a:ext uri="{FF2B5EF4-FFF2-40B4-BE49-F238E27FC236}">
                <a16:creationId xmlns:a16="http://schemas.microsoft.com/office/drawing/2014/main" id="{EB2BADA7-6AAD-2EBB-4F51-C3E6E045E9A3}"/>
              </a:ext>
            </a:extLst>
          </p:cNvPr>
          <p:cNvPicPr>
            <a:picLocks noChangeAspect="1"/>
          </p:cNvPicPr>
          <p:nvPr/>
        </p:nvPicPr>
        <p:blipFill>
          <a:blip r:embed="rId3"/>
          <a:stretch>
            <a:fillRect/>
          </a:stretch>
        </p:blipFill>
        <p:spPr>
          <a:xfrm>
            <a:off x="539909" y="1428750"/>
            <a:ext cx="6470491" cy="3809294"/>
          </a:xfrm>
          <a:prstGeom prst="rect">
            <a:avLst/>
          </a:prstGeom>
        </p:spPr>
      </p:pic>
      <p:sp>
        <p:nvSpPr>
          <p:cNvPr id="14" name="TextBox 13">
            <a:extLst>
              <a:ext uri="{FF2B5EF4-FFF2-40B4-BE49-F238E27FC236}">
                <a16:creationId xmlns:a16="http://schemas.microsoft.com/office/drawing/2014/main" id="{694F5A3D-AF64-FD6E-283F-6A35A0F70A86}"/>
              </a:ext>
            </a:extLst>
          </p:cNvPr>
          <p:cNvSpPr txBox="1"/>
          <p:nvPr/>
        </p:nvSpPr>
        <p:spPr>
          <a:xfrm>
            <a:off x="457200" y="5245600"/>
            <a:ext cx="6553200" cy="584775"/>
          </a:xfrm>
          <a:prstGeom prst="rect">
            <a:avLst/>
          </a:prstGeom>
          <a:noFill/>
        </p:spPr>
        <p:txBody>
          <a:bodyPr wrap="square">
            <a:spAutoFit/>
          </a:bodyPr>
          <a:lstStyle/>
          <a:p>
            <a:r>
              <a:rPr lang="en-CA" sz="1600" dirty="0">
                <a:solidFill>
                  <a:srgbClr val="374151"/>
                </a:solidFill>
                <a:effectLst/>
                <a:ea typeface="Arial" panose="020B0604020202020204" pitchFamily="34" charset="0"/>
              </a:rPr>
              <a:t>From Redwood (2005) NW-SE cross section (looking NE) of the </a:t>
            </a:r>
            <a:r>
              <a:rPr lang="en-CA" sz="1600" dirty="0" err="1">
                <a:solidFill>
                  <a:srgbClr val="374151"/>
                </a:solidFill>
                <a:effectLst/>
                <a:ea typeface="Arial" panose="020B0604020202020204" pitchFamily="34" charset="0"/>
              </a:rPr>
              <a:t>Antamina</a:t>
            </a:r>
            <a:r>
              <a:rPr lang="en-CA" sz="1600" dirty="0">
                <a:solidFill>
                  <a:srgbClr val="374151"/>
                </a:solidFill>
                <a:effectLst/>
                <a:ea typeface="Arial" panose="020B0604020202020204" pitchFamily="34" charset="0"/>
              </a:rPr>
              <a:t> copper-zinc skarn deposit, showing zonation of skarn and metals. </a:t>
            </a:r>
            <a:endParaRPr lang="en-US" sz="1600" dirty="0"/>
          </a:p>
        </p:txBody>
      </p:sp>
      <p:pic>
        <p:nvPicPr>
          <p:cNvPr id="16" name="Picture 15">
            <a:extLst>
              <a:ext uri="{FF2B5EF4-FFF2-40B4-BE49-F238E27FC236}">
                <a16:creationId xmlns:a16="http://schemas.microsoft.com/office/drawing/2014/main" id="{5F77CA31-78CD-23DC-11F1-E2F826F687C3}"/>
              </a:ext>
            </a:extLst>
          </p:cNvPr>
          <p:cNvPicPr>
            <a:picLocks noChangeAspect="1"/>
          </p:cNvPicPr>
          <p:nvPr/>
        </p:nvPicPr>
        <p:blipFill>
          <a:blip r:embed="rId4"/>
          <a:stretch>
            <a:fillRect/>
          </a:stretch>
        </p:blipFill>
        <p:spPr>
          <a:xfrm>
            <a:off x="7483365" y="1428750"/>
            <a:ext cx="4521895" cy="3369049"/>
          </a:xfrm>
          <a:prstGeom prst="rect">
            <a:avLst/>
          </a:prstGeom>
        </p:spPr>
      </p:pic>
      <p:sp>
        <p:nvSpPr>
          <p:cNvPr id="17" name="TextBox 16">
            <a:extLst>
              <a:ext uri="{FF2B5EF4-FFF2-40B4-BE49-F238E27FC236}">
                <a16:creationId xmlns:a16="http://schemas.microsoft.com/office/drawing/2014/main" id="{B4D3A023-8DDA-1A7C-787C-73C10D9CB1A3}"/>
              </a:ext>
            </a:extLst>
          </p:cNvPr>
          <p:cNvSpPr txBox="1"/>
          <p:nvPr/>
        </p:nvSpPr>
        <p:spPr>
          <a:xfrm>
            <a:off x="10668000" y="2514126"/>
            <a:ext cx="2480441" cy="338554"/>
          </a:xfrm>
          <a:prstGeom prst="rect">
            <a:avLst/>
          </a:prstGeom>
          <a:noFill/>
        </p:spPr>
        <p:txBody>
          <a:bodyPr wrap="square">
            <a:spAutoFit/>
          </a:bodyPr>
          <a:lstStyle/>
          <a:p>
            <a:r>
              <a:rPr lang="en-US" sz="1600" dirty="0"/>
              <a:t>October 2021</a:t>
            </a:r>
          </a:p>
        </p:txBody>
      </p:sp>
    </p:spTree>
    <p:extLst>
      <p:ext uri="{BB962C8B-B14F-4D97-AF65-F5344CB8AC3E}">
        <p14:creationId xmlns:p14="http://schemas.microsoft.com/office/powerpoint/2010/main" val="426798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Arial" panose="020B0604020202020204" pitchFamily="34" charset="0"/>
                <a:cs typeface="Times New Roman" panose="02020603050405020304" pitchFamily="18" charset="0"/>
              </a:rPr>
              <a:t>Irish-Type and Mississippi Valley-type (IT/MVT) </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latin typeface="+mj-lt"/>
              </a:rPr>
              <a:t>Fourth largest source of global zinc (9%) </a:t>
            </a:r>
            <a:endParaRPr lang="en-US" sz="2800" dirty="0">
              <a:latin typeface="+mj-lt"/>
            </a:endParaRPr>
          </a:p>
        </p:txBody>
      </p:sp>
      <p:pic>
        <p:nvPicPr>
          <p:cNvPr id="3" name="Picture 2">
            <a:extLst>
              <a:ext uri="{FF2B5EF4-FFF2-40B4-BE49-F238E27FC236}">
                <a16:creationId xmlns:a16="http://schemas.microsoft.com/office/drawing/2014/main" id="{1D75BD88-9F3E-EDE7-E54D-A6F6FED3BB41}"/>
              </a:ext>
            </a:extLst>
          </p:cNvPr>
          <p:cNvPicPr>
            <a:picLocks noChangeAspect="1"/>
          </p:cNvPicPr>
          <p:nvPr/>
        </p:nvPicPr>
        <p:blipFill>
          <a:blip r:embed="rId3"/>
          <a:stretch>
            <a:fillRect/>
          </a:stretch>
        </p:blipFill>
        <p:spPr>
          <a:xfrm>
            <a:off x="564393" y="1554480"/>
            <a:ext cx="6760968" cy="3449472"/>
          </a:xfrm>
          <a:prstGeom prst="rect">
            <a:avLst/>
          </a:prstGeom>
        </p:spPr>
      </p:pic>
      <p:sp>
        <p:nvSpPr>
          <p:cNvPr id="9" name="Content Placeholder 3">
            <a:extLst>
              <a:ext uri="{FF2B5EF4-FFF2-40B4-BE49-F238E27FC236}">
                <a16:creationId xmlns:a16="http://schemas.microsoft.com/office/drawing/2014/main" id="{22836A4B-20D5-6BA8-3FD7-6F4822A1CDD7}"/>
              </a:ext>
            </a:extLst>
          </p:cNvPr>
          <p:cNvSpPr txBox="1">
            <a:spLocks/>
          </p:cNvSpPr>
          <p:nvPr/>
        </p:nvSpPr>
        <p:spPr>
          <a:xfrm>
            <a:off x="6949440" y="1582657"/>
            <a:ext cx="5193792" cy="238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buClr>
                <a:srgbClr val="00B050"/>
              </a:buClr>
              <a:buFont typeface="Arial" panose="020B0604020202020204" pitchFamily="34" charset="0"/>
              <a:buBlip>
                <a:blip r:embed="rId4"/>
              </a:buBlip>
            </a:pPr>
            <a:r>
              <a:rPr lang="en-CA" sz="2000" dirty="0">
                <a:solidFill>
                  <a:srgbClr val="222222"/>
                </a:solidFill>
              </a:rPr>
              <a:t>Attractive metallurgy - produce clean, low-Fe and high-grade concentrates which are sought after by smelters</a:t>
            </a:r>
          </a:p>
          <a:p>
            <a:pPr marL="800100" indent="-342900">
              <a:buClr>
                <a:srgbClr val="00B050"/>
              </a:buClr>
              <a:buBlip>
                <a:blip r:embed="rId4"/>
              </a:buBlip>
            </a:pPr>
            <a:r>
              <a:rPr lang="en-CA" sz="2000" dirty="0">
                <a:solidFill>
                  <a:srgbClr val="222222"/>
                </a:solidFill>
              </a:rPr>
              <a:t>Tend to occur in large districts containing multiple deposits </a:t>
            </a:r>
          </a:p>
        </p:txBody>
      </p:sp>
      <p:sp>
        <p:nvSpPr>
          <p:cNvPr id="10" name="Content Placeholder 3">
            <a:extLst>
              <a:ext uri="{FF2B5EF4-FFF2-40B4-BE49-F238E27FC236}">
                <a16:creationId xmlns:a16="http://schemas.microsoft.com/office/drawing/2014/main" id="{3B2CB96E-9187-E0F8-8150-7C7C53E22BEF}"/>
              </a:ext>
            </a:extLst>
          </p:cNvPr>
          <p:cNvSpPr txBox="1">
            <a:spLocks/>
          </p:cNvSpPr>
          <p:nvPr/>
        </p:nvSpPr>
        <p:spPr>
          <a:xfrm>
            <a:off x="6949440" y="3237556"/>
            <a:ext cx="5193792" cy="2385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buClr>
                <a:srgbClr val="00B050"/>
              </a:buClr>
              <a:buBlip>
                <a:blip r:embed="rId5"/>
              </a:buBlip>
            </a:pPr>
            <a:r>
              <a:rPr lang="en-CA" sz="2000" dirty="0">
                <a:solidFill>
                  <a:srgbClr val="222222"/>
                </a:solidFill>
              </a:rPr>
              <a:t>Average size of deposits in many districts is small, requires ongoing brownfield/district exploration </a:t>
            </a:r>
          </a:p>
          <a:p>
            <a:pPr marL="800100" indent="-342900">
              <a:buClr>
                <a:srgbClr val="00B050"/>
              </a:buClr>
              <a:buBlip>
                <a:blip r:embed="rId5"/>
              </a:buBlip>
            </a:pPr>
            <a:r>
              <a:rPr lang="en-CA" sz="2000" kern="100" dirty="0">
                <a:solidFill>
                  <a:srgbClr val="222222"/>
                </a:solidFill>
                <a:effectLst/>
                <a:ea typeface="Calibri" panose="020F0502020204030204" pitchFamily="34" charset="0"/>
                <a:cs typeface="Times New Roman" panose="02020603050405020304" pitchFamily="18" charset="0"/>
              </a:rPr>
              <a:t>Lead is </a:t>
            </a:r>
            <a:r>
              <a:rPr lang="en-CA" sz="2000" kern="100" dirty="0">
                <a:solidFill>
                  <a:srgbClr val="222222"/>
                </a:solidFill>
                <a:ea typeface="Calibri" panose="020F0502020204030204" pitchFamily="34" charset="0"/>
                <a:cs typeface="Times New Roman" panose="02020603050405020304" pitchFamily="18" charset="0"/>
              </a:rPr>
              <a:t>a common biproduct</a:t>
            </a:r>
            <a:endParaRPr lang="en-CA" sz="20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440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latin typeface="+mn-lt"/>
                <a:ea typeface="Calibri" panose="020F0502020204030204" pitchFamily="34" charset="0"/>
                <a:cs typeface="Times New Roman" panose="02020603050405020304" pitchFamily="18" charset="0"/>
              </a:rPr>
              <a:t>Navan (Zn-Pb)</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latin typeface="+mj-lt"/>
              </a:rPr>
              <a:t>Over 100 Mt of ore produced to 2021 </a:t>
            </a:r>
            <a:endParaRPr lang="en-US" sz="2800" dirty="0">
              <a:latin typeface="+mj-lt"/>
            </a:endParaRPr>
          </a:p>
        </p:txBody>
      </p:sp>
      <p:sp>
        <p:nvSpPr>
          <p:cNvPr id="5" name="TextBox 4">
            <a:extLst>
              <a:ext uri="{FF2B5EF4-FFF2-40B4-BE49-F238E27FC236}">
                <a16:creationId xmlns:a16="http://schemas.microsoft.com/office/drawing/2014/main" id="{3F06F69D-D321-D794-AA14-D2C67A7F3F69}"/>
              </a:ext>
            </a:extLst>
          </p:cNvPr>
          <p:cNvSpPr txBox="1"/>
          <p:nvPr/>
        </p:nvSpPr>
        <p:spPr>
          <a:xfrm>
            <a:off x="547543" y="5912503"/>
            <a:ext cx="6483878" cy="830997"/>
          </a:xfrm>
          <a:prstGeom prst="rect">
            <a:avLst/>
          </a:prstGeom>
          <a:noFill/>
        </p:spPr>
        <p:txBody>
          <a:bodyPr wrap="square">
            <a:spAutoFit/>
          </a:bodyPr>
          <a:lstStyle/>
          <a:p>
            <a:r>
              <a:rPr lang="en-CA" sz="1600" dirty="0">
                <a:solidFill>
                  <a:srgbClr val="000000"/>
                </a:solidFill>
                <a:effectLst/>
                <a:ea typeface="Calibri" panose="020F0502020204030204" pitchFamily="34" charset="0"/>
              </a:rPr>
              <a:t>Subset of seismic line 2 showing the southwest extension and Tara Deeps target area. B. </a:t>
            </a:r>
            <a:r>
              <a:rPr lang="en-CA" sz="1600" dirty="0" err="1">
                <a:solidFill>
                  <a:srgbClr val="000000"/>
                </a:solidFill>
                <a:effectLst/>
                <a:ea typeface="Calibri" panose="020F0502020204030204" pitchFamily="34" charset="0"/>
              </a:rPr>
              <a:t>prestack</a:t>
            </a:r>
            <a:r>
              <a:rPr lang="en-CA" sz="1600" dirty="0">
                <a:solidFill>
                  <a:srgbClr val="000000"/>
                </a:solidFill>
                <a:effectLst/>
                <a:ea typeface="Calibri" panose="020F0502020204030204" pitchFamily="34" charset="0"/>
              </a:rPr>
              <a:t> time migration showing interpreted faults and geology (Ashton et al., 2015)</a:t>
            </a:r>
            <a:endParaRPr lang="en-US" sz="1600" dirty="0"/>
          </a:p>
        </p:txBody>
      </p:sp>
      <p:sp>
        <p:nvSpPr>
          <p:cNvPr id="14" name="TextBox 13">
            <a:extLst>
              <a:ext uri="{FF2B5EF4-FFF2-40B4-BE49-F238E27FC236}">
                <a16:creationId xmlns:a16="http://schemas.microsoft.com/office/drawing/2014/main" id="{2053A474-4AD0-B6FA-636E-4574812A3906}"/>
              </a:ext>
            </a:extLst>
          </p:cNvPr>
          <p:cNvSpPr txBox="1"/>
          <p:nvPr/>
        </p:nvSpPr>
        <p:spPr>
          <a:xfrm>
            <a:off x="7031421" y="1316620"/>
            <a:ext cx="4782207" cy="101566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CA" sz="2000" dirty="0">
                <a:solidFill>
                  <a:srgbClr val="000000"/>
                </a:solidFill>
                <a:effectLst/>
                <a:ea typeface="Calibri" panose="020F0502020204030204" pitchFamily="34" charset="0"/>
              </a:rPr>
              <a:t>In production since 1977 and has produced 92.6 Mt of ore at 7.8% Zn and 1.8% Pb (Ashton et al., 2015) </a:t>
            </a:r>
            <a:endParaRPr lang="en-US" sz="2000" dirty="0"/>
          </a:p>
        </p:txBody>
      </p:sp>
      <p:pic>
        <p:nvPicPr>
          <p:cNvPr id="7" name="Picture 6">
            <a:extLst>
              <a:ext uri="{FF2B5EF4-FFF2-40B4-BE49-F238E27FC236}">
                <a16:creationId xmlns:a16="http://schemas.microsoft.com/office/drawing/2014/main" id="{13CB1149-65D5-87BE-DE09-31D5B77CB296}"/>
              </a:ext>
            </a:extLst>
          </p:cNvPr>
          <p:cNvPicPr>
            <a:picLocks noChangeAspect="1"/>
          </p:cNvPicPr>
          <p:nvPr/>
        </p:nvPicPr>
        <p:blipFill>
          <a:blip r:embed="rId3"/>
          <a:stretch>
            <a:fillRect/>
          </a:stretch>
        </p:blipFill>
        <p:spPr>
          <a:xfrm>
            <a:off x="547543" y="1283837"/>
            <a:ext cx="6125106" cy="4670005"/>
          </a:xfrm>
          <a:prstGeom prst="rect">
            <a:avLst/>
          </a:prstGeom>
        </p:spPr>
      </p:pic>
      <p:pic>
        <p:nvPicPr>
          <p:cNvPr id="11" name="Picture 10">
            <a:extLst>
              <a:ext uri="{FF2B5EF4-FFF2-40B4-BE49-F238E27FC236}">
                <a16:creationId xmlns:a16="http://schemas.microsoft.com/office/drawing/2014/main" id="{A6B91D8E-7A36-7246-9480-983C90DAAFD0}"/>
              </a:ext>
            </a:extLst>
          </p:cNvPr>
          <p:cNvPicPr>
            <a:picLocks noChangeAspect="1"/>
          </p:cNvPicPr>
          <p:nvPr/>
        </p:nvPicPr>
        <p:blipFill>
          <a:blip r:embed="rId4"/>
          <a:stretch>
            <a:fillRect/>
          </a:stretch>
        </p:blipFill>
        <p:spPr>
          <a:xfrm>
            <a:off x="7453788" y="2506902"/>
            <a:ext cx="4056025" cy="4079006"/>
          </a:xfrm>
          <a:prstGeom prst="rect">
            <a:avLst/>
          </a:prstGeom>
        </p:spPr>
      </p:pic>
    </p:spTree>
    <p:extLst>
      <p:ext uri="{BB962C8B-B14F-4D97-AF65-F5344CB8AC3E}">
        <p14:creationId xmlns:p14="http://schemas.microsoft.com/office/powerpoint/2010/main" val="1630274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Calibri" panose="020F0502020204030204" pitchFamily="34" charset="0"/>
                <a:cs typeface="Times New Roman" panose="02020603050405020304" pitchFamily="18" charset="0"/>
              </a:rPr>
              <a:t>Metal Endowment of the Irish Midlands Basin</a:t>
            </a:r>
            <a:endParaRPr lang="en-US" sz="4000" kern="100" dirty="0">
              <a:effectLst/>
              <a:latin typeface="+mn-lt"/>
              <a:ea typeface="Calibri" panose="020F0502020204030204" pitchFamily="34" charset="0"/>
              <a:cs typeface="Times New Roman" panose="02020603050405020304" pitchFamily="18" charset="0"/>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5760720" y="1645920"/>
            <a:ext cx="5278581" cy="4755010"/>
          </a:xfrm>
        </p:spPr>
        <p:txBody>
          <a:bodyPr>
            <a:noAutofit/>
          </a:bodyPr>
          <a:lstStyle/>
          <a:p>
            <a:pPr>
              <a:lnSpc>
                <a:spcPct val="107000"/>
              </a:lnSpc>
              <a:spcBef>
                <a:spcPts val="0"/>
              </a:spcBef>
              <a:spcAft>
                <a:spcPts val="800"/>
              </a:spcAft>
              <a:tabLst>
                <a:tab pos="1247775" algn="l"/>
              </a:tabLst>
            </a:pPr>
            <a:r>
              <a:rPr lang="en-US" sz="2000" dirty="0">
                <a:solidFill>
                  <a:srgbClr val="000000"/>
                </a:solidFill>
                <a:effectLst/>
                <a:ea typeface="Times New Roman" panose="02020603050405020304" pitchFamily="18" charset="0"/>
              </a:rPr>
              <a:t>Seven carbonate hosted Zn-Pb deposits (</a:t>
            </a:r>
            <a:r>
              <a:rPr lang="en-US" sz="2000" dirty="0" err="1">
                <a:solidFill>
                  <a:srgbClr val="000000"/>
                </a:solidFill>
                <a:effectLst/>
                <a:ea typeface="Times New Roman" panose="02020603050405020304" pitchFamily="18" charset="0"/>
              </a:rPr>
              <a:t>Tynagh</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Gortdrum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Magcobar</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Silvermines</a:t>
            </a:r>
            <a:r>
              <a:rPr lang="en-US" sz="2000" dirty="0">
                <a:solidFill>
                  <a:srgbClr val="000000"/>
                </a:solidFill>
                <a:effectLst/>
                <a:ea typeface="Times New Roman" panose="02020603050405020304" pitchFamily="18" charset="0"/>
              </a:rPr>
              <a:t>, Navan, </a:t>
            </a:r>
            <a:r>
              <a:rPr lang="en-US" sz="2000" dirty="0" err="1">
                <a:solidFill>
                  <a:srgbClr val="000000"/>
                </a:solidFill>
                <a:effectLst/>
                <a:ea typeface="Times New Roman" panose="02020603050405020304" pitchFamily="18" charset="0"/>
              </a:rPr>
              <a:t>Galmoy</a:t>
            </a:r>
            <a:r>
              <a:rPr lang="en-US" sz="2000" dirty="0">
                <a:solidFill>
                  <a:srgbClr val="000000"/>
                </a:solidFill>
                <a:effectLst/>
                <a:ea typeface="Times New Roman" panose="02020603050405020304" pitchFamily="18" charset="0"/>
              </a:rPr>
              <a:t> and </a:t>
            </a:r>
            <a:r>
              <a:rPr lang="en-US" sz="2000" dirty="0" err="1">
                <a:solidFill>
                  <a:srgbClr val="000000"/>
                </a:solidFill>
                <a:effectLst/>
                <a:ea typeface="Times New Roman" panose="02020603050405020304" pitchFamily="18" charset="0"/>
              </a:rPr>
              <a:t>Lisheen</a:t>
            </a:r>
            <a:r>
              <a:rPr lang="en-US" sz="2000" dirty="0">
                <a:solidFill>
                  <a:srgbClr val="000000"/>
                </a:solidFill>
                <a:effectLst/>
                <a:ea typeface="Times New Roman" panose="02020603050405020304" pitchFamily="18" charset="0"/>
              </a:rPr>
              <a:t>) have been mined in the Irish Midlands Basin since 1960 - representing a resource base of </a:t>
            </a:r>
            <a:r>
              <a:rPr lang="en-US" sz="2000" dirty="0">
                <a:solidFill>
                  <a:srgbClr val="000000"/>
                </a:solidFill>
                <a:ea typeface="Times New Roman" panose="02020603050405020304" pitchFamily="18" charset="0"/>
              </a:rPr>
              <a:t>around</a:t>
            </a:r>
            <a:r>
              <a:rPr lang="en-US" sz="2000" dirty="0">
                <a:solidFill>
                  <a:srgbClr val="000000"/>
                </a:solidFill>
                <a:effectLst/>
                <a:ea typeface="Times New Roman" panose="02020603050405020304" pitchFamily="18" charset="0"/>
              </a:rPr>
              <a:t> </a:t>
            </a:r>
            <a:r>
              <a:rPr lang="en-US" sz="2000" b="1" dirty="0">
                <a:solidFill>
                  <a:srgbClr val="000000"/>
                </a:solidFill>
                <a:effectLst/>
                <a:ea typeface="Times New Roman" panose="02020603050405020304" pitchFamily="18" charset="0"/>
              </a:rPr>
              <a:t>22 Mt of metal</a:t>
            </a:r>
          </a:p>
          <a:p>
            <a:pPr>
              <a:lnSpc>
                <a:spcPct val="107000"/>
              </a:lnSpc>
              <a:spcBef>
                <a:spcPts val="0"/>
              </a:spcBef>
              <a:spcAft>
                <a:spcPts val="800"/>
              </a:spcAft>
              <a:tabLst>
                <a:tab pos="1247775" algn="l"/>
              </a:tabLst>
            </a:pPr>
            <a:r>
              <a:rPr lang="en-US" sz="2000" dirty="0">
                <a:solidFill>
                  <a:srgbClr val="000000"/>
                </a:solidFill>
                <a:effectLst/>
                <a:ea typeface="Times New Roman" panose="02020603050405020304" pitchFamily="18" charset="0"/>
              </a:rPr>
              <a:t>Several significant prospects remain unmined  (Pallas Green, </a:t>
            </a:r>
            <a:r>
              <a:rPr lang="en-US" sz="2000" dirty="0" err="1">
                <a:solidFill>
                  <a:srgbClr val="000000"/>
                </a:solidFill>
                <a:effectLst/>
                <a:ea typeface="Times New Roman" panose="02020603050405020304" pitchFamily="18" charset="0"/>
              </a:rPr>
              <a:t>Stonepark</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Harberton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Ballinalack</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Kilbricken</a:t>
            </a:r>
            <a:r>
              <a:rPr lang="en-US" sz="2000" dirty="0">
                <a:solidFill>
                  <a:srgbClr val="000000"/>
                </a:solidFill>
                <a:effectLst/>
                <a:ea typeface="Times New Roman" panose="02020603050405020304" pitchFamily="18" charset="0"/>
              </a:rPr>
              <a:t> and Keel) with numerous smaller prospects and mineralized localities attesting to the metal endowment of the Irish Midlands Basin</a:t>
            </a:r>
            <a:endParaRPr lang="en-US" sz="2000" kern="1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10684A1-7732-686D-0FBB-63CAF054EEB9}"/>
              </a:ext>
            </a:extLst>
          </p:cNvPr>
          <p:cNvSpPr txBox="1"/>
          <p:nvPr/>
        </p:nvSpPr>
        <p:spPr>
          <a:xfrm>
            <a:off x="457200" y="685800"/>
            <a:ext cx="11277600" cy="523220"/>
          </a:xfrm>
          <a:prstGeom prst="rect">
            <a:avLst/>
          </a:prstGeom>
          <a:noFill/>
        </p:spPr>
        <p:txBody>
          <a:bodyPr wrap="square" rtlCol="0">
            <a:spAutoFit/>
          </a:bodyPr>
          <a:lstStyle/>
          <a:p>
            <a:r>
              <a:rPr lang="en-US" sz="2800" dirty="0">
                <a:latin typeface="+mj-lt"/>
              </a:rPr>
              <a:t>Seven Zn-Pb-(Cu) deposits mines since 1960</a:t>
            </a:r>
          </a:p>
        </p:txBody>
      </p:sp>
      <p:pic>
        <p:nvPicPr>
          <p:cNvPr id="1026" name="Picture 2">
            <a:extLst>
              <a:ext uri="{FF2B5EF4-FFF2-40B4-BE49-F238E27FC236}">
                <a16:creationId xmlns:a16="http://schemas.microsoft.com/office/drawing/2014/main" id="{095E7C68-922D-47D3-2AF3-AEA2298D7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42" y="1279189"/>
            <a:ext cx="4290558" cy="5514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25B243-21C0-2871-6363-C527D036D116}"/>
              </a:ext>
            </a:extLst>
          </p:cNvPr>
          <p:cNvSpPr txBox="1"/>
          <p:nvPr/>
        </p:nvSpPr>
        <p:spPr>
          <a:xfrm>
            <a:off x="4876800" y="6120229"/>
            <a:ext cx="6096000" cy="738664"/>
          </a:xfrm>
          <a:prstGeom prst="rect">
            <a:avLst/>
          </a:prstGeom>
          <a:noFill/>
        </p:spPr>
        <p:txBody>
          <a:bodyPr wrap="square">
            <a:spAutoFit/>
          </a:bodyPr>
          <a:lstStyle/>
          <a:p>
            <a:r>
              <a:rPr lang="en-US" sz="1400" b="0" i="0" dirty="0">
                <a:solidFill>
                  <a:srgbClr val="000000"/>
                </a:solidFill>
                <a:effectLst/>
              </a:rPr>
              <a:t>Geological map of Ireland showing the location of zinc-lead mines and prospects: (1) </a:t>
            </a:r>
            <a:r>
              <a:rPr lang="en-US" sz="1400" b="0" i="0" dirty="0" err="1">
                <a:solidFill>
                  <a:srgbClr val="000000"/>
                </a:solidFill>
                <a:effectLst/>
              </a:rPr>
              <a:t>Tynagh</a:t>
            </a:r>
            <a:r>
              <a:rPr lang="en-US" sz="1400" b="0" i="0" dirty="0">
                <a:solidFill>
                  <a:srgbClr val="000000"/>
                </a:solidFill>
                <a:effectLst/>
              </a:rPr>
              <a:t>, (2) Silver mines, (3) Navan, (4) </a:t>
            </a:r>
            <a:r>
              <a:rPr lang="en-US" sz="1400" b="0" i="0" dirty="0" err="1">
                <a:solidFill>
                  <a:srgbClr val="000000"/>
                </a:solidFill>
                <a:effectLst/>
              </a:rPr>
              <a:t>Galmoy</a:t>
            </a:r>
            <a:r>
              <a:rPr lang="en-US" sz="1400" b="0" i="0" dirty="0">
                <a:solidFill>
                  <a:srgbClr val="000000"/>
                </a:solidFill>
                <a:effectLst/>
              </a:rPr>
              <a:t>, (5) </a:t>
            </a:r>
            <a:r>
              <a:rPr lang="en-US" sz="1400" b="0" i="0" dirty="0" err="1">
                <a:solidFill>
                  <a:srgbClr val="000000"/>
                </a:solidFill>
                <a:effectLst/>
              </a:rPr>
              <a:t>Lisheen</a:t>
            </a:r>
            <a:r>
              <a:rPr lang="en-US" sz="1400" b="0" i="0" dirty="0">
                <a:solidFill>
                  <a:srgbClr val="000000"/>
                </a:solidFill>
                <a:effectLst/>
              </a:rPr>
              <a:t>, (6) </a:t>
            </a:r>
            <a:r>
              <a:rPr lang="en-US" sz="1400" b="0" i="0" dirty="0" err="1">
                <a:solidFill>
                  <a:srgbClr val="000000"/>
                </a:solidFill>
                <a:effectLst/>
              </a:rPr>
              <a:t>Ballinalack</a:t>
            </a:r>
            <a:r>
              <a:rPr lang="en-US" sz="1400" b="0" i="0" dirty="0">
                <a:solidFill>
                  <a:srgbClr val="000000"/>
                </a:solidFill>
                <a:effectLst/>
              </a:rPr>
              <a:t>, and (7) Keel. The dashed red line marks the inferred location of the Iapetus suture.</a:t>
            </a:r>
            <a:endParaRPr lang="en-US" sz="1400" dirty="0"/>
          </a:p>
        </p:txBody>
      </p:sp>
    </p:spTree>
    <p:extLst>
      <p:ext uri="{BB962C8B-B14F-4D97-AF65-F5344CB8AC3E}">
        <p14:creationId xmlns:p14="http://schemas.microsoft.com/office/powerpoint/2010/main" val="119971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Calibri" panose="020F0502020204030204" pitchFamily="34" charset="0"/>
                <a:cs typeface="Times New Roman" panose="02020603050405020304" pitchFamily="18" charset="0"/>
              </a:rPr>
              <a:t>Potential for New Discoveries Remains High</a:t>
            </a:r>
            <a:endParaRPr lang="en-US" sz="4000" kern="100" dirty="0">
              <a:effectLst/>
              <a:latin typeface="+mn-lt"/>
              <a:ea typeface="Calibri" panose="020F0502020204030204" pitchFamily="34" charset="0"/>
              <a:cs typeface="Times New Roman" panose="02020603050405020304" pitchFamily="18" charset="0"/>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5760720" y="1645920"/>
            <a:ext cx="5820101" cy="4755010"/>
          </a:xfrm>
        </p:spPr>
        <p:txBody>
          <a:bodyPr>
            <a:noAutofit/>
          </a:bodyPr>
          <a:lstStyle/>
          <a:p>
            <a:pPr>
              <a:lnSpc>
                <a:spcPct val="107000"/>
              </a:lnSpc>
              <a:spcBef>
                <a:spcPts val="0"/>
              </a:spcBef>
              <a:spcAft>
                <a:spcPts val="800"/>
              </a:spcAft>
              <a:tabLst>
                <a:tab pos="1247775" algn="l"/>
              </a:tabLst>
            </a:pPr>
            <a:r>
              <a:rPr lang="en-CA" sz="2000" kern="100" dirty="0">
                <a:solidFill>
                  <a:srgbClr val="000000"/>
                </a:solidFill>
                <a:effectLst/>
                <a:ea typeface="Calibri" panose="020F0502020204030204" pitchFamily="34" charset="0"/>
                <a:cs typeface="Times New Roman" panose="02020603050405020304" pitchFamily="18" charset="0"/>
              </a:rPr>
              <a:t>Despite several decades of intensive mineral exploration in the Irish Midlands basin, </a:t>
            </a:r>
            <a:r>
              <a:rPr lang="en-CA" sz="2000" b="1" kern="100" dirty="0">
                <a:solidFill>
                  <a:srgbClr val="000000"/>
                </a:solidFill>
                <a:effectLst/>
                <a:ea typeface="Calibri" panose="020F0502020204030204" pitchFamily="34" charset="0"/>
                <a:cs typeface="Times New Roman" panose="02020603050405020304" pitchFamily="18" charset="0"/>
              </a:rPr>
              <a:t>the potential for new discoveries within this basin remains high</a:t>
            </a:r>
          </a:p>
          <a:p>
            <a:pPr>
              <a:lnSpc>
                <a:spcPct val="107000"/>
              </a:lnSpc>
              <a:spcBef>
                <a:spcPts val="0"/>
              </a:spcBef>
              <a:spcAft>
                <a:spcPts val="800"/>
              </a:spcAft>
              <a:tabLst>
                <a:tab pos="1247775" algn="l"/>
              </a:tabLst>
            </a:pPr>
            <a:r>
              <a:rPr lang="en-CA" sz="2000" kern="100" dirty="0">
                <a:solidFill>
                  <a:srgbClr val="000000"/>
                </a:solidFill>
                <a:effectLst/>
                <a:ea typeface="Calibri" panose="020F0502020204030204" pitchFamily="34" charset="0"/>
                <a:cs typeface="Times New Roman" panose="02020603050405020304" pitchFamily="18" charset="0"/>
              </a:rPr>
              <a:t>Large areas/volumes of rock remain relatively underexplored. This is particularly true for areas with </a:t>
            </a:r>
            <a:r>
              <a:rPr lang="en-CA" sz="2000" b="1" kern="100" dirty="0">
                <a:solidFill>
                  <a:srgbClr val="000000"/>
                </a:solidFill>
                <a:effectLst/>
                <a:ea typeface="Calibri" panose="020F0502020204030204" pitchFamily="34" charset="0"/>
                <a:cs typeface="Times New Roman" panose="02020603050405020304" pitchFamily="18" charset="0"/>
              </a:rPr>
              <a:t>“cover rock” sequences</a:t>
            </a:r>
          </a:p>
          <a:p>
            <a:pPr>
              <a:lnSpc>
                <a:spcPct val="107000"/>
              </a:lnSpc>
              <a:spcBef>
                <a:spcPts val="0"/>
              </a:spcBef>
              <a:spcAft>
                <a:spcPts val="800"/>
              </a:spcAft>
              <a:tabLst>
                <a:tab pos="1247775" algn="l"/>
              </a:tabLst>
            </a:pPr>
            <a:r>
              <a:rPr lang="en-CA" sz="2000" kern="100" dirty="0">
                <a:solidFill>
                  <a:srgbClr val="000000"/>
                </a:solidFill>
                <a:effectLst/>
                <a:ea typeface="Calibri" panose="020F0502020204030204" pitchFamily="34" charset="0"/>
                <a:cs typeface="Times New Roman" panose="02020603050405020304" pitchFamily="18" charset="0"/>
              </a:rPr>
              <a:t>The presence of these cover rocks has shielded underlying mineralization from direct observation and has presented a unique challenge for explorers. However, it also represents an opportunity for new discoveries</a:t>
            </a:r>
            <a:endParaRPr lang="en-US" sz="2000" kern="1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10684A1-7732-686D-0FBB-63CAF054EEB9}"/>
              </a:ext>
            </a:extLst>
          </p:cNvPr>
          <p:cNvSpPr txBox="1"/>
          <p:nvPr/>
        </p:nvSpPr>
        <p:spPr>
          <a:xfrm>
            <a:off x="457200" y="685800"/>
            <a:ext cx="11277600" cy="523220"/>
          </a:xfrm>
          <a:prstGeom prst="rect">
            <a:avLst/>
          </a:prstGeom>
          <a:noFill/>
        </p:spPr>
        <p:txBody>
          <a:bodyPr wrap="square" rtlCol="0">
            <a:spAutoFit/>
          </a:bodyPr>
          <a:lstStyle/>
          <a:p>
            <a:r>
              <a:rPr lang="en-US" sz="2800" dirty="0">
                <a:latin typeface="+mj-lt"/>
              </a:rPr>
              <a:t>Particularly under “cover rock” sequences</a:t>
            </a:r>
          </a:p>
        </p:txBody>
      </p:sp>
      <p:pic>
        <p:nvPicPr>
          <p:cNvPr id="1026" name="Picture 2">
            <a:extLst>
              <a:ext uri="{FF2B5EF4-FFF2-40B4-BE49-F238E27FC236}">
                <a16:creationId xmlns:a16="http://schemas.microsoft.com/office/drawing/2014/main" id="{095E7C68-922D-47D3-2AF3-AEA2298D7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42" y="1279189"/>
            <a:ext cx="4290558" cy="5514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25B243-21C0-2871-6363-C527D036D116}"/>
              </a:ext>
            </a:extLst>
          </p:cNvPr>
          <p:cNvSpPr txBox="1"/>
          <p:nvPr/>
        </p:nvSpPr>
        <p:spPr>
          <a:xfrm>
            <a:off x="4876800" y="6120229"/>
            <a:ext cx="6096000" cy="738664"/>
          </a:xfrm>
          <a:prstGeom prst="rect">
            <a:avLst/>
          </a:prstGeom>
          <a:noFill/>
        </p:spPr>
        <p:txBody>
          <a:bodyPr wrap="square">
            <a:spAutoFit/>
          </a:bodyPr>
          <a:lstStyle/>
          <a:p>
            <a:r>
              <a:rPr lang="en-US" sz="1400" b="0" i="0" dirty="0">
                <a:solidFill>
                  <a:srgbClr val="000000"/>
                </a:solidFill>
                <a:effectLst/>
              </a:rPr>
              <a:t>Geological map of Ireland showing the location of zinc-lead mines and prospects: (1) </a:t>
            </a:r>
            <a:r>
              <a:rPr lang="en-US" sz="1400" b="0" i="0" dirty="0" err="1">
                <a:solidFill>
                  <a:srgbClr val="000000"/>
                </a:solidFill>
                <a:effectLst/>
              </a:rPr>
              <a:t>Tynagh</a:t>
            </a:r>
            <a:r>
              <a:rPr lang="en-US" sz="1400" b="0" i="0" dirty="0">
                <a:solidFill>
                  <a:srgbClr val="000000"/>
                </a:solidFill>
                <a:effectLst/>
              </a:rPr>
              <a:t>, (2) Silver mines, (3) Navan, (4) </a:t>
            </a:r>
            <a:r>
              <a:rPr lang="en-US" sz="1400" b="0" i="0" dirty="0" err="1">
                <a:solidFill>
                  <a:srgbClr val="000000"/>
                </a:solidFill>
                <a:effectLst/>
              </a:rPr>
              <a:t>Galmoy</a:t>
            </a:r>
            <a:r>
              <a:rPr lang="en-US" sz="1400" b="0" i="0" dirty="0">
                <a:solidFill>
                  <a:srgbClr val="000000"/>
                </a:solidFill>
                <a:effectLst/>
              </a:rPr>
              <a:t>, (5) </a:t>
            </a:r>
            <a:r>
              <a:rPr lang="en-US" sz="1400" b="0" i="0" dirty="0" err="1">
                <a:solidFill>
                  <a:srgbClr val="000000"/>
                </a:solidFill>
                <a:effectLst/>
              </a:rPr>
              <a:t>Lisheen</a:t>
            </a:r>
            <a:r>
              <a:rPr lang="en-US" sz="1400" b="0" i="0" dirty="0">
                <a:solidFill>
                  <a:srgbClr val="000000"/>
                </a:solidFill>
                <a:effectLst/>
              </a:rPr>
              <a:t>, (6) </a:t>
            </a:r>
            <a:r>
              <a:rPr lang="en-US" sz="1400" b="0" i="0" dirty="0" err="1">
                <a:solidFill>
                  <a:srgbClr val="000000"/>
                </a:solidFill>
                <a:effectLst/>
              </a:rPr>
              <a:t>Ballinalack</a:t>
            </a:r>
            <a:r>
              <a:rPr lang="en-US" sz="1400" b="0" i="0" dirty="0">
                <a:solidFill>
                  <a:srgbClr val="000000"/>
                </a:solidFill>
                <a:effectLst/>
              </a:rPr>
              <a:t>, and (7) Keel. The dashed red line marks the inferred location of the Iapetus suture.</a:t>
            </a:r>
            <a:endParaRPr lang="en-US" sz="1400" dirty="0"/>
          </a:p>
        </p:txBody>
      </p:sp>
    </p:spTree>
    <p:extLst>
      <p:ext uri="{BB962C8B-B14F-4D97-AF65-F5344CB8AC3E}">
        <p14:creationId xmlns:p14="http://schemas.microsoft.com/office/powerpoint/2010/main" val="570463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hard hat and overalls&#10;&#10;Description automatically generated">
            <a:extLst>
              <a:ext uri="{FF2B5EF4-FFF2-40B4-BE49-F238E27FC236}">
                <a16:creationId xmlns:a16="http://schemas.microsoft.com/office/drawing/2014/main" id="{12B079D9-9CBC-379C-D47D-818CFB902E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423" b="1"/>
          <a:stretch/>
        </p:blipFill>
        <p:spPr>
          <a:xfrm>
            <a:off x="100522" y="274320"/>
            <a:ext cx="3936404" cy="6309360"/>
          </a:xfrm>
          <a:prstGeom prst="rect">
            <a:avLst/>
          </a:prstGeom>
        </p:spPr>
      </p:pic>
      <p:sp>
        <p:nvSpPr>
          <p:cNvPr id="6" name="TextBox 5">
            <a:extLst>
              <a:ext uri="{FF2B5EF4-FFF2-40B4-BE49-F238E27FC236}">
                <a16:creationId xmlns:a16="http://schemas.microsoft.com/office/drawing/2014/main" id="{89F397AA-611C-9D7F-42C1-9DE7DAED86C1}"/>
              </a:ext>
            </a:extLst>
          </p:cNvPr>
          <p:cNvSpPr txBox="1"/>
          <p:nvPr/>
        </p:nvSpPr>
        <p:spPr>
          <a:xfrm>
            <a:off x="2068724" y="6214548"/>
            <a:ext cx="1931729" cy="369132"/>
          </a:xfrm>
          <a:prstGeom prst="rect">
            <a:avLst/>
          </a:prstGeom>
        </p:spPr>
        <p:txBody>
          <a:bodyPr vert="horz" lIns="91440" tIns="45720" rIns="91440" bIns="45720" rtlCol="0" anchor="ctr">
            <a:normAutofit/>
          </a:bodyPr>
          <a:lstStyle/>
          <a:p>
            <a:pPr defTabSz="914400">
              <a:lnSpc>
                <a:spcPct val="90000"/>
              </a:lnSpc>
              <a:spcAft>
                <a:spcPts val="600"/>
              </a:spcAft>
            </a:pPr>
            <a:r>
              <a:rPr lang="en-US" sz="1700" b="1" dirty="0">
                <a:solidFill>
                  <a:schemeClr val="bg1"/>
                </a:solidFill>
              </a:rPr>
              <a:t>Tara Mines 1989</a:t>
            </a:r>
          </a:p>
        </p:txBody>
      </p:sp>
      <p:pic>
        <p:nvPicPr>
          <p:cNvPr id="4" name="Picture 3">
            <a:extLst>
              <a:ext uri="{FF2B5EF4-FFF2-40B4-BE49-F238E27FC236}">
                <a16:creationId xmlns:a16="http://schemas.microsoft.com/office/drawing/2014/main" id="{938C0811-3E2B-5216-1DA2-0AE0B9B49872}"/>
              </a:ext>
            </a:extLst>
          </p:cNvPr>
          <p:cNvPicPr>
            <a:picLocks noChangeAspect="1"/>
          </p:cNvPicPr>
          <p:nvPr/>
        </p:nvPicPr>
        <p:blipFill rotWithShape="1">
          <a:blip r:embed="rId3"/>
          <a:srcRect l="22166" r="25029" b="7424"/>
          <a:stretch/>
        </p:blipFill>
        <p:spPr>
          <a:xfrm>
            <a:off x="4126580" y="274320"/>
            <a:ext cx="2798518" cy="2489901"/>
          </a:xfrm>
          <a:prstGeom prst="rect">
            <a:avLst/>
          </a:prstGeom>
        </p:spPr>
      </p:pic>
      <p:pic>
        <p:nvPicPr>
          <p:cNvPr id="7" name="Picture 6">
            <a:extLst>
              <a:ext uri="{FF2B5EF4-FFF2-40B4-BE49-F238E27FC236}">
                <a16:creationId xmlns:a16="http://schemas.microsoft.com/office/drawing/2014/main" id="{670A8ED0-CD45-A658-2609-249B4EA4183C}"/>
              </a:ext>
            </a:extLst>
          </p:cNvPr>
          <p:cNvPicPr>
            <a:picLocks noChangeAspect="1"/>
          </p:cNvPicPr>
          <p:nvPr/>
        </p:nvPicPr>
        <p:blipFill rotWithShape="1">
          <a:blip r:embed="rId4"/>
          <a:srcRect l="436" t="1481" r="-436" b="1516"/>
          <a:stretch/>
        </p:blipFill>
        <p:spPr>
          <a:xfrm>
            <a:off x="6923315" y="275464"/>
            <a:ext cx="4913456" cy="6305928"/>
          </a:xfrm>
          <a:prstGeom prst="rect">
            <a:avLst/>
          </a:prstGeom>
        </p:spPr>
      </p:pic>
      <p:pic>
        <p:nvPicPr>
          <p:cNvPr id="9" name="Picture 8">
            <a:extLst>
              <a:ext uri="{FF2B5EF4-FFF2-40B4-BE49-F238E27FC236}">
                <a16:creationId xmlns:a16="http://schemas.microsoft.com/office/drawing/2014/main" id="{9D78FAA1-556D-F9FE-C768-84C1182D2A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28364" y="2854792"/>
            <a:ext cx="2794950" cy="3726600"/>
          </a:xfrm>
          <a:prstGeom prst="rect">
            <a:avLst/>
          </a:prstGeom>
        </p:spPr>
      </p:pic>
    </p:spTree>
    <p:extLst>
      <p:ext uri="{BB962C8B-B14F-4D97-AF65-F5344CB8AC3E}">
        <p14:creationId xmlns:p14="http://schemas.microsoft.com/office/powerpoint/2010/main" val="4113384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Calibri" panose="020F0502020204030204" pitchFamily="34" charset="0"/>
                <a:cs typeface="Times New Roman" panose="02020603050405020304" pitchFamily="18" charset="0"/>
              </a:rPr>
              <a:t>Advancements in Exploration Technologies</a:t>
            </a:r>
            <a:endParaRPr lang="en-US" sz="4000" kern="100" dirty="0">
              <a:effectLst/>
              <a:latin typeface="+mn-lt"/>
              <a:ea typeface="Calibri" panose="020F0502020204030204" pitchFamily="34" charset="0"/>
              <a:cs typeface="Times New Roman" panose="02020603050405020304" pitchFamily="18" charset="0"/>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7074966" y="1279189"/>
            <a:ext cx="4833255" cy="4755010"/>
          </a:xfrm>
        </p:spPr>
        <p:txBody>
          <a:bodyPr>
            <a:noAutofit/>
          </a:bodyPr>
          <a:lstStyle/>
          <a:p>
            <a:pPr>
              <a:lnSpc>
                <a:spcPct val="107000"/>
              </a:lnSpc>
              <a:spcBef>
                <a:spcPts val="0"/>
              </a:spcBef>
              <a:spcAft>
                <a:spcPts val="800"/>
              </a:spcAft>
              <a:tabLst>
                <a:tab pos="1247775" algn="l"/>
              </a:tabLst>
            </a:pPr>
            <a:r>
              <a:rPr lang="en-CA" sz="2000" kern="100" dirty="0">
                <a:solidFill>
                  <a:srgbClr val="000000"/>
                </a:solidFill>
                <a:effectLst/>
                <a:ea typeface="Calibri" panose="020F0502020204030204" pitchFamily="34" charset="0"/>
                <a:cs typeface="Times New Roman" panose="02020603050405020304" pitchFamily="18" charset="0"/>
              </a:rPr>
              <a:t>In 2010, Teck Ireland collected 2D seismic data across the </a:t>
            </a:r>
            <a:r>
              <a:rPr lang="en-CA" sz="2000" kern="100" dirty="0" err="1">
                <a:solidFill>
                  <a:srgbClr val="000000"/>
                </a:solidFill>
                <a:effectLst/>
                <a:ea typeface="Calibri" panose="020F0502020204030204" pitchFamily="34" charset="0"/>
                <a:cs typeface="Times New Roman" panose="02020603050405020304" pitchFamily="18" charset="0"/>
              </a:rPr>
              <a:t>Ballinlack</a:t>
            </a:r>
            <a:r>
              <a:rPr lang="en-CA" sz="2000" kern="100" dirty="0">
                <a:solidFill>
                  <a:srgbClr val="000000"/>
                </a:solidFill>
                <a:effectLst/>
                <a:ea typeface="Calibri" panose="020F0502020204030204" pitchFamily="34" charset="0"/>
                <a:cs typeface="Times New Roman" panose="02020603050405020304" pitchFamily="18" charset="0"/>
              </a:rPr>
              <a:t> deposit and these data clearly imaged the stratigraphy and structure of the deposit and demonstrated the usefulness of seismic reflection data for mineral exploration in the Irish Midlands</a:t>
            </a:r>
            <a:endParaRPr lang="en-US" sz="2000" kern="100" dirty="0">
              <a:effectLst/>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1247775" algn="l"/>
              </a:tabLst>
            </a:pPr>
            <a:r>
              <a:rPr lang="en-CA" sz="2000" kern="100" dirty="0">
                <a:solidFill>
                  <a:srgbClr val="000000"/>
                </a:solidFill>
                <a:effectLst/>
                <a:ea typeface="Calibri" panose="020F0502020204030204" pitchFamily="34" charset="0"/>
                <a:cs typeface="Times New Roman" panose="02020603050405020304" pitchFamily="18" charset="0"/>
              </a:rPr>
              <a:t>As a result, seismic reflection surveys have been an integral part of Teck’s exploration program in Ireland since that time</a:t>
            </a:r>
            <a:endParaRPr lang="en-CA" sz="2000" kern="100" dirty="0">
              <a:solidFill>
                <a:srgbClr val="000000"/>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10684A1-7732-686D-0FBB-63CAF054EEB9}"/>
              </a:ext>
            </a:extLst>
          </p:cNvPr>
          <p:cNvSpPr txBox="1"/>
          <p:nvPr/>
        </p:nvSpPr>
        <p:spPr>
          <a:xfrm>
            <a:off x="457200" y="685800"/>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Seismic reflection surveys </a:t>
            </a:r>
            <a:endParaRPr lang="en-US" sz="2800" dirty="0">
              <a:latin typeface="+mj-lt"/>
            </a:endParaRPr>
          </a:p>
        </p:txBody>
      </p:sp>
      <p:pic>
        <p:nvPicPr>
          <p:cNvPr id="4" name="Picture 3">
            <a:extLst>
              <a:ext uri="{FF2B5EF4-FFF2-40B4-BE49-F238E27FC236}">
                <a16:creationId xmlns:a16="http://schemas.microsoft.com/office/drawing/2014/main" id="{6AF93E8C-6394-7BF6-225F-90BEA0CD594C}"/>
              </a:ext>
            </a:extLst>
          </p:cNvPr>
          <p:cNvPicPr>
            <a:picLocks noChangeAspect="1"/>
          </p:cNvPicPr>
          <p:nvPr/>
        </p:nvPicPr>
        <p:blipFill>
          <a:blip r:embed="rId3"/>
          <a:stretch>
            <a:fillRect/>
          </a:stretch>
        </p:blipFill>
        <p:spPr>
          <a:xfrm>
            <a:off x="433723" y="1279189"/>
            <a:ext cx="6467820" cy="5366270"/>
          </a:xfrm>
          <a:prstGeom prst="rect">
            <a:avLst/>
          </a:prstGeom>
          <a:ln>
            <a:solidFill>
              <a:schemeClr val="tx1"/>
            </a:solidFill>
          </a:ln>
        </p:spPr>
      </p:pic>
      <p:sp>
        <p:nvSpPr>
          <p:cNvPr id="6" name="TextBox 5">
            <a:extLst>
              <a:ext uri="{FF2B5EF4-FFF2-40B4-BE49-F238E27FC236}">
                <a16:creationId xmlns:a16="http://schemas.microsoft.com/office/drawing/2014/main" id="{9F9FEDBE-FA50-5E84-A906-4B6BCE103311}"/>
              </a:ext>
            </a:extLst>
          </p:cNvPr>
          <p:cNvSpPr txBox="1"/>
          <p:nvPr/>
        </p:nvSpPr>
        <p:spPr>
          <a:xfrm>
            <a:off x="6970461" y="5814462"/>
            <a:ext cx="4937760" cy="830997"/>
          </a:xfrm>
          <a:prstGeom prst="rect">
            <a:avLst/>
          </a:prstGeom>
          <a:noFill/>
        </p:spPr>
        <p:txBody>
          <a:bodyPr wrap="square">
            <a:spAutoFit/>
          </a:bodyPr>
          <a:lstStyle/>
          <a:p>
            <a:r>
              <a:rPr lang="en-US" sz="1600" b="0" i="0" dirty="0">
                <a:solidFill>
                  <a:srgbClr val="262626"/>
                </a:solidFill>
                <a:effectLst/>
              </a:rPr>
              <a:t>W-E orientated seismic section of line 10-1/11-4 with drill hole locations; (b) geological cross-section based on drill core and seismic data </a:t>
            </a:r>
            <a:r>
              <a:rPr lang="en-CA" sz="1600" kern="100" dirty="0">
                <a:solidFill>
                  <a:srgbClr val="000000"/>
                </a:solidFill>
                <a:effectLst/>
                <a:ea typeface="Calibri" panose="020F0502020204030204" pitchFamily="34" charset="0"/>
                <a:cs typeface="Times New Roman" panose="02020603050405020304" pitchFamily="18" charset="0"/>
              </a:rPr>
              <a:t>de Morton et al., 2015) </a:t>
            </a:r>
            <a:endParaRPr lang="en-US" sz="1600" dirty="0"/>
          </a:p>
        </p:txBody>
      </p:sp>
    </p:spTree>
    <p:extLst>
      <p:ext uri="{BB962C8B-B14F-4D97-AF65-F5344CB8AC3E}">
        <p14:creationId xmlns:p14="http://schemas.microsoft.com/office/powerpoint/2010/main" val="3159752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fontScale="90000"/>
          </a:bodyPr>
          <a:lstStyle/>
          <a:p>
            <a:pPr marL="0" marR="0">
              <a:lnSpc>
                <a:spcPct val="107000"/>
              </a:lnSpc>
              <a:spcBef>
                <a:spcPts val="0"/>
              </a:spcBef>
              <a:spcAft>
                <a:spcPts val="0"/>
              </a:spcAft>
              <a:tabLst>
                <a:tab pos="1247775" algn="l"/>
              </a:tabLst>
            </a:pPr>
            <a:r>
              <a:rPr lang="en-CA" sz="4000" kern="100" dirty="0">
                <a:latin typeface="+mn-lt"/>
                <a:ea typeface="Calibri" panose="020F0502020204030204" pitchFamily="34" charset="0"/>
                <a:cs typeface="Times New Roman" panose="02020603050405020304" pitchFamily="18" charset="0"/>
              </a:rPr>
              <a:t>Accumulated Geological Knowledge plus New Technology</a:t>
            </a:r>
            <a:endParaRPr lang="en-US" sz="4000" kern="100" dirty="0">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10684A1-7732-686D-0FBB-63CAF054EEB9}"/>
              </a:ext>
            </a:extLst>
          </p:cNvPr>
          <p:cNvSpPr txBox="1"/>
          <p:nvPr/>
        </p:nvSpPr>
        <p:spPr>
          <a:xfrm>
            <a:off x="457200" y="755969"/>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Combined with increased investment in exploration </a:t>
            </a:r>
            <a:endParaRPr lang="en-US" sz="2800" dirty="0">
              <a:latin typeface="+mj-lt"/>
            </a:endParaRPr>
          </a:p>
        </p:txBody>
      </p:sp>
      <p:pic>
        <p:nvPicPr>
          <p:cNvPr id="5" name="Picture 4">
            <a:extLst>
              <a:ext uri="{FF2B5EF4-FFF2-40B4-BE49-F238E27FC236}">
                <a16:creationId xmlns:a16="http://schemas.microsoft.com/office/drawing/2014/main" id="{ACE35642-AF25-8D90-822E-D9F93CB2272A}"/>
              </a:ext>
            </a:extLst>
          </p:cNvPr>
          <p:cNvPicPr>
            <a:picLocks noChangeAspect="1"/>
          </p:cNvPicPr>
          <p:nvPr/>
        </p:nvPicPr>
        <p:blipFill>
          <a:blip r:embed="rId3"/>
          <a:stretch>
            <a:fillRect/>
          </a:stretch>
        </p:blipFill>
        <p:spPr>
          <a:xfrm>
            <a:off x="457200" y="1388159"/>
            <a:ext cx="4261695" cy="5242561"/>
          </a:xfrm>
          <a:prstGeom prst="rect">
            <a:avLst/>
          </a:prstGeom>
        </p:spPr>
      </p:pic>
      <p:sp>
        <p:nvSpPr>
          <p:cNvPr id="7" name="TextBox 6">
            <a:extLst>
              <a:ext uri="{FF2B5EF4-FFF2-40B4-BE49-F238E27FC236}">
                <a16:creationId xmlns:a16="http://schemas.microsoft.com/office/drawing/2014/main" id="{380547D6-BAFA-35D0-F0AF-D005C6DB7887}"/>
              </a:ext>
            </a:extLst>
          </p:cNvPr>
          <p:cNvSpPr txBox="1"/>
          <p:nvPr/>
        </p:nvSpPr>
        <p:spPr>
          <a:xfrm>
            <a:off x="457200" y="1388159"/>
            <a:ext cx="1584960" cy="968278"/>
          </a:xfrm>
          <a:prstGeom prst="rect">
            <a:avLst/>
          </a:prstGeom>
          <a:noFill/>
        </p:spPr>
        <p:txBody>
          <a:bodyPr wrap="square">
            <a:spAutoFit/>
          </a:bodyPr>
          <a:lstStyle/>
          <a:p>
            <a:pPr>
              <a:lnSpc>
                <a:spcPct val="107000"/>
              </a:lnSpc>
              <a:spcBef>
                <a:spcPts val="0"/>
              </a:spcBef>
              <a:tabLst>
                <a:tab pos="1247775"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TELUS EM </a:t>
            </a:r>
          </a:p>
          <a:p>
            <a:pPr>
              <a:lnSpc>
                <a:spcPct val="107000"/>
              </a:lnSpc>
              <a:spcBef>
                <a:spcPts val="0"/>
              </a:spcBef>
              <a:tabLst>
                <a:tab pos="1247775"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3kHz apparent </a:t>
            </a:r>
          </a:p>
          <a:p>
            <a:pPr>
              <a:lnSpc>
                <a:spcPct val="107000"/>
              </a:lnSpc>
              <a:spcBef>
                <a:spcPts val="0"/>
              </a:spcBef>
              <a:tabLst>
                <a:tab pos="1247775" algn="l"/>
              </a:tabLst>
            </a:pPr>
            <a:r>
              <a:rPr lang="en-US" sz="1800" kern="100" dirty="0">
                <a:latin typeface="Calibri" panose="020F0502020204030204" pitchFamily="34" charset="0"/>
                <a:ea typeface="Calibri" panose="020F0502020204030204" pitchFamily="34" charset="0"/>
                <a:cs typeface="Times New Roman" panose="02020603050405020304" pitchFamily="18" charset="0"/>
              </a:rPr>
              <a:t>resistivity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C7CECFC-2342-8DD0-60F3-7ACA5A226F54}"/>
              </a:ext>
            </a:extLst>
          </p:cNvPr>
          <p:cNvPicPr>
            <a:picLocks noChangeAspect="1"/>
          </p:cNvPicPr>
          <p:nvPr/>
        </p:nvPicPr>
        <p:blipFill rotWithShape="1">
          <a:blip r:embed="rId4"/>
          <a:srcRect b="43516"/>
          <a:stretch/>
        </p:blipFill>
        <p:spPr>
          <a:xfrm>
            <a:off x="4995563" y="1326305"/>
            <a:ext cx="6318717" cy="2961216"/>
          </a:xfrm>
          <a:prstGeom prst="rect">
            <a:avLst/>
          </a:prstGeom>
          <a:ln>
            <a:solidFill>
              <a:schemeClr val="tx1"/>
            </a:solidFill>
          </a:ln>
        </p:spPr>
      </p:pic>
      <p:sp>
        <p:nvSpPr>
          <p:cNvPr id="9" name="TextBox 8">
            <a:extLst>
              <a:ext uri="{FF2B5EF4-FFF2-40B4-BE49-F238E27FC236}">
                <a16:creationId xmlns:a16="http://schemas.microsoft.com/office/drawing/2014/main" id="{A5C56EB8-7023-4029-6910-FB06966A053D}"/>
              </a:ext>
            </a:extLst>
          </p:cNvPr>
          <p:cNvSpPr txBox="1"/>
          <p:nvPr/>
        </p:nvSpPr>
        <p:spPr>
          <a:xfrm>
            <a:off x="7782560" y="1327199"/>
            <a:ext cx="3531720" cy="375552"/>
          </a:xfrm>
          <a:prstGeom prst="rect">
            <a:avLst/>
          </a:prstGeom>
          <a:noFill/>
        </p:spPr>
        <p:txBody>
          <a:bodyPr wrap="square">
            <a:spAutoFit/>
          </a:bodyPr>
          <a:lstStyle/>
          <a:p>
            <a:pPr>
              <a:lnSpc>
                <a:spcPct val="107000"/>
              </a:lnSpc>
              <a:spcBef>
                <a:spcPts val="0"/>
              </a:spcBef>
              <a:tabLst>
                <a:tab pos="1247775" algn="l"/>
              </a:tabLst>
            </a:pPr>
            <a:r>
              <a:rPr lang="en-US" kern="100" dirty="0" err="1">
                <a:effectLst/>
                <a:latin typeface="Calibri" panose="020F0502020204030204" pitchFamily="34" charset="0"/>
                <a:ea typeface="Calibri" panose="020F0502020204030204" pitchFamily="34" charset="0"/>
                <a:cs typeface="Times New Roman" panose="02020603050405020304" pitchFamily="18" charset="0"/>
              </a:rPr>
              <a:t>Ballinalack</a:t>
            </a:r>
            <a:r>
              <a:rPr lang="en-US" kern="100" dirty="0">
                <a:effectLst/>
                <a:latin typeface="Calibri" panose="020F0502020204030204" pitchFamily="34" charset="0"/>
                <a:ea typeface="Calibri" panose="020F0502020204030204" pitchFamily="34" charset="0"/>
                <a:cs typeface="Times New Roman" panose="02020603050405020304" pitchFamily="18" charset="0"/>
              </a:rPr>
              <a:t> seismic line, Teck Ireland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iCRAG.">
            <a:extLst>
              <a:ext uri="{FF2B5EF4-FFF2-40B4-BE49-F238E27FC236}">
                <a16:creationId xmlns:a16="http://schemas.microsoft.com/office/drawing/2014/main" id="{CEA7C5B6-D9B2-50E4-41A1-F9A9CA8E91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69" t="19273" r="9268" b="30099"/>
          <a:stretch/>
        </p:blipFill>
        <p:spPr bwMode="auto">
          <a:xfrm>
            <a:off x="4995563" y="4582160"/>
            <a:ext cx="3637281" cy="16154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241A875-5A9E-5FCA-1C52-9343367E07B4}"/>
              </a:ext>
            </a:extLst>
          </p:cNvPr>
          <p:cNvPicPr>
            <a:picLocks noChangeAspect="1"/>
          </p:cNvPicPr>
          <p:nvPr/>
        </p:nvPicPr>
        <p:blipFill>
          <a:blip r:embed="rId6"/>
          <a:stretch>
            <a:fillRect/>
          </a:stretch>
        </p:blipFill>
        <p:spPr>
          <a:xfrm>
            <a:off x="8724413" y="4631437"/>
            <a:ext cx="3010387" cy="1566163"/>
          </a:xfrm>
          <a:prstGeom prst="rect">
            <a:avLst/>
          </a:prstGeom>
        </p:spPr>
      </p:pic>
    </p:spTree>
    <p:extLst>
      <p:ext uri="{BB962C8B-B14F-4D97-AF65-F5344CB8AC3E}">
        <p14:creationId xmlns:p14="http://schemas.microsoft.com/office/powerpoint/2010/main" val="174079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dirty="0">
                <a:latin typeface="+mn-lt"/>
                <a:ea typeface="Calibri" panose="020F0502020204030204" pitchFamily="34" charset="0"/>
              </a:rPr>
              <a:t>New Discoveries Require I</a:t>
            </a:r>
            <a:r>
              <a:rPr lang="en-CA" sz="4000" dirty="0">
                <a:effectLst/>
                <a:latin typeface="+mn-lt"/>
                <a:ea typeface="Calibri" panose="020F0502020204030204" pitchFamily="34" charset="0"/>
              </a:rPr>
              <a:t>nvestment in Exploration </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755969"/>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Averaging €</a:t>
            </a:r>
            <a:r>
              <a:rPr lang="en-CA" sz="2800" dirty="0">
                <a:latin typeface="+mj-lt"/>
                <a:ea typeface="Calibri" panose="020F0502020204030204" pitchFamily="34" charset="0"/>
              </a:rPr>
              <a:t>22</a:t>
            </a:r>
            <a:r>
              <a:rPr lang="en-CA" sz="2800" dirty="0">
                <a:effectLst/>
                <a:latin typeface="+mj-lt"/>
                <a:ea typeface="Calibri" panose="020F0502020204030204" pitchFamily="34" charset="0"/>
              </a:rPr>
              <a:t>M per annu</a:t>
            </a:r>
            <a:r>
              <a:rPr lang="en-CA" sz="2800" dirty="0">
                <a:latin typeface="+mj-lt"/>
                <a:ea typeface="Calibri" panose="020F0502020204030204" pitchFamily="34" charset="0"/>
              </a:rPr>
              <a:t>m (all commodities) since 2008</a:t>
            </a:r>
            <a:endParaRPr lang="en-US" sz="2800" dirty="0">
              <a:latin typeface="+mj-lt"/>
            </a:endParaRPr>
          </a:p>
        </p:txBody>
      </p:sp>
      <p:graphicFrame>
        <p:nvGraphicFramePr>
          <p:cNvPr id="5" name="Chart 4">
            <a:extLst>
              <a:ext uri="{FF2B5EF4-FFF2-40B4-BE49-F238E27FC236}">
                <a16:creationId xmlns:a16="http://schemas.microsoft.com/office/drawing/2014/main" id="{00000000-0008-0000-0000-000003000000}"/>
              </a:ext>
            </a:extLst>
          </p:cNvPr>
          <p:cNvGraphicFramePr>
            <a:graphicFrameLocks/>
          </p:cNvGraphicFramePr>
          <p:nvPr/>
        </p:nvGraphicFramePr>
        <p:xfrm>
          <a:off x="94593" y="1653187"/>
          <a:ext cx="11939752" cy="456893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D70A2EF-A4EC-DEA6-2DFF-4CD3C0DD2A40}"/>
              </a:ext>
            </a:extLst>
          </p:cNvPr>
          <p:cNvSpPr txBox="1"/>
          <p:nvPr/>
        </p:nvSpPr>
        <p:spPr>
          <a:xfrm>
            <a:off x="5852010" y="6426845"/>
            <a:ext cx="6182335" cy="338554"/>
          </a:xfrm>
          <a:prstGeom prst="rect">
            <a:avLst/>
          </a:prstGeom>
          <a:noFill/>
        </p:spPr>
        <p:txBody>
          <a:bodyPr wrap="square">
            <a:spAutoFit/>
          </a:bodyPr>
          <a:lstStyle/>
          <a:p>
            <a:r>
              <a:rPr lang="en-US" sz="1600" b="0" i="0" dirty="0">
                <a:solidFill>
                  <a:srgbClr val="262626"/>
                </a:solidFill>
                <a:effectLst/>
              </a:rPr>
              <a:t>Compiled from public domain dat</a:t>
            </a:r>
            <a:r>
              <a:rPr lang="en-US" sz="1600" dirty="0">
                <a:solidFill>
                  <a:srgbClr val="262626"/>
                </a:solidFill>
              </a:rPr>
              <a:t>a by Conor Moynihan, Teck Ireland </a:t>
            </a:r>
            <a:endParaRPr lang="en-US" sz="1600" dirty="0"/>
          </a:p>
        </p:txBody>
      </p:sp>
    </p:spTree>
    <p:extLst>
      <p:ext uri="{BB962C8B-B14F-4D97-AF65-F5344CB8AC3E}">
        <p14:creationId xmlns:p14="http://schemas.microsoft.com/office/powerpoint/2010/main" val="427235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a:lnSpc>
                <a:spcPct val="107000"/>
              </a:lnSpc>
              <a:spcBef>
                <a:spcPts val="0"/>
              </a:spcBef>
              <a:tabLst>
                <a:tab pos="1247775" algn="l"/>
              </a:tabLst>
            </a:pPr>
            <a:r>
              <a:rPr lang="en-CA" sz="4000" kern="100" dirty="0">
                <a:latin typeface="+mn-lt"/>
                <a:cs typeface="Times New Roman" panose="02020603050405020304" pitchFamily="18" charset="0"/>
              </a:rPr>
              <a:t>Green Irish Zinc </a:t>
            </a:r>
            <a:endParaRPr lang="en-US" sz="4000" kern="100" dirty="0">
              <a:latin typeface="+mn-lt"/>
              <a:cs typeface="Times New Roman" panose="02020603050405020304" pitchFamily="18" charset="0"/>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6456217" y="1301905"/>
            <a:ext cx="5278581" cy="4755010"/>
          </a:xfrm>
        </p:spPr>
        <p:txBody>
          <a:bodyPr>
            <a:noAutofit/>
          </a:bodyPr>
          <a:lstStyle/>
          <a:p>
            <a:pPr marL="0" indent="0">
              <a:lnSpc>
                <a:spcPct val="107000"/>
              </a:lnSpc>
              <a:spcBef>
                <a:spcPts val="0"/>
              </a:spcBef>
              <a:spcAft>
                <a:spcPts val="800"/>
              </a:spcAft>
              <a:buNone/>
              <a:tabLst>
                <a:tab pos="1247775" algn="l"/>
              </a:tabLst>
            </a:pPr>
            <a:r>
              <a:rPr lang="en-CA" sz="2200" b="1" kern="100" dirty="0">
                <a:solidFill>
                  <a:srgbClr val="000000"/>
                </a:solidFill>
                <a:effectLst/>
                <a:ea typeface="Calibri" panose="020F0502020204030204" pitchFamily="34" charset="0"/>
                <a:cs typeface="Times New Roman" panose="02020603050405020304" pitchFamily="18" charset="0"/>
              </a:rPr>
              <a:t>EU legislation now requires that by 2030 10% of each critical raw material be mined within the EU </a:t>
            </a:r>
          </a:p>
          <a:p>
            <a:pPr>
              <a:lnSpc>
                <a:spcPct val="107000"/>
              </a:lnSpc>
              <a:spcBef>
                <a:spcPts val="0"/>
              </a:spcBef>
              <a:spcAft>
                <a:spcPts val="800"/>
              </a:spcAft>
              <a:tabLst>
                <a:tab pos="1247775" algn="l"/>
              </a:tabLst>
            </a:pPr>
            <a:endParaRPr lang="en-US" sz="2200" kern="1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10684A1-7732-686D-0FBB-63CAF054EEB9}"/>
              </a:ext>
            </a:extLst>
          </p:cNvPr>
          <p:cNvSpPr txBox="1"/>
          <p:nvPr/>
        </p:nvSpPr>
        <p:spPr>
          <a:xfrm>
            <a:off x="457200" y="685800"/>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Where do we want your zinc to come from?</a:t>
            </a:r>
            <a:endParaRPr lang="en-US" sz="2800" dirty="0">
              <a:latin typeface="+mj-lt"/>
            </a:endParaRPr>
          </a:p>
        </p:txBody>
      </p:sp>
      <p:pic>
        <p:nvPicPr>
          <p:cNvPr id="4" name="Picture 3">
            <a:extLst>
              <a:ext uri="{FF2B5EF4-FFF2-40B4-BE49-F238E27FC236}">
                <a16:creationId xmlns:a16="http://schemas.microsoft.com/office/drawing/2014/main" id="{75A3A8D4-D7BE-3D35-B247-CDF0307C125B}"/>
              </a:ext>
            </a:extLst>
          </p:cNvPr>
          <p:cNvPicPr>
            <a:picLocks noChangeAspect="1"/>
          </p:cNvPicPr>
          <p:nvPr/>
        </p:nvPicPr>
        <p:blipFill>
          <a:blip r:embed="rId3"/>
          <a:stretch>
            <a:fillRect/>
          </a:stretch>
        </p:blipFill>
        <p:spPr>
          <a:xfrm>
            <a:off x="579037" y="4422386"/>
            <a:ext cx="5259225" cy="2159295"/>
          </a:xfrm>
          <a:prstGeom prst="rect">
            <a:avLst/>
          </a:prstGeom>
          <a:ln>
            <a:solidFill>
              <a:schemeClr val="dk1"/>
            </a:solidFill>
          </a:ln>
        </p:spPr>
      </p:pic>
      <p:pic>
        <p:nvPicPr>
          <p:cNvPr id="5122" name="Picture 2" descr="Overview of Europe's Critical Raw Materials Act">
            <a:extLst>
              <a:ext uri="{FF2B5EF4-FFF2-40B4-BE49-F238E27FC236}">
                <a16:creationId xmlns:a16="http://schemas.microsoft.com/office/drawing/2014/main" id="{2F8E7E44-24EE-0E0B-74DA-36D5A5FC3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217" y="2564863"/>
            <a:ext cx="5278582" cy="40168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U's Flawed Reliance on Audits, Certifications for Raw Materials Rules |  Human Rights Watch">
            <a:extLst>
              <a:ext uri="{FF2B5EF4-FFF2-40B4-BE49-F238E27FC236}">
                <a16:creationId xmlns:a16="http://schemas.microsoft.com/office/drawing/2014/main" id="{2D85FA6C-C920-9266-662F-AD6A61222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37" y="1355966"/>
            <a:ext cx="4908289" cy="276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31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242290" y="259528"/>
            <a:ext cx="11451021" cy="742950"/>
          </a:xfrm>
        </p:spPr>
        <p:txBody>
          <a:bodyPr>
            <a:normAutofit/>
          </a:bodyPr>
          <a:lstStyle/>
          <a:p>
            <a:r>
              <a:rPr lang="en-US" sz="4000" dirty="0">
                <a:latin typeface="+mn-lt"/>
              </a:rPr>
              <a:t>Zinc is the 4</a:t>
            </a:r>
            <a:r>
              <a:rPr lang="en-US" sz="4000" baseline="30000" dirty="0">
                <a:latin typeface="+mn-lt"/>
              </a:rPr>
              <a:t>th</a:t>
            </a:r>
            <a:r>
              <a:rPr lang="en-US" sz="4000" dirty="0">
                <a:latin typeface="+mn-lt"/>
              </a:rPr>
              <a:t> Most Consumed Metal Globally</a:t>
            </a:r>
          </a:p>
        </p:txBody>
      </p:sp>
      <p:sp>
        <p:nvSpPr>
          <p:cNvPr id="6" name="TextBox 5">
            <a:extLst>
              <a:ext uri="{FF2B5EF4-FFF2-40B4-BE49-F238E27FC236}">
                <a16:creationId xmlns:a16="http://schemas.microsoft.com/office/drawing/2014/main" id="{89F397AA-611C-9D7F-42C1-9DE7DAED86C1}"/>
              </a:ext>
            </a:extLst>
          </p:cNvPr>
          <p:cNvSpPr txBox="1"/>
          <p:nvPr/>
        </p:nvSpPr>
        <p:spPr>
          <a:xfrm>
            <a:off x="249534" y="957554"/>
            <a:ext cx="11277600" cy="523220"/>
          </a:xfrm>
          <a:prstGeom prst="rect">
            <a:avLst/>
          </a:prstGeom>
          <a:noFill/>
        </p:spPr>
        <p:txBody>
          <a:bodyPr wrap="square" rtlCol="0">
            <a:spAutoFit/>
          </a:bodyPr>
          <a:lstStyle/>
          <a:p>
            <a:r>
              <a:rPr lang="en-CA" sz="2800" dirty="0">
                <a:latin typeface="+mj-lt"/>
                <a:ea typeface="Arial" panose="020B0604020202020204" pitchFamily="34" charset="0"/>
              </a:rPr>
              <a:t>P</a:t>
            </a:r>
            <a:r>
              <a:rPr lang="en-CA" sz="2800" dirty="0">
                <a:effectLst/>
                <a:latin typeface="+mj-lt"/>
                <a:ea typeface="Arial" panose="020B0604020202020204" pitchFamily="34" charset="0"/>
              </a:rPr>
              <a:t>rimarily used for galvanizing steel to protect it from corrosion</a:t>
            </a:r>
            <a:endParaRPr lang="en-US" sz="2800" dirty="0">
              <a:latin typeface="+mj-lt"/>
            </a:endParaRPr>
          </a:p>
        </p:txBody>
      </p:sp>
      <p:pic>
        <p:nvPicPr>
          <p:cNvPr id="1026" name="Picture 2" descr="Zinc is a critical metal for developing a low-carbon economy | World  Economic Forum">
            <a:extLst>
              <a:ext uri="{FF2B5EF4-FFF2-40B4-BE49-F238E27FC236}">
                <a16:creationId xmlns:a16="http://schemas.microsoft.com/office/drawing/2014/main" id="{0D01A2CB-6EBD-4DB5-E7FD-340298C95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7"/>
          <a:stretch/>
        </p:blipFill>
        <p:spPr bwMode="auto">
          <a:xfrm>
            <a:off x="57412" y="1822615"/>
            <a:ext cx="7556933" cy="40747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143DC0A-4A4E-F414-F5C6-3A49BA82BD45}"/>
              </a:ext>
            </a:extLst>
          </p:cNvPr>
          <p:cNvGrpSpPr/>
          <p:nvPr/>
        </p:nvGrpSpPr>
        <p:grpSpPr>
          <a:xfrm>
            <a:off x="7682662" y="3894233"/>
            <a:ext cx="4308613" cy="1956078"/>
            <a:chOff x="7530263" y="1750692"/>
            <a:chExt cx="4308613" cy="1956078"/>
          </a:xfrm>
        </p:grpSpPr>
        <p:sp>
          <p:nvSpPr>
            <p:cNvPr id="3" name="Rounded Rectangle 2">
              <a:extLst>
                <a:ext uri="{FF2B5EF4-FFF2-40B4-BE49-F238E27FC236}">
                  <a16:creationId xmlns:a16="http://schemas.microsoft.com/office/drawing/2014/main" id="{C24C0654-74A5-7BD0-7906-00AD011607CF}"/>
                </a:ext>
              </a:extLst>
            </p:cNvPr>
            <p:cNvSpPr/>
            <p:nvPr/>
          </p:nvSpPr>
          <p:spPr>
            <a:xfrm>
              <a:off x="7530263" y="1750692"/>
              <a:ext cx="4308613" cy="1932376"/>
            </a:xfrm>
            <a:prstGeom prst="roundRect">
              <a:avLst/>
            </a:prstGeom>
            <a:solidFill>
              <a:schemeClr val="accent1">
                <a:lumMod val="5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D21AEC-2FA1-C10E-9BA2-405CAE9D302B}"/>
                </a:ext>
              </a:extLst>
            </p:cNvPr>
            <p:cNvSpPr txBox="1"/>
            <p:nvPr/>
          </p:nvSpPr>
          <p:spPr>
            <a:xfrm>
              <a:off x="8766468" y="1829333"/>
              <a:ext cx="3072408" cy="1877437"/>
            </a:xfrm>
            <a:prstGeom prst="rect">
              <a:avLst/>
            </a:prstGeom>
            <a:noFill/>
          </p:spPr>
          <p:txBody>
            <a:bodyPr wrap="square" rtlCol="0">
              <a:spAutoFit/>
            </a:bodyPr>
            <a:lstStyle/>
            <a:p>
              <a:pPr lvl="0"/>
              <a:r>
                <a:rPr lang="en-CA" sz="1600" dirty="0">
                  <a:solidFill>
                    <a:schemeClr val="bg1"/>
                  </a:solidFill>
                </a:rPr>
                <a:t>By extending the lifespan of these assets and promoting durability, zinc supports the goals of the green transition by reducing resource consumption, minimizing waste, and enhancing overall environmental performance</a:t>
              </a:r>
              <a:r>
                <a:rPr lang="en-CA" sz="1800" dirty="0">
                  <a:solidFill>
                    <a:srgbClr val="222222"/>
                  </a:solidFill>
                  <a:effectLst/>
                  <a:latin typeface="Arial" panose="020B0604020202020204" pitchFamily="34" charset="0"/>
                  <a:ea typeface="Times New Roman" panose="02020603050405020304" pitchFamily="18" charset="0"/>
                </a:rPr>
                <a:t>.</a:t>
              </a:r>
              <a:endParaRPr lang="en-US" sz="1600" dirty="0">
                <a:solidFill>
                  <a:schemeClr val="bg1"/>
                </a:solidFill>
              </a:endParaRPr>
            </a:p>
          </p:txBody>
        </p:sp>
      </p:grpSp>
      <p:grpSp>
        <p:nvGrpSpPr>
          <p:cNvPr id="9" name="Group 8">
            <a:extLst>
              <a:ext uri="{FF2B5EF4-FFF2-40B4-BE49-F238E27FC236}">
                <a16:creationId xmlns:a16="http://schemas.microsoft.com/office/drawing/2014/main" id="{4823474C-854A-4075-128D-8CC5E11D76D2}"/>
              </a:ext>
            </a:extLst>
          </p:cNvPr>
          <p:cNvGrpSpPr/>
          <p:nvPr/>
        </p:nvGrpSpPr>
        <p:grpSpPr>
          <a:xfrm>
            <a:off x="7682663" y="1755952"/>
            <a:ext cx="4308613" cy="2152398"/>
            <a:chOff x="7530263" y="1750692"/>
            <a:chExt cx="4308613" cy="2152398"/>
          </a:xfrm>
        </p:grpSpPr>
        <p:sp>
          <p:nvSpPr>
            <p:cNvPr id="10" name="Rounded Rectangle 9">
              <a:extLst>
                <a:ext uri="{FF2B5EF4-FFF2-40B4-BE49-F238E27FC236}">
                  <a16:creationId xmlns:a16="http://schemas.microsoft.com/office/drawing/2014/main" id="{FDF6D94B-A5BC-5A37-45FC-96B3EDC1A174}"/>
                </a:ext>
              </a:extLst>
            </p:cNvPr>
            <p:cNvSpPr/>
            <p:nvPr/>
          </p:nvSpPr>
          <p:spPr>
            <a:xfrm>
              <a:off x="7530263" y="1750692"/>
              <a:ext cx="4308613" cy="1932376"/>
            </a:xfrm>
            <a:prstGeom prst="roundRect">
              <a:avLst/>
            </a:prstGeom>
            <a:solidFill>
              <a:schemeClr val="accent1">
                <a:lumMod val="5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22FDEEFD-7368-992E-8D0E-568BEE11F723}"/>
                </a:ext>
              </a:extLst>
            </p:cNvPr>
            <p:cNvSpPr/>
            <p:nvPr/>
          </p:nvSpPr>
          <p:spPr>
            <a:xfrm>
              <a:off x="7839176" y="2352662"/>
              <a:ext cx="728437" cy="72843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24A652C0-F72E-0578-9E5B-E986EFFD1127}"/>
                </a:ext>
              </a:extLst>
            </p:cNvPr>
            <p:cNvSpPr txBox="1"/>
            <p:nvPr/>
          </p:nvSpPr>
          <p:spPr>
            <a:xfrm>
              <a:off x="8766468" y="1840987"/>
              <a:ext cx="3072408" cy="2062103"/>
            </a:xfrm>
            <a:prstGeom prst="rect">
              <a:avLst/>
            </a:prstGeom>
            <a:noFill/>
          </p:spPr>
          <p:txBody>
            <a:bodyPr wrap="square" rtlCol="0">
              <a:spAutoFit/>
            </a:bodyPr>
            <a:lstStyle/>
            <a:p>
              <a:r>
                <a:rPr lang="en-CA" sz="1600" cap="none" dirty="0">
                  <a:solidFill>
                    <a:schemeClr val="bg1"/>
                  </a:solidFill>
                </a:rPr>
                <a:t>Zinc’s corrosion resistance properties contribute significantly to the longevity, reliability, and sustainability of construction and infrastructure projects, vehicle manufacturing, and green technologies</a:t>
              </a:r>
              <a:endParaRPr lang="en-US" sz="1600" cap="none" dirty="0">
                <a:solidFill>
                  <a:schemeClr val="bg1"/>
                </a:solidFill>
              </a:endParaRPr>
            </a:p>
            <a:p>
              <a:endParaRPr lang="en-US" sz="1600" dirty="0">
                <a:solidFill>
                  <a:schemeClr val="bg1"/>
                </a:solidFill>
              </a:endParaRPr>
            </a:p>
          </p:txBody>
        </p:sp>
      </p:grpSp>
      <p:sp>
        <p:nvSpPr>
          <p:cNvPr id="13" name="Rectangle 12" descr="Mining Tools">
            <a:extLst>
              <a:ext uri="{FF2B5EF4-FFF2-40B4-BE49-F238E27FC236}">
                <a16:creationId xmlns:a16="http://schemas.microsoft.com/office/drawing/2014/main" id="{524DB993-8756-6FA6-B6C5-060109D268E9}"/>
              </a:ext>
            </a:extLst>
          </p:cNvPr>
          <p:cNvSpPr/>
          <p:nvPr/>
        </p:nvSpPr>
        <p:spPr>
          <a:xfrm>
            <a:off x="8038030" y="4459371"/>
            <a:ext cx="728438" cy="728437"/>
          </a:xfrm>
          <a:prstGeom prst="rect">
            <a:avLst/>
          </a:prstGeom>
          <a: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678438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BC9534-D921-806A-9015-33B5502140B9}"/>
              </a:ext>
            </a:extLst>
          </p:cNvPr>
          <p:cNvPicPr>
            <a:picLocks noChangeAspect="1"/>
          </p:cNvPicPr>
          <p:nvPr/>
        </p:nvPicPr>
        <p:blipFill>
          <a:blip r:embed="rId3"/>
          <a:stretch>
            <a:fillRect/>
          </a:stretch>
        </p:blipFill>
        <p:spPr>
          <a:xfrm>
            <a:off x="6241578" y="991710"/>
            <a:ext cx="5337290" cy="3155674"/>
          </a:xfrm>
          <a:prstGeom prst="rect">
            <a:avLst/>
          </a:prstGeom>
        </p:spPr>
      </p:pic>
      <p:pic>
        <p:nvPicPr>
          <p:cNvPr id="7" name="Picture 6">
            <a:extLst>
              <a:ext uri="{FF2B5EF4-FFF2-40B4-BE49-F238E27FC236}">
                <a16:creationId xmlns:a16="http://schemas.microsoft.com/office/drawing/2014/main" id="{3C98DE68-AF7E-8758-5976-7EFDE7088422}"/>
              </a:ext>
            </a:extLst>
          </p:cNvPr>
          <p:cNvPicPr>
            <a:picLocks noChangeAspect="1"/>
          </p:cNvPicPr>
          <p:nvPr/>
        </p:nvPicPr>
        <p:blipFill>
          <a:blip r:embed="rId4"/>
          <a:stretch>
            <a:fillRect/>
          </a:stretch>
        </p:blipFill>
        <p:spPr>
          <a:xfrm>
            <a:off x="159224" y="965848"/>
            <a:ext cx="5791200" cy="5857875"/>
          </a:xfrm>
          <a:prstGeom prst="rect">
            <a:avLst/>
          </a:prstGeom>
        </p:spPr>
      </p:pic>
      <p:pic>
        <p:nvPicPr>
          <p:cNvPr id="9" name="Picture 8">
            <a:extLst>
              <a:ext uri="{FF2B5EF4-FFF2-40B4-BE49-F238E27FC236}">
                <a16:creationId xmlns:a16="http://schemas.microsoft.com/office/drawing/2014/main" id="{53EB4868-D667-F7B4-6416-6FEA3AD2C984}"/>
              </a:ext>
            </a:extLst>
          </p:cNvPr>
          <p:cNvPicPr>
            <a:picLocks noChangeAspect="1"/>
          </p:cNvPicPr>
          <p:nvPr/>
        </p:nvPicPr>
        <p:blipFill>
          <a:blip r:embed="rId5"/>
          <a:stretch>
            <a:fillRect/>
          </a:stretch>
        </p:blipFill>
        <p:spPr>
          <a:xfrm>
            <a:off x="7911743" y="4302101"/>
            <a:ext cx="3667125" cy="2047875"/>
          </a:xfrm>
          <a:prstGeom prst="rect">
            <a:avLst/>
          </a:prstGeom>
        </p:spPr>
      </p:pic>
      <p:sp>
        <p:nvSpPr>
          <p:cNvPr id="12" name="TextBox 11">
            <a:extLst>
              <a:ext uri="{FF2B5EF4-FFF2-40B4-BE49-F238E27FC236}">
                <a16:creationId xmlns:a16="http://schemas.microsoft.com/office/drawing/2014/main" id="{26D70D4E-7509-0D07-B147-CCC0DE13AD0C}"/>
              </a:ext>
            </a:extLst>
          </p:cNvPr>
          <p:cNvSpPr txBox="1"/>
          <p:nvPr/>
        </p:nvSpPr>
        <p:spPr>
          <a:xfrm>
            <a:off x="8393373" y="6504693"/>
            <a:ext cx="3296018" cy="276999"/>
          </a:xfrm>
          <a:prstGeom prst="rect">
            <a:avLst/>
          </a:prstGeom>
          <a:noFill/>
        </p:spPr>
        <p:txBody>
          <a:bodyPr wrap="square">
            <a:spAutoFit/>
          </a:bodyPr>
          <a:lstStyle/>
          <a:p>
            <a:r>
              <a:rPr lang="en-CA" sz="1200" dirty="0">
                <a:solidFill>
                  <a:srgbClr val="000000"/>
                </a:solidFill>
                <a:effectLst/>
                <a:latin typeface="Arial" panose="020B0604020202020204" pitchFamily="34" charset="0"/>
                <a:ea typeface="Calibri" panose="020F0502020204030204" pitchFamily="34" charset="0"/>
              </a:rPr>
              <a:t>Source: International Zinc Association (IZA)</a:t>
            </a:r>
            <a:endParaRPr lang="en-US" sz="1200" dirty="0"/>
          </a:p>
        </p:txBody>
      </p:sp>
    </p:spTree>
    <p:extLst>
      <p:ext uri="{BB962C8B-B14F-4D97-AF65-F5344CB8AC3E}">
        <p14:creationId xmlns:p14="http://schemas.microsoft.com/office/powerpoint/2010/main" val="3097516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a graph showing the amount of zinc&#10;&#10;Description automatically generated with medium confidence">
            <a:extLst>
              <a:ext uri="{FF2B5EF4-FFF2-40B4-BE49-F238E27FC236}">
                <a16:creationId xmlns:a16="http://schemas.microsoft.com/office/drawing/2014/main" id="{F6CCF12A-7661-0E32-DC2F-E21895516B2D}"/>
              </a:ext>
            </a:extLst>
          </p:cNvPr>
          <p:cNvPicPr>
            <a:picLocks noChangeAspect="1"/>
          </p:cNvPicPr>
          <p:nvPr/>
        </p:nvPicPr>
        <p:blipFill rotWithShape="1">
          <a:blip r:embed="rId3">
            <a:extLst>
              <a:ext uri="{28A0092B-C50C-407E-A947-70E740481C1C}">
                <a14:useLocalDpi xmlns:a14="http://schemas.microsoft.com/office/drawing/2010/main" val="0"/>
              </a:ext>
            </a:extLst>
          </a:blip>
          <a:srcRect t="20826"/>
          <a:stretch/>
        </p:blipFill>
        <p:spPr>
          <a:xfrm>
            <a:off x="-86499" y="1700504"/>
            <a:ext cx="8855410" cy="3803566"/>
          </a:xfrm>
          <a:prstGeom prst="rect">
            <a:avLst/>
          </a:prstGeom>
        </p:spPr>
      </p:pic>
      <p:sp>
        <p:nvSpPr>
          <p:cNvPr id="13" name="TextBox 12">
            <a:extLst>
              <a:ext uri="{FF2B5EF4-FFF2-40B4-BE49-F238E27FC236}">
                <a16:creationId xmlns:a16="http://schemas.microsoft.com/office/drawing/2014/main" id="{D8D5B966-3812-CC50-3E28-63DAA3F5DD52}"/>
              </a:ext>
            </a:extLst>
          </p:cNvPr>
          <p:cNvSpPr txBox="1"/>
          <p:nvPr/>
        </p:nvSpPr>
        <p:spPr>
          <a:xfrm>
            <a:off x="477012" y="6469114"/>
            <a:ext cx="6879752" cy="369332"/>
          </a:xfrm>
          <a:prstGeom prst="rect">
            <a:avLst/>
          </a:prstGeom>
          <a:noFill/>
        </p:spPr>
        <p:txBody>
          <a:bodyPr wrap="square">
            <a:spAutoFit/>
          </a:bodyPr>
          <a:lstStyle/>
          <a:p>
            <a:r>
              <a:rPr lang="en-US" sz="1800" b="0" i="1" dirty="0">
                <a:solidFill>
                  <a:srgbClr val="FFFFFF"/>
                </a:solidFill>
                <a:effectLst/>
                <a:latin typeface="ProximaNova"/>
              </a:rPr>
              <a:t>Copyright © 2022 International Zinc Association. All rights reserved. </a:t>
            </a:r>
            <a:endParaRPr lang="en-US" dirty="0"/>
          </a:p>
        </p:txBody>
      </p:sp>
      <p:sp>
        <p:nvSpPr>
          <p:cNvPr id="4" name="Title 1">
            <a:extLst>
              <a:ext uri="{FF2B5EF4-FFF2-40B4-BE49-F238E27FC236}">
                <a16:creationId xmlns:a16="http://schemas.microsoft.com/office/drawing/2014/main" id="{A005495F-7B6E-9FA3-8CB2-86F07E2CE8D4}"/>
              </a:ext>
            </a:extLst>
          </p:cNvPr>
          <p:cNvSpPr txBox="1">
            <a:spLocks/>
          </p:cNvSpPr>
          <p:nvPr/>
        </p:nvSpPr>
        <p:spPr>
          <a:xfrm>
            <a:off x="242290" y="259528"/>
            <a:ext cx="11451021" cy="742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Global Zinc Supply</a:t>
            </a:r>
          </a:p>
        </p:txBody>
      </p:sp>
      <p:sp>
        <p:nvSpPr>
          <p:cNvPr id="5" name="TextBox 4">
            <a:extLst>
              <a:ext uri="{FF2B5EF4-FFF2-40B4-BE49-F238E27FC236}">
                <a16:creationId xmlns:a16="http://schemas.microsoft.com/office/drawing/2014/main" id="{F562A853-C9AD-865A-0594-EACE2F3377FD}"/>
              </a:ext>
            </a:extLst>
          </p:cNvPr>
          <p:cNvSpPr txBox="1"/>
          <p:nvPr/>
        </p:nvSpPr>
        <p:spPr>
          <a:xfrm>
            <a:off x="249534" y="957554"/>
            <a:ext cx="11277600" cy="523220"/>
          </a:xfrm>
          <a:prstGeom prst="rect">
            <a:avLst/>
          </a:prstGeom>
          <a:noFill/>
        </p:spPr>
        <p:txBody>
          <a:bodyPr wrap="square" rtlCol="0">
            <a:spAutoFit/>
          </a:bodyPr>
          <a:lstStyle/>
          <a:p>
            <a:r>
              <a:rPr lang="en-US" sz="2800" dirty="0">
                <a:latin typeface="+mj-lt"/>
              </a:rPr>
              <a:t>Zinc production from primary (mining) and secondary (recycling) sources </a:t>
            </a:r>
          </a:p>
        </p:txBody>
      </p:sp>
      <p:sp>
        <p:nvSpPr>
          <p:cNvPr id="6" name="TextBox 5">
            <a:extLst>
              <a:ext uri="{FF2B5EF4-FFF2-40B4-BE49-F238E27FC236}">
                <a16:creationId xmlns:a16="http://schemas.microsoft.com/office/drawing/2014/main" id="{A601574B-7378-4886-A21F-6C5CD15E99D7}"/>
              </a:ext>
            </a:extLst>
          </p:cNvPr>
          <p:cNvSpPr txBox="1"/>
          <p:nvPr/>
        </p:nvSpPr>
        <p:spPr>
          <a:xfrm>
            <a:off x="8044249" y="1961809"/>
            <a:ext cx="3898217" cy="386259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CA" sz="2000" dirty="0">
                <a:solidFill>
                  <a:srgbClr val="374151"/>
                </a:solidFill>
                <a:effectLst/>
                <a:latin typeface="Arial" panose="020B0604020202020204" pitchFamily="34" charset="0"/>
                <a:ea typeface="Arial" panose="020B0604020202020204" pitchFamily="34" charset="0"/>
              </a:rPr>
              <a:t>According to the International Zinc Association, approximately 70% of the zinc produced worldwide originates from mined ores with the other 30% coming from recycled or </a:t>
            </a:r>
            <a:r>
              <a:rPr lang="en-CA" sz="2000" dirty="0">
                <a:solidFill>
                  <a:srgbClr val="374151"/>
                </a:solidFill>
                <a:latin typeface="Arial" panose="020B0604020202020204" pitchFamily="34" charset="0"/>
              </a:rPr>
              <a:t>secondary zinc sources. </a:t>
            </a:r>
          </a:p>
          <a:p>
            <a:pPr marL="285750" indent="-285750">
              <a:spcAft>
                <a:spcPts val="600"/>
              </a:spcAft>
              <a:buFont typeface="Arial" panose="020B0604020202020204" pitchFamily="34" charset="0"/>
              <a:buChar char="•"/>
            </a:pPr>
            <a:r>
              <a:rPr lang="en-US" sz="2000" dirty="0">
                <a:solidFill>
                  <a:srgbClr val="374151"/>
                </a:solidFill>
                <a:latin typeface="Arial" panose="020B0604020202020204" pitchFamily="34" charset="0"/>
              </a:rPr>
              <a:t>In 2019, about 247 million tons (MT) of zinc were in use that will become available for recycling in the future</a:t>
            </a:r>
          </a:p>
        </p:txBody>
      </p:sp>
      <p:sp>
        <p:nvSpPr>
          <p:cNvPr id="7" name="TextBox 6">
            <a:extLst>
              <a:ext uri="{FF2B5EF4-FFF2-40B4-BE49-F238E27FC236}">
                <a16:creationId xmlns:a16="http://schemas.microsoft.com/office/drawing/2014/main" id="{DE9E0279-019D-D09A-5905-FAE3101E51AB}"/>
              </a:ext>
            </a:extLst>
          </p:cNvPr>
          <p:cNvSpPr txBox="1"/>
          <p:nvPr/>
        </p:nvSpPr>
        <p:spPr>
          <a:xfrm>
            <a:off x="4844955" y="5474172"/>
            <a:ext cx="3296018" cy="276999"/>
          </a:xfrm>
          <a:prstGeom prst="rect">
            <a:avLst/>
          </a:prstGeom>
          <a:noFill/>
        </p:spPr>
        <p:txBody>
          <a:bodyPr wrap="square">
            <a:spAutoFit/>
          </a:bodyPr>
          <a:lstStyle/>
          <a:p>
            <a:r>
              <a:rPr lang="en-CA" sz="1200" dirty="0">
                <a:solidFill>
                  <a:srgbClr val="000000"/>
                </a:solidFill>
                <a:effectLst/>
                <a:latin typeface="Arial" panose="020B0604020202020204" pitchFamily="34" charset="0"/>
                <a:ea typeface="Calibri" panose="020F0502020204030204" pitchFamily="34" charset="0"/>
              </a:rPr>
              <a:t>Source: International Zinc Association (IZA)</a:t>
            </a:r>
            <a:endParaRPr lang="en-US" sz="1200" dirty="0"/>
          </a:p>
        </p:txBody>
      </p:sp>
    </p:spTree>
    <p:extLst>
      <p:ext uri="{BB962C8B-B14F-4D97-AF65-F5344CB8AC3E}">
        <p14:creationId xmlns:p14="http://schemas.microsoft.com/office/powerpoint/2010/main" val="321477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8D5B966-3812-CC50-3E28-63DAA3F5DD52}"/>
              </a:ext>
            </a:extLst>
          </p:cNvPr>
          <p:cNvSpPr txBox="1"/>
          <p:nvPr/>
        </p:nvSpPr>
        <p:spPr>
          <a:xfrm>
            <a:off x="477012" y="6469114"/>
            <a:ext cx="6879752" cy="369332"/>
          </a:xfrm>
          <a:prstGeom prst="rect">
            <a:avLst/>
          </a:prstGeom>
          <a:noFill/>
        </p:spPr>
        <p:txBody>
          <a:bodyPr wrap="square">
            <a:spAutoFit/>
          </a:bodyPr>
          <a:lstStyle/>
          <a:p>
            <a:r>
              <a:rPr lang="en-US" sz="1800" b="0" i="1" dirty="0">
                <a:solidFill>
                  <a:srgbClr val="FFFFFF"/>
                </a:solidFill>
                <a:effectLst/>
                <a:latin typeface="ProximaNova"/>
              </a:rPr>
              <a:t>Copyright © 2022 International Zinc Association. All rights reserved. </a:t>
            </a:r>
            <a:endParaRPr lang="en-US" dirty="0"/>
          </a:p>
        </p:txBody>
      </p:sp>
      <p:pic>
        <p:nvPicPr>
          <p:cNvPr id="12" name="Picture 11">
            <a:extLst>
              <a:ext uri="{FF2B5EF4-FFF2-40B4-BE49-F238E27FC236}">
                <a16:creationId xmlns:a16="http://schemas.microsoft.com/office/drawing/2014/main" id="{298DFB20-EE21-D118-C900-F1FEB611BC02}"/>
              </a:ext>
            </a:extLst>
          </p:cNvPr>
          <p:cNvPicPr>
            <a:picLocks noChangeAspect="1"/>
          </p:cNvPicPr>
          <p:nvPr/>
        </p:nvPicPr>
        <p:blipFill>
          <a:blip r:embed="rId3"/>
          <a:stretch>
            <a:fillRect/>
          </a:stretch>
        </p:blipFill>
        <p:spPr>
          <a:xfrm>
            <a:off x="45557" y="-3082"/>
            <a:ext cx="10939600" cy="6799297"/>
          </a:xfrm>
          <a:prstGeom prst="rect">
            <a:avLst/>
          </a:prstGeom>
        </p:spPr>
      </p:pic>
      <p:sp>
        <p:nvSpPr>
          <p:cNvPr id="2" name="TextBox 1">
            <a:extLst>
              <a:ext uri="{FF2B5EF4-FFF2-40B4-BE49-F238E27FC236}">
                <a16:creationId xmlns:a16="http://schemas.microsoft.com/office/drawing/2014/main" id="{156A81E0-2B3E-9074-76DB-04A438B02480}"/>
              </a:ext>
            </a:extLst>
          </p:cNvPr>
          <p:cNvSpPr txBox="1"/>
          <p:nvPr/>
        </p:nvSpPr>
        <p:spPr>
          <a:xfrm>
            <a:off x="9033895" y="6561447"/>
            <a:ext cx="3296018" cy="276999"/>
          </a:xfrm>
          <a:prstGeom prst="rect">
            <a:avLst/>
          </a:prstGeom>
          <a:noFill/>
        </p:spPr>
        <p:txBody>
          <a:bodyPr wrap="square">
            <a:spAutoFit/>
          </a:bodyPr>
          <a:lstStyle/>
          <a:p>
            <a:r>
              <a:rPr lang="en-CA" sz="1200" dirty="0">
                <a:solidFill>
                  <a:srgbClr val="000000"/>
                </a:solidFill>
                <a:effectLst/>
                <a:latin typeface="Arial" panose="020B0604020202020204" pitchFamily="34" charset="0"/>
                <a:ea typeface="Calibri" panose="020F0502020204030204" pitchFamily="34" charset="0"/>
              </a:rPr>
              <a:t>Source: International Zinc Association (IZA)</a:t>
            </a:r>
            <a:endParaRPr lang="en-US" sz="1200" dirty="0"/>
          </a:p>
        </p:txBody>
      </p:sp>
    </p:spTree>
    <p:extLst>
      <p:ext uri="{BB962C8B-B14F-4D97-AF65-F5344CB8AC3E}">
        <p14:creationId xmlns:p14="http://schemas.microsoft.com/office/powerpoint/2010/main" val="273033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pPr marL="0" marR="0">
              <a:lnSpc>
                <a:spcPct val="107000"/>
              </a:lnSpc>
              <a:spcBef>
                <a:spcPts val="0"/>
              </a:spcBef>
              <a:spcAft>
                <a:spcPts val="0"/>
              </a:spcAft>
              <a:tabLst>
                <a:tab pos="1247775" algn="l"/>
              </a:tabLst>
            </a:pPr>
            <a:r>
              <a:rPr lang="en-CA" sz="4000" kern="100" dirty="0">
                <a:effectLst/>
                <a:latin typeface="+mn-lt"/>
                <a:ea typeface="Arial" panose="020B0604020202020204" pitchFamily="34" charset="0"/>
                <a:cs typeface="Times New Roman" panose="02020603050405020304" pitchFamily="18" charset="0"/>
              </a:rPr>
              <a:t>Zinc Industry Trends </a:t>
            </a:r>
            <a:endParaRPr lang="en-US" sz="40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85800"/>
            <a:ext cx="11277600" cy="523220"/>
          </a:xfrm>
          <a:prstGeom prst="rect">
            <a:avLst/>
          </a:prstGeom>
          <a:noFill/>
        </p:spPr>
        <p:txBody>
          <a:bodyPr wrap="square" rtlCol="0">
            <a:spAutoFit/>
          </a:bodyPr>
          <a:lstStyle/>
          <a:p>
            <a:r>
              <a:rPr lang="en-CA" sz="2800" dirty="0">
                <a:effectLst/>
                <a:latin typeface="+mj-lt"/>
                <a:ea typeface="Calibri" panose="020F0502020204030204" pitchFamily="34" charset="0"/>
              </a:rPr>
              <a:t>The challenge of increasing supply as demand continues to grow  </a:t>
            </a:r>
            <a:endParaRPr lang="en-US" sz="2800" dirty="0">
              <a:latin typeface="+mj-lt"/>
            </a:endParaRPr>
          </a:p>
        </p:txBody>
      </p:sp>
      <p:sp>
        <p:nvSpPr>
          <p:cNvPr id="17" name="Content Placeholder 3">
            <a:extLst>
              <a:ext uri="{FF2B5EF4-FFF2-40B4-BE49-F238E27FC236}">
                <a16:creationId xmlns:a16="http://schemas.microsoft.com/office/drawing/2014/main" id="{E8A8E7D8-9808-623F-1CF2-5BF582A7A654}"/>
              </a:ext>
            </a:extLst>
          </p:cNvPr>
          <p:cNvSpPr>
            <a:spLocks noGrp="1"/>
          </p:cNvSpPr>
          <p:nvPr>
            <p:ph idx="1"/>
          </p:nvPr>
        </p:nvSpPr>
        <p:spPr>
          <a:xfrm>
            <a:off x="7400103" y="1952407"/>
            <a:ext cx="4619623" cy="3045168"/>
          </a:xfrm>
        </p:spPr>
        <p:txBody>
          <a:bodyPr>
            <a:noAutofit/>
          </a:bodyPr>
          <a:lstStyle/>
          <a:p>
            <a:pPr marL="800100" indent="-342900">
              <a:buClr>
                <a:schemeClr val="tx1"/>
              </a:buClr>
            </a:pPr>
            <a:r>
              <a:rPr lang="en-CA" sz="2000" dirty="0">
                <a:solidFill>
                  <a:srgbClr val="222222"/>
                </a:solidFill>
              </a:rPr>
              <a:t>Zinc demand will continue to grow</a:t>
            </a:r>
          </a:p>
          <a:p>
            <a:pPr marL="800100" indent="-342900">
              <a:buClr>
                <a:schemeClr val="tx1"/>
              </a:buClr>
            </a:pPr>
            <a:r>
              <a:rPr lang="en-CA" sz="2000" dirty="0">
                <a:solidFill>
                  <a:srgbClr val="222222"/>
                </a:solidFill>
              </a:rPr>
              <a:t>Low global discovery rates</a:t>
            </a:r>
          </a:p>
          <a:p>
            <a:pPr marL="800100" indent="-342900">
              <a:buClr>
                <a:schemeClr val="tx1"/>
              </a:buClr>
            </a:pPr>
            <a:r>
              <a:rPr lang="en-CA" sz="2000" dirty="0">
                <a:solidFill>
                  <a:srgbClr val="222222"/>
                </a:solidFill>
              </a:rPr>
              <a:t>Project development challenges</a:t>
            </a:r>
          </a:p>
          <a:p>
            <a:pPr marL="800100" indent="-342900">
              <a:buClr>
                <a:schemeClr val="tx1"/>
              </a:buClr>
            </a:pPr>
            <a:r>
              <a:rPr lang="en-CA" sz="2000" dirty="0">
                <a:solidFill>
                  <a:srgbClr val="222222"/>
                </a:solidFill>
              </a:rPr>
              <a:t>Less tolerance for harmful elements </a:t>
            </a:r>
          </a:p>
          <a:p>
            <a:pPr marL="800100" indent="-342900">
              <a:buClr>
                <a:schemeClr val="tx1"/>
              </a:buClr>
            </a:pPr>
            <a:r>
              <a:rPr lang="en-CA" sz="2000" dirty="0">
                <a:solidFill>
                  <a:srgbClr val="222222"/>
                </a:solidFill>
              </a:rPr>
              <a:t>More polymetallic zinc producers</a:t>
            </a:r>
          </a:p>
          <a:p>
            <a:pPr marL="800100" indent="-342900">
              <a:buClr>
                <a:schemeClr val="tx1"/>
              </a:buClr>
            </a:pPr>
            <a:r>
              <a:rPr lang="en-CA" sz="2000" dirty="0">
                <a:solidFill>
                  <a:srgbClr val="222222"/>
                </a:solidFill>
              </a:rPr>
              <a:t>Zinc industry consolidation – less zinc miners and explorers </a:t>
            </a:r>
          </a:p>
          <a:p>
            <a:pPr marL="800100" indent="-342900">
              <a:buClr>
                <a:schemeClr val="tx1"/>
              </a:buClr>
            </a:pPr>
            <a:endParaRPr lang="en-CA" sz="2000" dirty="0">
              <a:solidFill>
                <a:srgbClr val="222222"/>
              </a:solidFill>
            </a:endParaRPr>
          </a:p>
          <a:p>
            <a:pPr marL="800100" indent="-342900">
              <a:buClr>
                <a:schemeClr val="tx1"/>
              </a:buClr>
            </a:pPr>
            <a:endParaRPr lang="en-CA" sz="2000" dirty="0">
              <a:solidFill>
                <a:srgbClr val="222222"/>
              </a:solidFill>
            </a:endParaRPr>
          </a:p>
        </p:txBody>
      </p:sp>
      <p:pic>
        <p:nvPicPr>
          <p:cNvPr id="9" name="Picture 8">
            <a:extLst>
              <a:ext uri="{FF2B5EF4-FFF2-40B4-BE49-F238E27FC236}">
                <a16:creationId xmlns:a16="http://schemas.microsoft.com/office/drawing/2014/main" id="{EC2DBE03-2EE3-EA1B-2EE9-AF8696A9121D}"/>
              </a:ext>
            </a:extLst>
          </p:cNvPr>
          <p:cNvPicPr>
            <a:picLocks noChangeAspect="1"/>
          </p:cNvPicPr>
          <p:nvPr/>
        </p:nvPicPr>
        <p:blipFill>
          <a:blip r:embed="rId3"/>
          <a:stretch>
            <a:fillRect/>
          </a:stretch>
        </p:blipFill>
        <p:spPr>
          <a:xfrm>
            <a:off x="499240" y="1251112"/>
            <a:ext cx="6900863" cy="4291613"/>
          </a:xfrm>
          <a:prstGeom prst="rect">
            <a:avLst/>
          </a:prstGeom>
        </p:spPr>
      </p:pic>
      <p:sp>
        <p:nvSpPr>
          <p:cNvPr id="7" name="TextBox 6">
            <a:extLst>
              <a:ext uri="{FF2B5EF4-FFF2-40B4-BE49-F238E27FC236}">
                <a16:creationId xmlns:a16="http://schemas.microsoft.com/office/drawing/2014/main" id="{F5C6C3ED-6133-0AD3-A3E2-D4DD3A860D68}"/>
              </a:ext>
            </a:extLst>
          </p:cNvPr>
          <p:cNvSpPr txBox="1"/>
          <p:nvPr/>
        </p:nvSpPr>
        <p:spPr>
          <a:xfrm>
            <a:off x="5928655" y="4909337"/>
            <a:ext cx="1608083" cy="338554"/>
          </a:xfrm>
          <a:prstGeom prst="rect">
            <a:avLst/>
          </a:prstGeom>
          <a:noFill/>
        </p:spPr>
        <p:txBody>
          <a:bodyPr wrap="square">
            <a:spAutoFit/>
          </a:bodyPr>
          <a:lstStyle/>
          <a:p>
            <a:r>
              <a:rPr lang="en-CA" sz="1600" dirty="0">
                <a:solidFill>
                  <a:srgbClr val="374151"/>
                </a:solidFill>
                <a:effectLst/>
                <a:ea typeface="Arial" panose="020B0604020202020204" pitchFamily="34" charset="0"/>
              </a:rPr>
              <a:t>Wojcik (2023) </a:t>
            </a:r>
            <a:endParaRPr lang="en-US" sz="1600" dirty="0"/>
          </a:p>
        </p:txBody>
      </p:sp>
      <p:sp>
        <p:nvSpPr>
          <p:cNvPr id="10" name="TextBox 9">
            <a:extLst>
              <a:ext uri="{FF2B5EF4-FFF2-40B4-BE49-F238E27FC236}">
                <a16:creationId xmlns:a16="http://schemas.microsoft.com/office/drawing/2014/main" id="{526D9BF8-809A-59DB-79ED-AE1B5046425D}"/>
              </a:ext>
            </a:extLst>
          </p:cNvPr>
          <p:cNvSpPr txBox="1"/>
          <p:nvPr/>
        </p:nvSpPr>
        <p:spPr>
          <a:xfrm>
            <a:off x="620108" y="5606888"/>
            <a:ext cx="11435258" cy="1015663"/>
          </a:xfrm>
          <a:prstGeom prst="rect">
            <a:avLst/>
          </a:prstGeom>
          <a:noFill/>
        </p:spPr>
        <p:txBody>
          <a:bodyPr wrap="square">
            <a:spAutoFit/>
          </a:bodyPr>
          <a:lstStyle/>
          <a:p>
            <a:r>
              <a:rPr lang="en-CA" sz="2000" dirty="0">
                <a:effectLst/>
                <a:ea typeface="Arial" panose="020B0604020202020204" pitchFamily="34" charset="0"/>
              </a:rPr>
              <a:t>Wood Mackenzie (Wojcik, 2023) estimates that </a:t>
            </a:r>
            <a:r>
              <a:rPr lang="en-GB" sz="2000" dirty="0">
                <a:effectLst/>
                <a:ea typeface="Times New Roman" panose="02020603050405020304" pitchFamily="18" charset="0"/>
                <a:cs typeface="Times New Roman" panose="02020603050405020304" pitchFamily="18" charset="0"/>
              </a:rPr>
              <a:t>global consumption will increase from </a:t>
            </a:r>
            <a:r>
              <a:rPr lang="en-GB" sz="2000" b="1" dirty="0">
                <a:effectLst/>
                <a:ea typeface="Times New Roman" panose="02020603050405020304" pitchFamily="18" charset="0"/>
                <a:cs typeface="Times New Roman" panose="02020603050405020304" pitchFamily="18" charset="0"/>
              </a:rPr>
              <a:t>13.6Mt</a:t>
            </a:r>
            <a:r>
              <a:rPr lang="en-GB" sz="2000" dirty="0">
                <a:effectLst/>
                <a:ea typeface="Times New Roman" panose="02020603050405020304" pitchFamily="18" charset="0"/>
                <a:cs typeface="Times New Roman" panose="02020603050405020304" pitchFamily="18" charset="0"/>
              </a:rPr>
              <a:t> in 2022 to 19.8Mt in 2050. The requirement for new zinc mine supply by 2032 is expected to reach </a:t>
            </a:r>
            <a:r>
              <a:rPr lang="en-GB" sz="2000" b="1" dirty="0">
                <a:effectLst/>
                <a:ea typeface="Times New Roman" panose="02020603050405020304" pitchFamily="18" charset="0"/>
                <a:cs typeface="Times New Roman" panose="02020603050405020304" pitchFamily="18" charset="0"/>
              </a:rPr>
              <a:t>5.6Mt</a:t>
            </a:r>
            <a:r>
              <a:rPr lang="en-GB" sz="2000" dirty="0">
                <a:effectLst/>
                <a:ea typeface="Times New Roman" panose="02020603050405020304" pitchFamily="18" charset="0"/>
                <a:cs typeface="Times New Roman" panose="02020603050405020304" pitchFamily="18" charset="0"/>
              </a:rPr>
              <a:t>. </a:t>
            </a:r>
            <a:r>
              <a:rPr lang="en-US" sz="2000" dirty="0">
                <a:effectLst/>
                <a:ea typeface="Roboto" panose="020F0502020204030204" pitchFamily="2" charset="0"/>
              </a:rPr>
              <a:t>For zinc mines, this is equivalent to the </a:t>
            </a:r>
            <a:r>
              <a:rPr lang="en-US" sz="2000" b="1" dirty="0">
                <a:effectLst/>
                <a:ea typeface="Roboto" panose="020F0502020204030204" pitchFamily="2" charset="0"/>
              </a:rPr>
              <a:t>construction of three medium sized mines every year. </a:t>
            </a:r>
            <a:endParaRPr lang="en-US" sz="2000" b="1" dirty="0"/>
          </a:p>
        </p:txBody>
      </p:sp>
    </p:spTree>
    <p:extLst>
      <p:ext uri="{BB962C8B-B14F-4D97-AF65-F5344CB8AC3E}">
        <p14:creationId xmlns:p14="http://schemas.microsoft.com/office/powerpoint/2010/main" val="1498687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2D338-29E5-274F-0519-DEDFD92B3720}"/>
              </a:ext>
            </a:extLst>
          </p:cNvPr>
          <p:cNvPicPr>
            <a:picLocks noChangeAspect="1"/>
          </p:cNvPicPr>
          <p:nvPr/>
        </p:nvPicPr>
        <p:blipFill>
          <a:blip r:embed="rId3"/>
          <a:stretch>
            <a:fillRect/>
          </a:stretch>
        </p:blipFill>
        <p:spPr>
          <a:xfrm>
            <a:off x="1" y="-640081"/>
            <a:ext cx="12227878" cy="8162109"/>
          </a:xfrm>
          <a:prstGeom prst="rect">
            <a:avLst/>
          </a:prstGeom>
          <a:solidFill>
            <a:schemeClr val="bg1">
              <a:alpha val="56000"/>
            </a:schemeClr>
          </a:solidFill>
        </p:spPr>
      </p:pic>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a:solidFill>
            <a:schemeClr val="bg1">
              <a:alpha val="56000"/>
            </a:schemeClr>
          </a:solidFill>
        </p:spPr>
        <p:txBody>
          <a:bodyPr>
            <a:normAutofit/>
          </a:bodyPr>
          <a:lstStyle/>
          <a:p>
            <a:r>
              <a:rPr lang="en-US" sz="4000" dirty="0">
                <a:latin typeface="+mn-lt"/>
              </a:rPr>
              <a:t>Global Zinc Production </a:t>
            </a: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834390"/>
            <a:ext cx="11451021" cy="5693866"/>
          </a:xfrm>
          <a:prstGeom prst="rect">
            <a:avLst/>
          </a:prstGeom>
          <a:solidFill>
            <a:schemeClr val="bg1">
              <a:alpha val="56000"/>
            </a:schemeClr>
          </a:solidFill>
        </p:spPr>
        <p:txBody>
          <a:bodyPr wrap="square" rtlCol="0">
            <a:spAutoFit/>
          </a:bodyPr>
          <a:lstStyle/>
          <a:p>
            <a:r>
              <a:rPr lang="en-US" sz="2800" dirty="0">
                <a:latin typeface="+mj-lt"/>
              </a:rPr>
              <a:t>85% of global supply comes from four broad types of zinc ore deposit</a:t>
            </a: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a:p>
            <a:endParaRPr lang="en-US" sz="2800" dirty="0">
              <a:latin typeface="+mj-lt"/>
            </a:endParaRPr>
          </a:p>
        </p:txBody>
      </p:sp>
      <p:graphicFrame>
        <p:nvGraphicFramePr>
          <p:cNvPr id="10" name="Table 9">
            <a:extLst>
              <a:ext uri="{FF2B5EF4-FFF2-40B4-BE49-F238E27FC236}">
                <a16:creationId xmlns:a16="http://schemas.microsoft.com/office/drawing/2014/main" id="{0DCEF854-6323-FEA8-B283-B4B844206482}"/>
              </a:ext>
            </a:extLst>
          </p:cNvPr>
          <p:cNvGraphicFramePr>
            <a:graphicFrameLocks noGrp="1"/>
          </p:cNvGraphicFramePr>
          <p:nvPr>
            <p:extLst>
              <p:ext uri="{D42A27DB-BD31-4B8C-83A1-F6EECF244321}">
                <p14:modId xmlns:p14="http://schemas.microsoft.com/office/powerpoint/2010/main" val="1786873888"/>
              </p:ext>
            </p:extLst>
          </p:nvPr>
        </p:nvGraphicFramePr>
        <p:xfrm>
          <a:off x="1169125" y="2029847"/>
          <a:ext cx="9853750" cy="3451451"/>
        </p:xfrm>
        <a:graphic>
          <a:graphicData uri="http://schemas.openxmlformats.org/drawingml/2006/table">
            <a:tbl>
              <a:tblPr firstRow="1" firstCol="1" bandRow="1">
                <a:tableStyleId>{35758FB7-9AC5-4552-8A53-C91805E547FA}</a:tableStyleId>
              </a:tblPr>
              <a:tblGrid>
                <a:gridCol w="487681">
                  <a:extLst>
                    <a:ext uri="{9D8B030D-6E8A-4147-A177-3AD203B41FA5}">
                      <a16:colId xmlns:a16="http://schemas.microsoft.com/office/drawing/2014/main" val="2365877239"/>
                    </a:ext>
                  </a:extLst>
                </a:gridCol>
                <a:gridCol w="5447211">
                  <a:extLst>
                    <a:ext uri="{9D8B030D-6E8A-4147-A177-3AD203B41FA5}">
                      <a16:colId xmlns:a16="http://schemas.microsoft.com/office/drawing/2014/main" val="94369250"/>
                    </a:ext>
                  </a:extLst>
                </a:gridCol>
                <a:gridCol w="2011680">
                  <a:extLst>
                    <a:ext uri="{9D8B030D-6E8A-4147-A177-3AD203B41FA5}">
                      <a16:colId xmlns:a16="http://schemas.microsoft.com/office/drawing/2014/main" val="4180185"/>
                    </a:ext>
                  </a:extLst>
                </a:gridCol>
                <a:gridCol w="1907178">
                  <a:extLst>
                    <a:ext uri="{9D8B030D-6E8A-4147-A177-3AD203B41FA5}">
                      <a16:colId xmlns:a16="http://schemas.microsoft.com/office/drawing/2014/main" val="1905171603"/>
                    </a:ext>
                  </a:extLst>
                </a:gridCol>
              </a:tblGrid>
              <a:tr h="770619">
                <a:tc>
                  <a:txBody>
                    <a:bodyPr/>
                    <a:lstStyle/>
                    <a:p>
                      <a:pPr marL="0" marR="0">
                        <a:lnSpc>
                          <a:spcPct val="107000"/>
                        </a:lnSpc>
                        <a:spcBef>
                          <a:spcPts val="0"/>
                        </a:spcBef>
                        <a:spcAft>
                          <a:spcPts val="0"/>
                        </a:spcAft>
                        <a:tabLst>
                          <a:tab pos="1247775" algn="l"/>
                        </a:tabLst>
                      </a:pPr>
                      <a:r>
                        <a:rPr lang="en-CA" sz="2200" kern="100" dirty="0">
                          <a:solidFill>
                            <a:srgbClr val="374151"/>
                          </a:solidFill>
                          <a:effectLst/>
                        </a:rPr>
                        <a:t> </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1247775" algn="l"/>
                        </a:tabLst>
                      </a:pPr>
                      <a:r>
                        <a:rPr lang="en-CA" sz="2200" b="1" kern="100" dirty="0">
                          <a:solidFill>
                            <a:srgbClr val="374151"/>
                          </a:solidFill>
                          <a:effectLst/>
                        </a:rPr>
                        <a:t>Deposit Type</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b="1" kern="100">
                          <a:solidFill>
                            <a:srgbClr val="374151"/>
                          </a:solidFill>
                          <a:effectLst/>
                        </a:rPr>
                        <a:t>Primary Zinc Production (%)</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b="1" kern="100" dirty="0">
                          <a:solidFill>
                            <a:srgbClr val="374151"/>
                          </a:solidFill>
                          <a:effectLst/>
                        </a:rPr>
                        <a:t>Share of total Resource (%) </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7881784"/>
                  </a:ext>
                </a:extLst>
              </a:tr>
              <a:tr h="436093">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1</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tabLst>
                          <a:tab pos="1247775" algn="l"/>
                        </a:tabLst>
                      </a:pPr>
                      <a:r>
                        <a:rPr lang="en-CA" sz="2200" kern="100" dirty="0">
                          <a:effectLst/>
                        </a:rPr>
                        <a:t>Shale-hosted massive sulphide (SHMS)</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36</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43</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2345489"/>
                  </a:ext>
                </a:extLst>
              </a:tr>
              <a:tr h="436093">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2</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tabLst>
                          <a:tab pos="1247775" algn="l"/>
                        </a:tabLst>
                      </a:pPr>
                      <a:r>
                        <a:rPr lang="en-CA" sz="2200" kern="100" dirty="0">
                          <a:effectLst/>
                        </a:rPr>
                        <a:t>Volcanogenic massive sulphide (VMS)</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22</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18</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1600426"/>
                  </a:ext>
                </a:extLst>
              </a:tr>
              <a:tr h="436093">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3</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tabLst>
                          <a:tab pos="1247775" algn="l"/>
                        </a:tabLst>
                      </a:pPr>
                      <a:r>
                        <a:rPr lang="en-CA" sz="2200" kern="100" dirty="0">
                          <a:effectLst/>
                        </a:rPr>
                        <a:t>Carbonate replacement (CRD)</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dirty="0">
                          <a:solidFill>
                            <a:srgbClr val="374151"/>
                          </a:solidFill>
                          <a:effectLst/>
                        </a:rPr>
                        <a:t>18</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dirty="0">
                          <a:solidFill>
                            <a:srgbClr val="374151"/>
                          </a:solidFill>
                          <a:effectLst/>
                        </a:rPr>
                        <a:t>14</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2647707"/>
                  </a:ext>
                </a:extLst>
              </a:tr>
              <a:tr h="500367">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4</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tabLst>
                          <a:tab pos="1247775" algn="l"/>
                        </a:tabLst>
                      </a:pPr>
                      <a:r>
                        <a:rPr lang="en-CA" sz="2200" kern="100" dirty="0">
                          <a:effectLst/>
                        </a:rPr>
                        <a:t>Irish-Type and Mississippi Valley-type (IT/MVT) </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dirty="0">
                          <a:solidFill>
                            <a:srgbClr val="374151"/>
                          </a:solidFill>
                          <a:effectLst/>
                        </a:rPr>
                        <a:t>9</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dirty="0">
                          <a:solidFill>
                            <a:srgbClr val="374151"/>
                          </a:solidFill>
                          <a:effectLst/>
                        </a:rPr>
                        <a:t>10</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5901974"/>
                  </a:ext>
                </a:extLst>
              </a:tr>
              <a:tr h="436093">
                <a:tc>
                  <a:txBody>
                    <a:bodyPr/>
                    <a:lstStyle/>
                    <a:p>
                      <a:pPr marL="0" marR="0" algn="ctr">
                        <a:lnSpc>
                          <a:spcPct val="107000"/>
                        </a:lnSpc>
                        <a:spcBef>
                          <a:spcPts val="0"/>
                        </a:spcBef>
                        <a:spcAft>
                          <a:spcPts val="0"/>
                        </a:spcAft>
                        <a:tabLst>
                          <a:tab pos="1247775" algn="l"/>
                        </a:tabLst>
                      </a:pPr>
                      <a:r>
                        <a:rPr lang="en-CA" sz="2200" kern="100" dirty="0">
                          <a:solidFill>
                            <a:srgbClr val="374151"/>
                          </a:solidFill>
                          <a:effectLst/>
                        </a:rPr>
                        <a:t>5 </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tabLst>
                          <a:tab pos="1247775" algn="l"/>
                        </a:tabLst>
                      </a:pPr>
                      <a:r>
                        <a:rPr lang="en-CA" sz="2200" kern="100">
                          <a:effectLst/>
                        </a:rPr>
                        <a:t>Other </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a:solidFill>
                            <a:srgbClr val="374151"/>
                          </a:solidFill>
                          <a:effectLst/>
                        </a:rPr>
                        <a:t>15</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kern="100" dirty="0">
                          <a:solidFill>
                            <a:srgbClr val="374151"/>
                          </a:solidFill>
                          <a:effectLst/>
                        </a:rPr>
                        <a:t>14</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0180002"/>
                  </a:ext>
                </a:extLst>
              </a:tr>
              <a:tr h="436093">
                <a:tc>
                  <a:txBody>
                    <a:bodyPr/>
                    <a:lstStyle/>
                    <a:p>
                      <a:pPr marL="0" marR="0" algn="r">
                        <a:lnSpc>
                          <a:spcPct val="107000"/>
                        </a:lnSpc>
                        <a:spcBef>
                          <a:spcPts val="0"/>
                        </a:spcBef>
                        <a:spcAft>
                          <a:spcPts val="0"/>
                        </a:spcAft>
                        <a:tabLst>
                          <a:tab pos="1247775" algn="l"/>
                        </a:tabLst>
                      </a:pPr>
                      <a:r>
                        <a:rPr lang="en-CA" sz="2200" b="1" kern="100">
                          <a:solidFill>
                            <a:srgbClr val="374151"/>
                          </a:solidFill>
                          <a:effectLst/>
                        </a:rPr>
                        <a:t> </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tabLst>
                          <a:tab pos="1247775" algn="l"/>
                        </a:tabLst>
                      </a:pPr>
                      <a:r>
                        <a:rPr lang="en-CA" sz="2200" b="1" kern="100" dirty="0">
                          <a:effectLst/>
                        </a:rPr>
                        <a:t>Total</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b="1" kern="100">
                          <a:solidFill>
                            <a:srgbClr val="374151"/>
                          </a:solidFill>
                          <a:effectLst/>
                        </a:rPr>
                        <a:t>100</a:t>
                      </a:r>
                      <a:endParaRPr lang="en-US" sz="2200" kern="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1247775" algn="l"/>
                        </a:tabLst>
                      </a:pPr>
                      <a:r>
                        <a:rPr lang="en-CA" sz="2200" b="1" kern="100" dirty="0">
                          <a:solidFill>
                            <a:srgbClr val="374151"/>
                          </a:solidFill>
                          <a:effectLst/>
                        </a:rPr>
                        <a:t>100</a:t>
                      </a:r>
                      <a:r>
                        <a:rPr lang="en-CA" sz="2200" kern="100" dirty="0">
                          <a:effectLst/>
                        </a:rPr>
                        <a:t> </a:t>
                      </a:r>
                      <a:endParaRPr lang="en-US" sz="2200" kern="1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9857517"/>
                  </a:ext>
                </a:extLst>
              </a:tr>
            </a:tbl>
          </a:graphicData>
        </a:graphic>
      </p:graphicFrame>
    </p:spTree>
    <p:extLst>
      <p:ext uri="{BB962C8B-B14F-4D97-AF65-F5344CB8AC3E}">
        <p14:creationId xmlns:p14="http://schemas.microsoft.com/office/powerpoint/2010/main" val="411844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F64F-11A3-3D7A-FAF2-A58D281EB13F}"/>
              </a:ext>
            </a:extLst>
          </p:cNvPr>
          <p:cNvSpPr>
            <a:spLocks noGrp="1"/>
          </p:cNvSpPr>
          <p:nvPr>
            <p:ph type="title"/>
          </p:nvPr>
        </p:nvSpPr>
        <p:spPr>
          <a:xfrm>
            <a:off x="457200" y="91440"/>
            <a:ext cx="11451021" cy="742950"/>
          </a:xfrm>
        </p:spPr>
        <p:txBody>
          <a:bodyPr>
            <a:normAutofit/>
          </a:bodyPr>
          <a:lstStyle/>
          <a:p>
            <a:r>
              <a:rPr lang="en-US" sz="4000" dirty="0">
                <a:latin typeface="+mn-lt"/>
              </a:rPr>
              <a:t>Global Zinc Deposits </a:t>
            </a:r>
          </a:p>
        </p:txBody>
      </p:sp>
      <p:sp>
        <p:nvSpPr>
          <p:cNvPr id="6" name="TextBox 5">
            <a:extLst>
              <a:ext uri="{FF2B5EF4-FFF2-40B4-BE49-F238E27FC236}">
                <a16:creationId xmlns:a16="http://schemas.microsoft.com/office/drawing/2014/main" id="{89F397AA-611C-9D7F-42C1-9DE7DAED86C1}"/>
              </a:ext>
            </a:extLst>
          </p:cNvPr>
          <p:cNvSpPr txBox="1"/>
          <p:nvPr/>
        </p:nvSpPr>
        <p:spPr>
          <a:xfrm>
            <a:off x="457200" y="640080"/>
            <a:ext cx="11277600" cy="954107"/>
          </a:xfrm>
          <a:prstGeom prst="rect">
            <a:avLst/>
          </a:prstGeom>
          <a:noFill/>
        </p:spPr>
        <p:txBody>
          <a:bodyPr wrap="square" rtlCol="0">
            <a:spAutoFit/>
          </a:bodyPr>
          <a:lstStyle/>
          <a:p>
            <a:r>
              <a:rPr lang="en-CA" sz="2800" dirty="0">
                <a:effectLst/>
                <a:latin typeface="+mj-lt"/>
                <a:ea typeface="Calibri" panose="020F0502020204030204" pitchFamily="34" charset="0"/>
              </a:rPr>
              <a:t>Deposit size based on pre-mining total contained zinc-equivalent metal (</a:t>
            </a:r>
            <a:r>
              <a:rPr lang="en-CA" sz="2800" dirty="0" err="1">
                <a:effectLst/>
                <a:latin typeface="+mj-lt"/>
                <a:ea typeface="Calibri" panose="020F0502020204030204" pitchFamily="34" charset="0"/>
              </a:rPr>
              <a:t>ZnEq</a:t>
            </a:r>
            <a:r>
              <a:rPr lang="en-CA" sz="2800" dirty="0">
                <a:effectLst/>
                <a:latin typeface="+mj-lt"/>
                <a:ea typeface="Calibri" panose="020F0502020204030204" pitchFamily="34" charset="0"/>
              </a:rPr>
              <a:t>). </a:t>
            </a:r>
            <a:endParaRPr lang="en-US" sz="2800" dirty="0">
              <a:latin typeface="+mj-lt"/>
            </a:endParaRPr>
          </a:p>
        </p:txBody>
      </p:sp>
      <p:pic>
        <p:nvPicPr>
          <p:cNvPr id="11" name="Picture 10">
            <a:extLst>
              <a:ext uri="{FF2B5EF4-FFF2-40B4-BE49-F238E27FC236}">
                <a16:creationId xmlns:a16="http://schemas.microsoft.com/office/drawing/2014/main" id="{B176C9A4-9442-9220-78DC-4E1BEE5D89CC}"/>
              </a:ext>
            </a:extLst>
          </p:cNvPr>
          <p:cNvPicPr>
            <a:picLocks noChangeAspect="1"/>
          </p:cNvPicPr>
          <p:nvPr/>
        </p:nvPicPr>
        <p:blipFill>
          <a:blip r:embed="rId3"/>
          <a:stretch>
            <a:fillRect/>
          </a:stretch>
        </p:blipFill>
        <p:spPr>
          <a:xfrm>
            <a:off x="582579" y="1163300"/>
            <a:ext cx="11016176" cy="5603260"/>
          </a:xfrm>
          <a:prstGeom prst="rect">
            <a:avLst/>
          </a:prstGeom>
          <a:ln w="12700">
            <a:solidFill>
              <a:schemeClr val="dk1"/>
            </a:solidFill>
          </a:ln>
        </p:spPr>
      </p:pic>
      <p:sp>
        <p:nvSpPr>
          <p:cNvPr id="3" name="TextBox 2">
            <a:extLst>
              <a:ext uri="{FF2B5EF4-FFF2-40B4-BE49-F238E27FC236}">
                <a16:creationId xmlns:a16="http://schemas.microsoft.com/office/drawing/2014/main" id="{BB081EFC-D706-A705-DDEA-A74495E26832}"/>
              </a:ext>
            </a:extLst>
          </p:cNvPr>
          <p:cNvSpPr txBox="1"/>
          <p:nvPr/>
        </p:nvSpPr>
        <p:spPr>
          <a:xfrm>
            <a:off x="7500551" y="6428007"/>
            <a:ext cx="4532799" cy="276999"/>
          </a:xfrm>
          <a:prstGeom prst="rect">
            <a:avLst/>
          </a:prstGeom>
          <a:noFill/>
        </p:spPr>
        <p:txBody>
          <a:bodyPr wrap="square">
            <a:spAutoFit/>
          </a:bodyPr>
          <a:lstStyle/>
          <a:p>
            <a:r>
              <a:rPr lang="en-CA" sz="1200" dirty="0">
                <a:solidFill>
                  <a:srgbClr val="000000"/>
                </a:solidFill>
                <a:effectLst/>
                <a:latin typeface="Arial" panose="020B0604020202020204" pitchFamily="34" charset="0"/>
                <a:ea typeface="Calibri" panose="020F0502020204030204" pitchFamily="34" charset="0"/>
              </a:rPr>
              <a:t>Source: S&amp;P Global, Wood </a:t>
            </a:r>
            <a:r>
              <a:rPr lang="en-CA" sz="1200" dirty="0" err="1">
                <a:solidFill>
                  <a:srgbClr val="000000"/>
                </a:solidFill>
                <a:effectLst/>
                <a:latin typeface="Arial" panose="020B0604020202020204" pitchFamily="34" charset="0"/>
                <a:ea typeface="Calibri" panose="020F0502020204030204" pitchFamily="34" charset="0"/>
              </a:rPr>
              <a:t>MacKenzie</a:t>
            </a:r>
            <a:r>
              <a:rPr lang="en-CA" sz="1200" dirty="0">
                <a:solidFill>
                  <a:srgbClr val="000000"/>
                </a:solidFill>
                <a:effectLst/>
                <a:latin typeface="Arial" panose="020B0604020202020204" pitchFamily="34" charset="0"/>
                <a:ea typeface="Calibri" panose="020F0502020204030204" pitchFamily="34" charset="0"/>
              </a:rPr>
              <a:t>, plus other sources</a:t>
            </a:r>
            <a:endParaRPr lang="en-US" sz="1200" dirty="0"/>
          </a:p>
        </p:txBody>
      </p:sp>
    </p:spTree>
    <p:extLst>
      <p:ext uri="{BB962C8B-B14F-4D97-AF65-F5344CB8AC3E}">
        <p14:creationId xmlns:p14="http://schemas.microsoft.com/office/powerpoint/2010/main" val="10504345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3280</TotalTime>
  <Words>4506</Words>
  <Application>Microsoft Office PowerPoint</Application>
  <PresentationFormat>Widescreen</PresentationFormat>
  <Paragraphs>228</Paragraphs>
  <Slides>23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ProximaNova</vt:lpstr>
      <vt:lpstr>Times New Roman</vt:lpstr>
      <vt:lpstr>Office Theme</vt:lpstr>
      <vt:lpstr>Irish-type Deposits  in the Context of Global Zinc Supply</vt:lpstr>
      <vt:lpstr>PowerPoint Presentation</vt:lpstr>
      <vt:lpstr>Zinc is the 4th Most Consumed Metal Globally</vt:lpstr>
      <vt:lpstr>PowerPoint Presentation</vt:lpstr>
      <vt:lpstr>PowerPoint Presentation</vt:lpstr>
      <vt:lpstr>PowerPoint Presentation</vt:lpstr>
      <vt:lpstr>Zinc Industry Trends </vt:lpstr>
      <vt:lpstr>Global Zinc Production </vt:lpstr>
      <vt:lpstr>Global Zinc Deposits </vt:lpstr>
      <vt:lpstr>Shale-hosted Massive Sulphide (SHMS)</vt:lpstr>
      <vt:lpstr>Red Dog (Zn-Pb-Ag) </vt:lpstr>
      <vt:lpstr>Volcanogenic massive sulphide (VMS)</vt:lpstr>
      <vt:lpstr>Kidd Creek (Zn-Cu-Pb-Ag)</vt:lpstr>
      <vt:lpstr>Carbonate Replacement Deposits (CRD)</vt:lpstr>
      <vt:lpstr>Antamina </vt:lpstr>
      <vt:lpstr>Irish-Type and Mississippi Valley-type (IT/MVT) </vt:lpstr>
      <vt:lpstr>Navan (Zn-Pb)</vt:lpstr>
      <vt:lpstr>Metal Endowment of the Irish Midlands Basin</vt:lpstr>
      <vt:lpstr>Potential for New Discoveries Remains High</vt:lpstr>
      <vt:lpstr>Advancements in Exploration Technologies</vt:lpstr>
      <vt:lpstr>Accumulated Geological Knowledge plus New Technology</vt:lpstr>
      <vt:lpstr>New Discoveries Require Investment in Exploration </vt:lpstr>
      <vt:lpstr>Green Irish Zinc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Irish-type deposits in the context of global zinc supply</dc:title>
  <dc:creator>Patrick Redmond</dc:creator>
  <cp:lastModifiedBy>Patrick Redmond</cp:lastModifiedBy>
  <cp:revision>12</cp:revision>
  <dcterms:created xsi:type="dcterms:W3CDTF">2023-09-03T08:52:10Z</dcterms:created>
  <dcterms:modified xsi:type="dcterms:W3CDTF">2023-09-08T07:13:13Z</dcterms:modified>
</cp:coreProperties>
</file>