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98" r:id="rId2"/>
    <p:sldId id="256" r:id="rId3"/>
    <p:sldId id="258" r:id="rId4"/>
    <p:sldId id="261" r:id="rId5"/>
    <p:sldId id="259" r:id="rId6"/>
    <p:sldId id="264" r:id="rId7"/>
    <p:sldId id="265" r:id="rId8"/>
    <p:sldId id="267" r:id="rId9"/>
    <p:sldId id="262" r:id="rId10"/>
    <p:sldId id="271" r:id="rId11"/>
    <p:sldId id="269" r:id="rId12"/>
    <p:sldId id="272" r:id="rId13"/>
    <p:sldId id="273" r:id="rId14"/>
    <p:sldId id="270" r:id="rId15"/>
    <p:sldId id="274" r:id="rId16"/>
    <p:sldId id="275" r:id="rId17"/>
    <p:sldId id="276" r:id="rId18"/>
    <p:sldId id="277" r:id="rId19"/>
    <p:sldId id="278" r:id="rId20"/>
    <p:sldId id="279" r:id="rId21"/>
    <p:sldId id="283" r:id="rId22"/>
    <p:sldId id="284" r:id="rId23"/>
    <p:sldId id="285" r:id="rId24"/>
    <p:sldId id="287" r:id="rId25"/>
    <p:sldId id="288" r:id="rId26"/>
    <p:sldId id="289" r:id="rId27"/>
    <p:sldId id="290" r:id="rId28"/>
    <p:sldId id="294" r:id="rId29"/>
    <p:sldId id="291" r:id="rId30"/>
    <p:sldId id="293" r:id="rId31"/>
    <p:sldId id="292" r:id="rId32"/>
    <p:sldId id="286" r:id="rId33"/>
    <p:sldId id="295" r:id="rId34"/>
    <p:sldId id="296" r:id="rId35"/>
    <p:sldId id="297" r:id="rId36"/>
    <p:sldId id="280" r:id="rId37"/>
    <p:sldId id="281" r:id="rId38"/>
    <p:sldId id="282" r:id="rId39"/>
    <p:sldId id="266" r:id="rId40"/>
    <p:sldId id="26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45"/>
    <p:restoredTop sz="81639"/>
  </p:normalViewPr>
  <p:slideViewPr>
    <p:cSldViewPr snapToGrid="0" snapToObjects="1">
      <p:cViewPr>
        <p:scale>
          <a:sx n="88" d="100"/>
          <a:sy n="88" d="100"/>
        </p:scale>
        <p:origin x="4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E9057-F083-784F-8AF2-F0BC1A9300A5}" type="datetimeFigureOut">
              <a:rPr lang="en-US" smtClean="0"/>
              <a:t>9/8/23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CC1FE-13EF-774C-A0D1-AE68D6220C16}" type="slidenum">
              <a:rPr lang="en-US" smtClean="0"/>
              <a:t>‹#›</a:t>
            </a:fld>
            <a:endParaRPr lang="en-US"/>
          </a:p>
        </p:txBody>
      </p:sp>
    </p:spTree>
    <p:extLst>
      <p:ext uri="{BB962C8B-B14F-4D97-AF65-F5344CB8AC3E}">
        <p14:creationId xmlns:p14="http://schemas.microsoft.com/office/powerpoint/2010/main" val="132243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rontiersin.org/articles/10.3389/feart.2023.1136397/full#B87"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frontiersin.org/articles/10.3389/feart.2023.1136397/full#B52" TargetMode="External"/><Relationship Id="rId4" Type="http://schemas.openxmlformats.org/officeDocument/2006/relationships/hyperlink" Target="https://www.frontiersin.org/articles/10.3389/feart.2023.1136397/full#B65"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rontiersin.org/articles/10.3389/feart.2023.1136397/full#B87"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frontiersin.org/articles/10.3389/feart.2023.1136397/full#B52" TargetMode="External"/><Relationship Id="rId4" Type="http://schemas.openxmlformats.org/officeDocument/2006/relationships/hyperlink" Target="https://www.frontiersin.org/articles/10.3389/feart.2023.1136397/full#B6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Times New Roman" panose="02020603050405020304" pitchFamily="18" charset="0"/>
              </a:rPr>
              <a:t>during which the Paleo-Asian Ocean, Tethyan and Western Pacific domains conjured and formed a continental crust composed of </a:t>
            </a:r>
            <a:r>
              <a:rPr lang="en-US" sz="1800" kern="0" dirty="0" err="1">
                <a:effectLst/>
                <a:latin typeface="Calibri" panose="020F0502020204030204" pitchFamily="34" charset="0"/>
                <a:ea typeface="Times New Roman" panose="02020603050405020304" pitchFamily="18" charset="0"/>
              </a:rPr>
              <a:t>cratonic</a:t>
            </a:r>
            <a:r>
              <a:rPr lang="en-US" sz="1800" kern="0" dirty="0">
                <a:effectLst/>
                <a:latin typeface="Calibri" panose="020F0502020204030204" pitchFamily="34" charset="0"/>
                <a:ea typeface="Times New Roman" panose="02020603050405020304" pitchFamily="18" charset="0"/>
              </a:rPr>
              <a:t> blocks and orogenic belts</a:t>
            </a:r>
          </a:p>
          <a:p>
            <a:endParaRPr lang="en-US" sz="1800" kern="0" dirty="0">
              <a:effectLst/>
              <a:latin typeface="Calibri" panose="020F0502020204030204" pitchFamily="34" charset="0"/>
              <a:ea typeface="Times New Roman" panose="02020603050405020304" pitchFamily="18" charset="0"/>
            </a:endParaRPr>
          </a:p>
          <a:p>
            <a:r>
              <a:rPr lang="en-US" sz="1800" kern="0" dirty="0">
                <a:effectLst/>
                <a:latin typeface="Calibri" panose="020F0502020204030204" pitchFamily="34" charset="0"/>
                <a:ea typeface="Times New Roman" panose="02020603050405020304" pitchFamily="18" charset="0"/>
              </a:rPr>
              <a:t>the tectonic evolution of China is characterized by the formation of continental crust nuclei and increasing size and stabilization of the continental crust. Continental crust nuclei were scattered mainly in north China in the Archean and were assembled during the </a:t>
            </a:r>
            <a:r>
              <a:rPr lang="en-US" sz="1800" kern="0" dirty="0" err="1">
                <a:effectLst/>
                <a:latin typeface="Calibri" panose="020F0502020204030204" pitchFamily="34" charset="0"/>
                <a:ea typeface="Times New Roman" panose="02020603050405020304" pitchFamily="18" charset="0"/>
              </a:rPr>
              <a:t>cratonization</a:t>
            </a:r>
            <a:r>
              <a:rPr lang="en-US" sz="1800" kern="0" dirty="0">
                <a:effectLst/>
                <a:latin typeface="Calibri" panose="020F0502020204030204" pitchFamily="34" charset="0"/>
                <a:ea typeface="Times New Roman" panose="02020603050405020304" pitchFamily="18" charset="0"/>
              </a:rPr>
              <a:t> of the North China through the amalgamation of micro-blocks</a:t>
            </a:r>
            <a:endParaRPr lang="en-IE" sz="2800" kern="0" dirty="0">
              <a:effectLst/>
              <a:latin typeface="Calibri" panose="020F0502020204030204" pitchFamily="34" charset="0"/>
              <a:ea typeface="Times New Roman" panose="02020603050405020304" pitchFamily="18" charset="0"/>
            </a:endParaRPr>
          </a:p>
          <a:p>
            <a:endParaRPr lang="en-IE" sz="2800" kern="0" dirty="0">
              <a:effectLst/>
              <a:latin typeface="Calibri" panose="020F0502020204030204" pitchFamily="34" charset="0"/>
              <a:ea typeface="Times New Roman" panose="02020603050405020304" pitchFamily="18" charset="0"/>
            </a:endParaRPr>
          </a:p>
          <a:p>
            <a:r>
              <a:rPr lang="en-US" sz="1800" kern="0" dirty="0">
                <a:effectLst/>
                <a:latin typeface="Calibri" panose="020F0502020204030204" pitchFamily="34" charset="0"/>
                <a:ea typeface="Times New Roman" panose="02020603050405020304" pitchFamily="18" charset="0"/>
              </a:rPr>
              <a:t>From the late Neoproterozoic to the Triassic China experienced complicated development of continental margins through rifting, splitting and </a:t>
            </a:r>
            <a:r>
              <a:rPr lang="en-US" sz="1800" kern="0" dirty="0" err="1">
                <a:effectLst/>
                <a:latin typeface="Calibri" panose="020F0502020204030204" pitchFamily="34" charset="0"/>
                <a:ea typeface="Times New Roman" panose="02020603050405020304" pitchFamily="18" charset="0"/>
              </a:rPr>
              <a:t>reaccretion</a:t>
            </a:r>
            <a:r>
              <a:rPr lang="en-US" sz="1800" kern="0" dirty="0">
                <a:effectLst/>
                <a:latin typeface="Calibri" panose="020F0502020204030204" pitchFamily="34" charset="0"/>
                <a:ea typeface="Times New Roman" panose="02020603050405020304" pitchFamily="18" charset="0"/>
              </a:rPr>
              <a:t> of marginal massifs, eventually forming the Eurasian Supercontinent</a:t>
            </a:r>
            <a:r>
              <a:rPr lang="en-IE" sz="2800" dirty="0">
                <a:effectLst/>
              </a:rPr>
              <a:t> </a:t>
            </a:r>
            <a:r>
              <a:rPr lang="en-US" sz="1800" kern="0" dirty="0">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4</a:t>
            </a:fld>
            <a:endParaRPr lang="en-US"/>
          </a:p>
        </p:txBody>
      </p:sp>
    </p:spTree>
    <p:extLst>
      <p:ext uri="{BB962C8B-B14F-4D97-AF65-F5344CB8AC3E}">
        <p14:creationId xmlns:p14="http://schemas.microsoft.com/office/powerpoint/2010/main" val="196380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Helvetica" pitchFamily="2" charset="0"/>
              </a:rPr>
              <a:t>Suturing between the Indochina and South China blocks along</a:t>
            </a:r>
          </a:p>
          <a:p>
            <a:r>
              <a:rPr lang="en-IE" dirty="0">
                <a:effectLst/>
                <a:latin typeface="Helvetica" pitchFamily="2" charset="0"/>
              </a:rPr>
              <a:t>the southwestern margin of the Yangtze Block started at the late</a:t>
            </a:r>
          </a:p>
          <a:p>
            <a:r>
              <a:rPr lang="en-IE" dirty="0">
                <a:effectLst/>
                <a:latin typeface="Helvetica" pitchFamily="2" charset="0"/>
              </a:rPr>
              <a:t>Permian (or slightly later) and was completed by the Middle Triassic</a:t>
            </a:r>
          </a:p>
          <a:p>
            <a:r>
              <a:rPr lang="en-IE" dirty="0">
                <a:effectLst/>
                <a:latin typeface="Helvetica" pitchFamily="2" charset="0"/>
              </a:rPr>
              <a:t>(</a:t>
            </a:r>
            <a:r>
              <a:rPr lang="en-IE" dirty="0">
                <a:solidFill>
                  <a:srgbClr val="0080AE"/>
                </a:solidFill>
                <a:effectLst/>
                <a:latin typeface="Helvetica" pitchFamily="2" charset="0"/>
              </a:rPr>
              <a:t>Cai and Zhang, 2009</a:t>
            </a:r>
            <a:r>
              <a:rPr lang="en-IE" dirty="0">
                <a:effectLst/>
                <a:latin typeface="Helvetica" pitchFamily="2" charset="0"/>
              </a:rPr>
              <a:t>). This was contemporaneous with the</a:t>
            </a:r>
          </a:p>
          <a:p>
            <a:r>
              <a:rPr lang="en-IE" dirty="0">
                <a:effectLst/>
                <a:latin typeface="Helvetica" pitchFamily="2" charset="0"/>
              </a:rPr>
              <a:t>onset of the </a:t>
            </a:r>
            <a:r>
              <a:rPr lang="en-IE" dirty="0" err="1">
                <a:effectLst/>
                <a:latin typeface="Helvetica" pitchFamily="2" charset="0"/>
              </a:rPr>
              <a:t>Indosinian</a:t>
            </a:r>
            <a:r>
              <a:rPr lang="en-IE" dirty="0">
                <a:effectLst/>
                <a:latin typeface="Helvetica" pitchFamily="2" charset="0"/>
              </a:rPr>
              <a:t> Orogeny in this area as a response to the</a:t>
            </a:r>
          </a:p>
          <a:p>
            <a:r>
              <a:rPr lang="en-IE" dirty="0">
                <a:effectLst/>
                <a:latin typeface="Helvetica" pitchFamily="2" charset="0"/>
              </a:rPr>
              <a:t>closure of the Paleo-Tethys Ocean (</a:t>
            </a:r>
            <a:r>
              <a:rPr lang="en-IE" dirty="0">
                <a:solidFill>
                  <a:srgbClr val="0080AE"/>
                </a:solidFill>
                <a:effectLst/>
                <a:latin typeface="Helvetica" pitchFamily="2" charset="0"/>
              </a:rPr>
              <a:t>Shu et al., 2008; Cai and</a:t>
            </a:r>
            <a:endParaRPr lang="en-IE" dirty="0">
              <a:effectLst/>
              <a:latin typeface="Helvetica" pitchFamily="2" charset="0"/>
            </a:endParaRPr>
          </a:p>
          <a:p>
            <a:r>
              <a:rPr lang="en-IE" dirty="0">
                <a:solidFill>
                  <a:srgbClr val="0080AE"/>
                </a:solidFill>
                <a:effectLst/>
                <a:latin typeface="Helvetica" pitchFamily="2" charset="0"/>
              </a:rPr>
              <a:t>Zhang, 2009</a:t>
            </a:r>
            <a:r>
              <a:rPr lang="en-IE" dirty="0">
                <a:effectLst/>
                <a:latin typeface="Helvetica" pitchFamily="2" charset="0"/>
              </a:rPr>
              <a:t>). The </a:t>
            </a:r>
            <a:r>
              <a:rPr lang="en-IE" dirty="0" err="1">
                <a:effectLst/>
                <a:latin typeface="Helvetica" pitchFamily="2" charset="0"/>
              </a:rPr>
              <a:t>Indosinian</a:t>
            </a:r>
            <a:r>
              <a:rPr lang="en-IE" dirty="0">
                <a:effectLst/>
                <a:latin typeface="Helvetica" pitchFamily="2" charset="0"/>
              </a:rPr>
              <a:t> Orogeny caused the </a:t>
            </a:r>
            <a:r>
              <a:rPr lang="en-IE" dirty="0" err="1">
                <a:effectLst/>
                <a:latin typeface="Helvetica" pitchFamily="2" charset="0"/>
              </a:rPr>
              <a:t>Nanpanjiang</a:t>
            </a:r>
            <a:endParaRPr lang="en-IE" dirty="0">
              <a:effectLst/>
              <a:latin typeface="Helvetica" pitchFamily="2" charset="0"/>
            </a:endParaRPr>
          </a:p>
          <a:p>
            <a:r>
              <a:rPr lang="en-IE" dirty="0">
                <a:effectLst/>
                <a:latin typeface="Helvetica" pitchFamily="2" charset="0"/>
              </a:rPr>
              <a:t>Basin, located near the </a:t>
            </a:r>
            <a:r>
              <a:rPr lang="en-IE" dirty="0" err="1">
                <a:effectLst/>
                <a:latin typeface="Helvetica" pitchFamily="2" charset="0"/>
              </a:rPr>
              <a:t>southeastern</a:t>
            </a:r>
            <a:r>
              <a:rPr lang="en-IE" dirty="0">
                <a:effectLst/>
                <a:latin typeface="Helvetica" pitchFamily="2" charset="0"/>
              </a:rPr>
              <a:t> boundary of the S–Y–G</a:t>
            </a:r>
          </a:p>
          <a:p>
            <a:r>
              <a:rPr lang="en-IE" dirty="0">
                <a:effectLst/>
                <a:latin typeface="Helvetica" pitchFamily="2" charset="0"/>
              </a:rPr>
              <a:t>Zn–Pb triangle, to evolve into a foreland basin during the Middle</a:t>
            </a:r>
          </a:p>
          <a:p>
            <a:r>
              <a:rPr lang="en-IE" dirty="0">
                <a:effectLst/>
                <a:latin typeface="Helvetica" pitchFamily="2" charset="0"/>
              </a:rPr>
              <a:t>Triassic (</a:t>
            </a:r>
            <a:r>
              <a:rPr lang="en-IE" dirty="0">
                <a:solidFill>
                  <a:srgbClr val="0080AE"/>
                </a:solidFill>
                <a:effectLst/>
                <a:latin typeface="Helvetica" pitchFamily="2" charset="0"/>
              </a:rPr>
              <a:t>Yang et al., 2012</a:t>
            </a:r>
            <a:r>
              <a:rPr lang="en-IE" dirty="0">
                <a:effectLst/>
                <a:latin typeface="Helvetica" pitchFamily="2" charset="0"/>
              </a:rPr>
              <a:t>). </a:t>
            </a:r>
            <a:r>
              <a:rPr lang="en-IE" dirty="0" err="1">
                <a:effectLst/>
                <a:latin typeface="Helvetica" pitchFamily="2" charset="0"/>
              </a:rPr>
              <a:t>Basinal</a:t>
            </a:r>
            <a:r>
              <a:rPr lang="en-IE" dirty="0">
                <a:effectLst/>
                <a:latin typeface="Helvetica" pitchFamily="2" charset="0"/>
              </a:rPr>
              <a:t> brines migrated through</a:t>
            </a:r>
          </a:p>
          <a:p>
            <a:r>
              <a:rPr lang="en-IE" dirty="0">
                <a:effectLst/>
                <a:latin typeface="Helvetica" pitchFamily="2" charset="0"/>
              </a:rPr>
              <a:t>this foreland basin as a result of gravity- and/or tectonic</a:t>
            </a:r>
          </a:p>
          <a:p>
            <a:r>
              <a:rPr lang="en-IE" dirty="0">
                <a:effectLst/>
                <a:latin typeface="Helvetica" pitchFamily="2" charset="0"/>
              </a:rPr>
              <a:t>compression-driven flow, with fluids migrating into the </a:t>
            </a:r>
            <a:r>
              <a:rPr lang="en-IE" dirty="0" err="1">
                <a:effectLst/>
                <a:latin typeface="Helvetica" pitchFamily="2" charset="0"/>
              </a:rPr>
              <a:t>Kangdian</a:t>
            </a:r>
            <a:endParaRPr lang="en-IE" dirty="0">
              <a:effectLst/>
              <a:latin typeface="Helvetica" pitchFamily="2" charset="0"/>
            </a:endParaRPr>
          </a:p>
          <a:p>
            <a:r>
              <a:rPr lang="en-IE" dirty="0" err="1">
                <a:effectLst/>
                <a:latin typeface="Helvetica" pitchFamily="2" charset="0"/>
              </a:rPr>
              <a:t>Paleocontinent</a:t>
            </a:r>
            <a:r>
              <a:rPr lang="en-IE" dirty="0">
                <a:effectLst/>
                <a:latin typeface="Helvetica" pitchFamily="2" charset="0"/>
              </a:rPr>
              <a:t> (i.e., the S–Y–G Zn–Pb triangle area), most probably</a:t>
            </a:r>
          </a:p>
          <a:p>
            <a:r>
              <a:rPr lang="en-IE" dirty="0">
                <a:effectLst/>
                <a:latin typeface="Helvetica" pitchFamily="2" charset="0"/>
              </a:rPr>
              <a:t>from southeast to northwest (</a:t>
            </a:r>
            <a:r>
              <a:rPr lang="en-IE" dirty="0">
                <a:solidFill>
                  <a:srgbClr val="0080AE"/>
                </a:solidFill>
                <a:effectLst/>
                <a:latin typeface="Helvetica" pitchFamily="2" charset="0"/>
              </a:rPr>
              <a:t>Zhou et al., 2013e</a:t>
            </a:r>
            <a:r>
              <a:rPr lang="en-IE" dirty="0">
                <a:effectLst/>
                <a:latin typeface="Helvetica" pitchFamily="2" charset="0"/>
              </a:rPr>
              <a:t>) along deep-seated</a:t>
            </a:r>
          </a:p>
          <a:p>
            <a:r>
              <a:rPr lang="en-IE" dirty="0">
                <a:effectLst/>
                <a:latin typeface="Helvetica" pitchFamily="2" charset="0"/>
              </a:rPr>
              <a:t>regional faults such as the NW–SW-trending </a:t>
            </a:r>
            <a:r>
              <a:rPr lang="en-IE" dirty="0" err="1">
                <a:effectLst/>
                <a:latin typeface="Helvetica" pitchFamily="2" charset="0"/>
              </a:rPr>
              <a:t>Weining</a:t>
            </a:r>
            <a:r>
              <a:rPr lang="en-IE" dirty="0">
                <a:effectLst/>
                <a:latin typeface="Helvetica" pitchFamily="2" charset="0"/>
              </a:rPr>
              <a:t>–</a:t>
            </a:r>
            <a:r>
              <a:rPr lang="en-IE" dirty="0" err="1">
                <a:effectLst/>
                <a:latin typeface="Helvetica" pitchFamily="2" charset="0"/>
              </a:rPr>
              <a:t>Shuicheng</a:t>
            </a:r>
            <a:endParaRPr lang="en-IE" dirty="0">
              <a:effectLst/>
              <a:latin typeface="Helvetica" pitchFamily="2" charset="0"/>
            </a:endParaRPr>
          </a:p>
          <a:p>
            <a:r>
              <a:rPr lang="en-IE" dirty="0">
                <a:effectLst/>
                <a:latin typeface="Helvetica" pitchFamily="2" charset="0"/>
              </a:rPr>
              <a:t>fault belt, the NE–SW-trending Mile–</a:t>
            </a:r>
            <a:r>
              <a:rPr lang="en-IE" dirty="0" err="1">
                <a:effectLst/>
                <a:latin typeface="Helvetica" pitchFamily="2" charset="0"/>
              </a:rPr>
              <a:t>Shizong</a:t>
            </a:r>
            <a:r>
              <a:rPr lang="en-IE" dirty="0">
                <a:effectLst/>
                <a:latin typeface="Helvetica" pitchFamily="2" charset="0"/>
              </a:rPr>
              <a:t> fault belt, and</a:t>
            </a:r>
          </a:p>
          <a:p>
            <a:r>
              <a:rPr lang="en-IE" dirty="0">
                <a:effectLst/>
                <a:latin typeface="Helvetica" pitchFamily="2" charset="0"/>
              </a:rPr>
              <a:t>various N–S-trending fault belts. Then, these </a:t>
            </a:r>
            <a:r>
              <a:rPr lang="en-IE" dirty="0" err="1">
                <a:effectLst/>
                <a:latin typeface="Helvetica" pitchFamily="2" charset="0"/>
              </a:rPr>
              <a:t>basinal</a:t>
            </a:r>
            <a:r>
              <a:rPr lang="en-IE" dirty="0">
                <a:effectLst/>
                <a:latin typeface="Helvetica" pitchFamily="2" charset="0"/>
              </a:rPr>
              <a:t> fluids could</a:t>
            </a:r>
          </a:p>
          <a:p>
            <a:r>
              <a:rPr lang="en-IE" dirty="0">
                <a:effectLst/>
                <a:latin typeface="Helvetica" pitchFamily="2" charset="0"/>
              </a:rPr>
              <a:t>migrate in different directions throughout the S–Y–G triangle</a:t>
            </a:r>
          </a:p>
          <a:p>
            <a:r>
              <a:rPr lang="en-IE" dirty="0">
                <a:effectLst/>
                <a:latin typeface="Helvetica" pitchFamily="2" charset="0"/>
              </a:rPr>
              <a:t>through numerous secondary faults that were linked with the</a:t>
            </a:r>
          </a:p>
          <a:p>
            <a:r>
              <a:rPr lang="en-IE" dirty="0">
                <a:effectLst/>
                <a:latin typeface="Helvetica" pitchFamily="2" charset="0"/>
              </a:rPr>
              <a:t>major regional faults at depth. The long-distance migration</a:t>
            </a:r>
          </a:p>
          <a:p>
            <a:r>
              <a:rPr lang="en-IE" dirty="0">
                <a:effectLst/>
                <a:latin typeface="Helvetica" pitchFamily="2" charset="0"/>
              </a:rPr>
              <a:t>enabled the hot </a:t>
            </a:r>
            <a:r>
              <a:rPr lang="en-IE" dirty="0" err="1">
                <a:effectLst/>
                <a:latin typeface="Helvetica" pitchFamily="2" charset="0"/>
              </a:rPr>
              <a:t>basinal</a:t>
            </a:r>
            <a:r>
              <a:rPr lang="en-IE" dirty="0">
                <a:effectLst/>
                <a:latin typeface="Helvetica" pitchFamily="2" charset="0"/>
              </a:rPr>
              <a:t> fluids to continuously extract trace metals</a:t>
            </a:r>
          </a:p>
          <a:p>
            <a:r>
              <a:rPr lang="en-IE" dirty="0">
                <a:effectLst/>
                <a:latin typeface="Helvetica" pitchFamily="2" charset="0"/>
              </a:rPr>
              <a:t>and sometimes </a:t>
            </a:r>
            <a:r>
              <a:rPr lang="en-IE" dirty="0" err="1">
                <a:effectLst/>
                <a:latin typeface="Helvetica" pitchFamily="2" charset="0"/>
              </a:rPr>
              <a:t>sulfur</a:t>
            </a:r>
            <a:r>
              <a:rPr lang="en-IE" dirty="0">
                <a:effectLst/>
                <a:latin typeface="Helvetica" pitchFamily="2" charset="0"/>
              </a:rPr>
              <a:t> from rocks of different ages (e.g., Proterozoic</a:t>
            </a:r>
          </a:p>
          <a:p>
            <a:r>
              <a:rPr lang="en-IE" dirty="0">
                <a:effectLst/>
                <a:latin typeface="Helvetica" pitchFamily="2" charset="0"/>
              </a:rPr>
              <a:t>basement rocks, </a:t>
            </a:r>
            <a:r>
              <a:rPr lang="en-IE" dirty="0" err="1">
                <a:effectLst/>
                <a:latin typeface="Helvetica" pitchFamily="2" charset="0"/>
              </a:rPr>
              <a:t>Sinian</a:t>
            </a:r>
            <a:r>
              <a:rPr lang="en-IE" dirty="0">
                <a:effectLst/>
                <a:latin typeface="Helvetica" pitchFamily="2" charset="0"/>
              </a:rPr>
              <a:t> to Permian sedimentary rocks, and Permian</a:t>
            </a:r>
          </a:p>
          <a:p>
            <a:r>
              <a:rPr lang="en-IE" dirty="0" err="1">
                <a:effectLst/>
                <a:latin typeface="Helvetica" pitchFamily="2" charset="0"/>
              </a:rPr>
              <a:t>Emeishan</a:t>
            </a:r>
            <a:r>
              <a:rPr lang="en-IE" dirty="0">
                <a:effectLst/>
                <a:latin typeface="Helvetica" pitchFamily="2" charset="0"/>
              </a:rPr>
              <a:t> basalts), gradually evolving to ore-bearing brines. Continuous</a:t>
            </a:r>
          </a:p>
          <a:p>
            <a:r>
              <a:rPr lang="en-IE" dirty="0">
                <a:effectLst/>
                <a:latin typeface="Helvetica" pitchFamily="2" charset="0"/>
              </a:rPr>
              <a:t>compression, a far-field effect of the </a:t>
            </a:r>
            <a:r>
              <a:rPr lang="en-IE" dirty="0" err="1">
                <a:effectLst/>
                <a:latin typeface="Helvetica" pitchFamily="2" charset="0"/>
              </a:rPr>
              <a:t>Indosinian</a:t>
            </a:r>
            <a:r>
              <a:rPr lang="en-IE" dirty="0">
                <a:effectLst/>
                <a:latin typeface="Helvetica" pitchFamily="2" charset="0"/>
              </a:rPr>
              <a:t> orogeny</a:t>
            </a:r>
          </a:p>
          <a:p>
            <a:r>
              <a:rPr lang="en-IE" dirty="0">
                <a:effectLst/>
                <a:latin typeface="Helvetica" pitchFamily="2" charset="0"/>
              </a:rPr>
              <a:t>may have lasted up to the late Triassic, caused intensive intracontinental</a:t>
            </a:r>
          </a:p>
          <a:p>
            <a:r>
              <a:rPr lang="en-IE" dirty="0">
                <a:effectLst/>
                <a:latin typeface="Helvetica" pitchFamily="2" charset="0"/>
              </a:rPr>
              <a:t>deformation which was characterized by the development</a:t>
            </a:r>
          </a:p>
          <a:p>
            <a:r>
              <a:rPr lang="en-IE" dirty="0">
                <a:effectLst/>
                <a:latin typeface="Helvetica" pitchFamily="2" charset="0"/>
              </a:rPr>
              <a:t>of numerous thrust–fold systems in the study area (</a:t>
            </a:r>
            <a:r>
              <a:rPr lang="en-IE" dirty="0">
                <a:solidFill>
                  <a:srgbClr val="0080AE"/>
                </a:solidFill>
                <a:effectLst/>
                <a:latin typeface="Helvetica" pitchFamily="2" charset="0"/>
              </a:rPr>
              <a:t>Shu et al.,</a:t>
            </a:r>
            <a:endParaRPr lang="en-IE" dirty="0">
              <a:effectLst/>
              <a:latin typeface="Helvetica" pitchFamily="2" charset="0"/>
            </a:endParaRPr>
          </a:p>
          <a:p>
            <a:r>
              <a:rPr lang="en-IE" dirty="0">
                <a:solidFill>
                  <a:srgbClr val="0080AE"/>
                </a:solidFill>
                <a:effectLst/>
                <a:latin typeface="Helvetica" pitchFamily="2" charset="0"/>
              </a:rPr>
              <a:t>2008; Cai and Zhang, 2009</a:t>
            </a:r>
            <a:r>
              <a:rPr lang="en-IE" dirty="0">
                <a:effectLst/>
                <a:latin typeface="Helvetica" pitchFamily="2" charset="0"/>
              </a:rPr>
              <a:t>). The ore-forming fluids flowed through</a:t>
            </a:r>
          </a:p>
          <a:p>
            <a:r>
              <a:rPr lang="en-IE" dirty="0">
                <a:effectLst/>
                <a:latin typeface="Helvetica" pitchFamily="2" charset="0"/>
              </a:rPr>
              <a:t>and precipitated Zn–Pb </a:t>
            </a:r>
            <a:r>
              <a:rPr lang="en-IE" dirty="0" err="1">
                <a:effectLst/>
                <a:latin typeface="Helvetica" pitchFamily="2" charset="0"/>
              </a:rPr>
              <a:t>sulfides</a:t>
            </a:r>
            <a:r>
              <a:rPr lang="en-IE" dirty="0">
                <a:effectLst/>
                <a:latin typeface="Helvetica" pitchFamily="2" charset="0"/>
              </a:rPr>
              <a:t> in interlayered fracture zones</a:t>
            </a:r>
          </a:p>
          <a:p>
            <a:r>
              <a:rPr lang="en-IE" dirty="0">
                <a:effectLst/>
                <a:latin typeface="Helvetica" pitchFamily="2" charset="0"/>
              </a:rPr>
              <a:t>within these thrust–fold systems, forming a series of </a:t>
            </a:r>
            <a:r>
              <a:rPr lang="en-IE" dirty="0" err="1">
                <a:effectLst/>
                <a:latin typeface="Helvetica" pitchFamily="2" charset="0"/>
              </a:rPr>
              <a:t>stratabound</a:t>
            </a:r>
            <a:endParaRPr lang="en-IE" dirty="0">
              <a:effectLst/>
              <a:latin typeface="Helvetica" pitchFamily="2" charset="0"/>
            </a:endParaRPr>
          </a:p>
          <a:p>
            <a:r>
              <a:rPr lang="en-IE" dirty="0">
                <a:effectLst/>
                <a:latin typeface="Helvetica" pitchFamily="2" charset="0"/>
              </a:rPr>
              <a:t>orebodies (e.g., the Huize, </a:t>
            </a:r>
            <a:r>
              <a:rPr lang="en-IE" dirty="0" err="1">
                <a:effectLst/>
                <a:latin typeface="Helvetica" pitchFamily="2" charset="0"/>
              </a:rPr>
              <a:t>Maozu</a:t>
            </a:r>
            <a:r>
              <a:rPr lang="en-IE" dirty="0">
                <a:effectLst/>
                <a:latin typeface="Helvetica" pitchFamily="2" charset="0"/>
              </a:rPr>
              <a:t>, </a:t>
            </a:r>
            <a:r>
              <a:rPr lang="en-IE" dirty="0" err="1">
                <a:effectLst/>
                <a:latin typeface="Helvetica" pitchFamily="2" charset="0"/>
              </a:rPr>
              <a:t>Maoping</a:t>
            </a:r>
            <a:r>
              <a:rPr lang="en-IE" dirty="0">
                <a:effectLst/>
                <a:latin typeface="Helvetica" pitchFamily="2" charset="0"/>
              </a:rPr>
              <a:t>, </a:t>
            </a:r>
            <a:r>
              <a:rPr lang="en-IE" dirty="0" err="1">
                <a:effectLst/>
                <a:latin typeface="Helvetica" pitchFamily="2" charset="0"/>
              </a:rPr>
              <a:t>Jinshachang</a:t>
            </a:r>
            <a:r>
              <a:rPr lang="en-IE" dirty="0">
                <a:effectLst/>
                <a:latin typeface="Helvetica" pitchFamily="2" charset="0"/>
              </a:rPr>
              <a:t>, and</a:t>
            </a:r>
          </a:p>
          <a:p>
            <a:r>
              <a:rPr lang="en-IE" dirty="0" err="1">
                <a:effectLst/>
                <a:latin typeface="Helvetica" pitchFamily="2" charset="0"/>
              </a:rPr>
              <a:t>Chipu</a:t>
            </a:r>
            <a:r>
              <a:rPr lang="en-IE" dirty="0">
                <a:effectLst/>
                <a:latin typeface="Helvetica" pitchFamily="2" charset="0"/>
              </a:rPr>
              <a:t> deposits; </a:t>
            </a:r>
            <a:r>
              <a:rPr lang="en-IE" dirty="0">
                <a:solidFill>
                  <a:srgbClr val="0080AE"/>
                </a:solidFill>
                <a:effectLst/>
                <a:latin typeface="Helvetica" pitchFamily="2" charset="0"/>
              </a:rPr>
              <a:t>Table 1</a:t>
            </a:r>
            <a:r>
              <a:rPr lang="en-IE" dirty="0">
                <a:effectLst/>
                <a:latin typeface="Helvetica" pitchFamily="2" charset="0"/>
              </a:rPr>
              <a:t>) and/or flowed through and deposited</a:t>
            </a:r>
          </a:p>
          <a:p>
            <a:r>
              <a:rPr lang="en-IE" dirty="0" err="1">
                <a:effectLst/>
                <a:latin typeface="Helvetica" pitchFamily="2" charset="0"/>
              </a:rPr>
              <a:t>sulfides</a:t>
            </a:r>
            <a:r>
              <a:rPr lang="en-IE" dirty="0">
                <a:effectLst/>
                <a:latin typeface="Helvetica" pitchFamily="2" charset="0"/>
              </a:rPr>
              <a:t> along thrust faults to form pipe-like orebodies (e.g., the</a:t>
            </a:r>
          </a:p>
          <a:p>
            <a:r>
              <a:rPr lang="en-IE" dirty="0" err="1">
                <a:effectLst/>
                <a:latin typeface="Helvetica" pitchFamily="2" charset="0"/>
              </a:rPr>
              <a:t>Tianbaoshan</a:t>
            </a:r>
            <a:r>
              <a:rPr lang="en-IE" dirty="0">
                <a:effectLst/>
                <a:latin typeface="Helvetica" pitchFamily="2" charset="0"/>
              </a:rPr>
              <a:t>, </a:t>
            </a:r>
            <a:r>
              <a:rPr lang="en-IE" dirty="0" err="1">
                <a:effectLst/>
                <a:latin typeface="Helvetica" pitchFamily="2" charset="0"/>
              </a:rPr>
              <a:t>Lehong</a:t>
            </a:r>
            <a:r>
              <a:rPr lang="en-IE" dirty="0">
                <a:effectLst/>
                <a:latin typeface="Helvetica" pitchFamily="2" charset="0"/>
              </a:rPr>
              <a:t>, and </a:t>
            </a:r>
            <a:r>
              <a:rPr lang="en-IE" dirty="0" err="1">
                <a:effectLst/>
                <a:latin typeface="Helvetica" pitchFamily="2" charset="0"/>
              </a:rPr>
              <a:t>Qingshan</a:t>
            </a:r>
            <a:r>
              <a:rPr lang="en-IE" dirty="0">
                <a:effectLst/>
                <a:latin typeface="Helvetica" pitchFamily="2" charset="0"/>
              </a:rPr>
              <a:t> deposits; </a:t>
            </a:r>
            <a:r>
              <a:rPr lang="en-IE" dirty="0">
                <a:solidFill>
                  <a:srgbClr val="0080AE"/>
                </a:solidFill>
                <a:effectLst/>
                <a:latin typeface="Helvetica" pitchFamily="2" charset="0"/>
              </a:rPr>
              <a:t>Table 1</a:t>
            </a:r>
            <a:r>
              <a:rPr lang="en-IE" dirty="0">
                <a:effectLst/>
                <a:latin typeface="Helvetica" pitchFamily="2" charset="0"/>
              </a:rPr>
              <a:t>). The precipitation</a:t>
            </a:r>
          </a:p>
          <a:p>
            <a:r>
              <a:rPr lang="en-IE" dirty="0">
                <a:effectLst/>
                <a:latin typeface="Helvetica" pitchFamily="2" charset="0"/>
              </a:rPr>
              <a:t>of </a:t>
            </a:r>
            <a:r>
              <a:rPr lang="en-IE" dirty="0" err="1">
                <a:effectLst/>
                <a:latin typeface="Helvetica" pitchFamily="2" charset="0"/>
              </a:rPr>
              <a:t>sulfides</a:t>
            </a:r>
            <a:r>
              <a:rPr lang="en-IE" dirty="0">
                <a:effectLst/>
                <a:latin typeface="Helvetica" pitchFamily="2" charset="0"/>
              </a:rPr>
              <a:t> could be driven by the in situ TSR of seawater</a:t>
            </a:r>
          </a:p>
          <a:p>
            <a:r>
              <a:rPr lang="en-IE" dirty="0" err="1">
                <a:effectLst/>
                <a:latin typeface="Helvetica" pitchFamily="2" charset="0"/>
              </a:rPr>
              <a:t>sulfate</a:t>
            </a:r>
            <a:r>
              <a:rPr lang="en-IE" dirty="0">
                <a:effectLst/>
                <a:latin typeface="Helvetica" pitchFamily="2" charset="0"/>
              </a:rPr>
              <a:t> (</a:t>
            </a:r>
            <a:r>
              <a:rPr lang="en-IE" dirty="0">
                <a:solidFill>
                  <a:srgbClr val="0080AE"/>
                </a:solidFill>
                <a:effectLst/>
                <a:latin typeface="Helvetica" pitchFamily="2" charset="0"/>
              </a:rPr>
              <a:t>Table 1</a:t>
            </a:r>
            <a:r>
              <a:rPr lang="en-IE" dirty="0">
                <a:effectLst/>
                <a:latin typeface="Helvetica" pitchFamily="2" charset="0"/>
              </a:rPr>
              <a:t>) and/or mixing with reduced </a:t>
            </a:r>
            <a:r>
              <a:rPr lang="en-IE" dirty="0" err="1">
                <a:effectLst/>
                <a:latin typeface="Helvetica" pitchFamily="2" charset="0"/>
              </a:rPr>
              <a:t>sulfur</a:t>
            </a:r>
            <a:r>
              <a:rPr lang="en-IE" dirty="0">
                <a:effectLst/>
                <a:latin typeface="Helvetica" pitchFamily="2" charset="0"/>
              </a:rPr>
              <a:t>-bearing fluids</a:t>
            </a:r>
          </a:p>
          <a:p>
            <a:r>
              <a:rPr lang="en-IE" dirty="0">
                <a:effectLst/>
                <a:latin typeface="Helvetica" pitchFamily="2" charset="0"/>
              </a:rPr>
              <a:t>(e.g., the H2S-rich gas reservoirs associated with the formation of</a:t>
            </a:r>
          </a:p>
          <a:p>
            <a:r>
              <a:rPr lang="en-IE" dirty="0">
                <a:effectLst/>
                <a:latin typeface="Helvetica" pitchFamily="2" charset="0"/>
              </a:rPr>
              <a:t>the </a:t>
            </a:r>
            <a:r>
              <a:rPr lang="en-IE" dirty="0" err="1">
                <a:effectLst/>
                <a:latin typeface="Helvetica" pitchFamily="2" charset="0"/>
              </a:rPr>
              <a:t>Chipu</a:t>
            </a:r>
            <a:r>
              <a:rPr lang="en-IE" dirty="0">
                <a:effectLst/>
                <a:latin typeface="Helvetica" pitchFamily="2" charset="0"/>
              </a:rPr>
              <a:t> deposit; </a:t>
            </a:r>
            <a:r>
              <a:rPr lang="en-IE" dirty="0">
                <a:solidFill>
                  <a:srgbClr val="0080AE"/>
                </a:solidFill>
                <a:effectLst/>
                <a:latin typeface="Helvetica" pitchFamily="2" charset="0"/>
              </a:rPr>
              <a:t>Wu et al., 2013</a:t>
            </a:r>
            <a:r>
              <a:rPr lang="en-IE" dirty="0">
                <a:effectLst/>
                <a:latin typeface="Helvetica" pitchFamily="2" charset="0"/>
              </a:rPr>
              <a:t>).</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16</a:t>
            </a:fld>
            <a:endParaRPr lang="en-US"/>
          </a:p>
        </p:txBody>
      </p:sp>
    </p:spTree>
    <p:extLst>
      <p:ext uri="{BB962C8B-B14F-4D97-AF65-F5344CB8AC3E}">
        <p14:creationId xmlns:p14="http://schemas.microsoft.com/office/powerpoint/2010/main" val="412585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Sediment-hosted </a:t>
            </a:r>
            <a:r>
              <a:rPr lang="en-IE" dirty="0" err="1">
                <a:effectLst/>
                <a:latin typeface="Times" pitchFamily="2" charset="0"/>
              </a:rPr>
              <a:t>Pb</a:t>
            </a:r>
            <a:r>
              <a:rPr lang="en-IE" dirty="0" err="1">
                <a:effectLst/>
                <a:latin typeface="Helvetica" pitchFamily="2" charset="0"/>
              </a:rPr>
              <a:t>e</a:t>
            </a:r>
            <a:r>
              <a:rPr lang="en-IE" dirty="0" err="1">
                <a:effectLst/>
                <a:latin typeface="Times" pitchFamily="2" charset="0"/>
              </a:rPr>
              <a:t>Zn</a:t>
            </a:r>
            <a:r>
              <a:rPr lang="en-IE" dirty="0">
                <a:effectLst/>
                <a:latin typeface="Times" pitchFamily="2" charset="0"/>
              </a:rPr>
              <a:t> deposits in the Tethyan domain of China occur in the North </a:t>
            </a:r>
            <a:r>
              <a:rPr lang="en-IE" dirty="0" err="1">
                <a:effectLst/>
                <a:latin typeface="Times" pitchFamily="2" charset="0"/>
              </a:rPr>
              <a:t>Qiangtang</a:t>
            </a:r>
            <a:r>
              <a:rPr lang="en-IE" dirty="0">
                <a:effectLst/>
                <a:latin typeface="Times" pitchFamily="2" charset="0"/>
              </a:rPr>
              <a:t> and </a:t>
            </a:r>
            <a:r>
              <a:rPr lang="en-IE" dirty="0" err="1">
                <a:effectLst/>
                <a:latin typeface="Times" pitchFamily="2" charset="0"/>
              </a:rPr>
              <a:t>Lanping</a:t>
            </a:r>
            <a:r>
              <a:rPr lang="en-IE" dirty="0" err="1">
                <a:effectLst/>
                <a:latin typeface="Helvetica" pitchFamily="2" charset="0"/>
              </a:rPr>
              <a:t>e</a:t>
            </a:r>
            <a:r>
              <a:rPr lang="en-IE" dirty="0" err="1">
                <a:effectLst/>
                <a:latin typeface="Times" pitchFamily="2" charset="0"/>
              </a:rPr>
              <a:t>Simao</a:t>
            </a:r>
            <a:r>
              <a:rPr lang="en-IE" dirty="0">
                <a:effectLst/>
                <a:latin typeface="Times" pitchFamily="2" charset="0"/>
              </a:rPr>
              <a:t> blocks (</a:t>
            </a:r>
            <a:r>
              <a:rPr lang="en-IE" dirty="0">
                <a:solidFill>
                  <a:srgbClr val="2197D2"/>
                </a:solidFill>
                <a:effectLst/>
                <a:latin typeface="Times" pitchFamily="2" charset="0"/>
              </a:rPr>
              <a:t>Fig. 3</a:t>
            </a:r>
            <a:r>
              <a:rPr lang="en-IE" dirty="0">
                <a:effectLst/>
                <a:latin typeface="Times" pitchFamily="2" charset="0"/>
              </a:rPr>
              <a:t>), in</a:t>
            </a:r>
          </a:p>
          <a:p>
            <a:r>
              <a:rPr lang="en-IE" dirty="0">
                <a:effectLst/>
                <a:latin typeface="Times" pitchFamily="2" charset="0"/>
              </a:rPr>
              <a:t>the Cenozoic fold-and-thrust belts, the interior of the </a:t>
            </a:r>
            <a:r>
              <a:rPr lang="en-IE" dirty="0" err="1">
                <a:solidFill>
                  <a:srgbClr val="000000"/>
                </a:solidFill>
                <a:effectLst/>
                <a:latin typeface="Times" pitchFamily="2" charset="0"/>
              </a:rPr>
              <a:t>Himalayan</a:t>
            </a:r>
            <a:r>
              <a:rPr lang="en-IE" dirty="0" err="1">
                <a:solidFill>
                  <a:srgbClr val="000000"/>
                </a:solidFill>
                <a:effectLst/>
                <a:latin typeface="Helvetica" pitchFamily="2" charset="0"/>
              </a:rPr>
              <a:t>e</a:t>
            </a:r>
            <a:r>
              <a:rPr lang="en-IE" dirty="0" err="1">
                <a:solidFill>
                  <a:srgbClr val="000000"/>
                </a:solidFill>
                <a:effectLst/>
                <a:latin typeface="Times" pitchFamily="2" charset="0"/>
              </a:rPr>
              <a:t>Tibetan</a:t>
            </a:r>
            <a:r>
              <a:rPr lang="en-IE" dirty="0">
                <a:solidFill>
                  <a:srgbClr val="000000"/>
                </a:solidFill>
                <a:effectLst/>
                <a:latin typeface="Times" pitchFamily="2" charset="0"/>
              </a:rPr>
              <a:t> orogen (</a:t>
            </a:r>
            <a:r>
              <a:rPr lang="en-IE" dirty="0">
                <a:solidFill>
                  <a:srgbClr val="2197D2"/>
                </a:solidFill>
                <a:effectLst/>
                <a:latin typeface="Times" pitchFamily="2" charset="0"/>
              </a:rPr>
              <a:t>He et al., 2009</a:t>
            </a:r>
            <a:r>
              <a:rPr lang="en-IE" dirty="0">
                <a:solidFill>
                  <a:srgbClr val="000000"/>
                </a:solidFill>
                <a:effectLst/>
                <a:latin typeface="Times" pitchFamily="2" charset="0"/>
              </a:rPr>
              <a:t>; </a:t>
            </a:r>
            <a:r>
              <a:rPr lang="en-IE" dirty="0">
                <a:solidFill>
                  <a:srgbClr val="2197D2"/>
                </a:solidFill>
                <a:effectLst/>
                <a:latin typeface="Times" pitchFamily="2" charset="0"/>
              </a:rPr>
              <a:t>Liu et al., 2015a</a:t>
            </a:r>
            <a:r>
              <a:rPr lang="en-IE" dirty="0">
                <a:solidFill>
                  <a:srgbClr val="000000"/>
                </a:solidFill>
                <a:effectLst/>
                <a:latin typeface="Times" pitchFamily="2" charset="0"/>
              </a:rPr>
              <a:t>; </a:t>
            </a:r>
            <a:r>
              <a:rPr lang="en-IE" dirty="0">
                <a:solidFill>
                  <a:srgbClr val="2197D2"/>
                </a:solidFill>
                <a:effectLst/>
                <a:latin typeface="Times" pitchFamily="2" charset="0"/>
              </a:rPr>
              <a:t>Song</a:t>
            </a:r>
          </a:p>
          <a:p>
            <a:r>
              <a:rPr lang="en-IE" dirty="0">
                <a:solidFill>
                  <a:srgbClr val="2197D2"/>
                </a:solidFill>
                <a:effectLst/>
                <a:latin typeface="Times" pitchFamily="2" charset="0"/>
              </a:rPr>
              <a:t>et al., 2015</a:t>
            </a:r>
            <a:r>
              <a:rPr lang="en-IE" dirty="0">
                <a:solidFill>
                  <a:srgbClr val="000000"/>
                </a:solidFill>
                <a:effectLst/>
                <a:latin typeface="Times" pitchFamily="2" charset="0"/>
              </a:rPr>
              <a:t>).</a:t>
            </a:r>
            <a:endParaRPr lang="en-IE" dirty="0">
              <a:solidFill>
                <a:srgbClr val="2197D2"/>
              </a:solidFill>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17</a:t>
            </a:fld>
            <a:endParaRPr lang="en-US"/>
          </a:p>
        </p:txBody>
      </p:sp>
    </p:spTree>
    <p:extLst>
      <p:ext uri="{BB962C8B-B14F-4D97-AF65-F5344CB8AC3E}">
        <p14:creationId xmlns:p14="http://schemas.microsoft.com/office/powerpoint/2010/main" val="122042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The MVT deposits are distributed in the fold-and-thrust belts,</a:t>
            </a:r>
          </a:p>
          <a:p>
            <a:r>
              <a:rPr lang="en-IE" dirty="0">
                <a:effectLst/>
                <a:latin typeface="Times" pitchFamily="2" charset="0"/>
              </a:rPr>
              <a:t>but the mineralization mainly took place in the </a:t>
            </a:r>
            <a:r>
              <a:rPr lang="en-IE" dirty="0" err="1">
                <a:effectLst/>
                <a:latin typeface="Times" pitchFamily="2" charset="0"/>
              </a:rPr>
              <a:t>postcompressional</a:t>
            </a:r>
            <a:endParaRPr lang="en-IE" dirty="0">
              <a:effectLst/>
              <a:latin typeface="Times" pitchFamily="2" charset="0"/>
            </a:endParaRPr>
          </a:p>
          <a:p>
            <a:r>
              <a:rPr lang="en-IE" dirty="0">
                <a:effectLst/>
                <a:latin typeface="Times" pitchFamily="2" charset="0"/>
              </a:rPr>
              <a:t>tectonic settings (Song et al., 2017a)</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18</a:t>
            </a:fld>
            <a:endParaRPr lang="en-US"/>
          </a:p>
        </p:txBody>
      </p:sp>
    </p:spTree>
    <p:extLst>
      <p:ext uri="{BB962C8B-B14F-4D97-AF65-F5344CB8AC3E}">
        <p14:creationId xmlns:p14="http://schemas.microsoft.com/office/powerpoint/2010/main" val="3697924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rgbClr val="000000"/>
                </a:solidFill>
                <a:effectLst/>
                <a:latin typeface="Calibri" panose="020F0502020204030204" pitchFamily="34" charset="0"/>
                <a:ea typeface="Times New Roman" panose="02020603050405020304" pitchFamily="18" charset="0"/>
              </a:rPr>
              <a:t>Fig. 10 Stratigraphic columns of the major Pb-Zn ore districts in the Himalayan-Tibetan orogenic belt, China </a:t>
            </a:r>
          </a:p>
          <a:p>
            <a:endParaRPr lang="en-GB" sz="1200" i="1" dirty="0">
              <a:solidFill>
                <a:srgbClr val="000000"/>
              </a:solidFill>
              <a:effectLst/>
              <a:latin typeface="Calibri" panose="020F0502020204030204" pitchFamily="34" charset="0"/>
            </a:endParaRPr>
          </a:p>
          <a:p>
            <a:r>
              <a:rPr lang="en-IE" dirty="0">
                <a:effectLst/>
                <a:latin typeface="Times" pitchFamily="2" charset="0"/>
              </a:rPr>
              <a:t>Carboniferous to Neogene volcanic and sedimentary rocks are widespread in the North </a:t>
            </a:r>
            <a:r>
              <a:rPr lang="en-IE" dirty="0" err="1">
                <a:effectLst/>
                <a:latin typeface="Times" pitchFamily="2" charset="0"/>
              </a:rPr>
              <a:t>Qiangtang</a:t>
            </a:r>
            <a:r>
              <a:rPr lang="en-IE" dirty="0">
                <a:effectLst/>
                <a:latin typeface="Times" pitchFamily="2" charset="0"/>
              </a:rPr>
              <a:t> and </a:t>
            </a:r>
            <a:r>
              <a:rPr lang="en-IE" dirty="0" err="1">
                <a:effectLst/>
                <a:latin typeface="Times" pitchFamily="2" charset="0"/>
              </a:rPr>
              <a:t>Lanping-Simao</a:t>
            </a:r>
            <a:r>
              <a:rPr lang="en-IE" dirty="0">
                <a:effectLst/>
                <a:latin typeface="Times" pitchFamily="2" charset="0"/>
              </a:rPr>
              <a:t> blocks where the Late Triassic to Neogene strata contain evaporites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North </a:t>
            </a:r>
            <a:r>
              <a:rPr lang="en-US" sz="1200" dirty="0" err="1">
                <a:latin typeface="Calibri" panose="020F0502020204030204" pitchFamily="34" charset="0"/>
                <a:cs typeface="Calibri" panose="020F0502020204030204" pitchFamily="34" charset="0"/>
              </a:rPr>
              <a:t>Qiangtang</a:t>
            </a:r>
            <a:r>
              <a:rPr lang="en-US" sz="1200" dirty="0">
                <a:latin typeface="Calibri" panose="020F0502020204030204" pitchFamily="34" charset="0"/>
                <a:cs typeface="Calibri" panose="020F0502020204030204" pitchFamily="34" charset="0"/>
              </a:rPr>
              <a:t> and </a:t>
            </a:r>
            <a:r>
              <a:rPr lang="en-US" sz="1200" dirty="0" err="1">
                <a:latin typeface="Calibri" panose="020F0502020204030204" pitchFamily="34" charset="0"/>
                <a:cs typeface="Calibri" panose="020F0502020204030204" pitchFamily="34" charset="0"/>
              </a:rPr>
              <a:t>Lanping-Simao</a:t>
            </a:r>
            <a:r>
              <a:rPr lang="en-US" sz="1200" dirty="0">
                <a:latin typeface="Calibri" panose="020F0502020204030204" pitchFamily="34" charset="0"/>
                <a:cs typeface="Calibri" panose="020F0502020204030204" pitchFamily="34" charset="0"/>
              </a:rPr>
              <a:t> blocks contain Carboniferous carbonate and clastic rocks that were deposited in passive continental margin settings, and Permian to Triassic carbonate, clastic, and volcanic rocks that were deposited in active continental margin settings. Foreland (or sag) basins were formed during Jurassic to Cretaceous and were filled with red marine and terrestrial clastic rocks and marine carbonates.</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19</a:t>
            </a:fld>
            <a:endParaRPr lang="en-US"/>
          </a:p>
        </p:txBody>
      </p:sp>
    </p:spTree>
    <p:extLst>
      <p:ext uri="{BB962C8B-B14F-4D97-AF65-F5344CB8AC3E}">
        <p14:creationId xmlns:p14="http://schemas.microsoft.com/office/powerpoint/2010/main" val="1210277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Simplified geologic map and cross section A-B through the </a:t>
            </a:r>
            <a:r>
              <a:rPr lang="en-IE" dirty="0" err="1">
                <a:effectLst/>
                <a:latin typeface="Times" pitchFamily="2" charset="0"/>
              </a:rPr>
              <a:t>Lanping</a:t>
            </a:r>
            <a:r>
              <a:rPr lang="en-IE" dirty="0">
                <a:effectLst/>
                <a:latin typeface="Times" pitchFamily="2" charset="0"/>
              </a:rPr>
              <a:t> Basin showing the location of the </a:t>
            </a:r>
            <a:r>
              <a:rPr lang="en-IE" dirty="0" err="1">
                <a:effectLst/>
                <a:latin typeface="Times" pitchFamily="2" charset="0"/>
              </a:rPr>
              <a:t>Jinding</a:t>
            </a:r>
            <a:r>
              <a:rPr lang="en-IE" dirty="0">
                <a:effectLst/>
                <a:latin typeface="Times" pitchFamily="2" charset="0"/>
              </a:rPr>
              <a:t> deposit</a:t>
            </a:r>
          </a:p>
          <a:p>
            <a:r>
              <a:rPr lang="en-IE" dirty="0">
                <a:effectLst/>
                <a:latin typeface="Times" pitchFamily="2" charset="0"/>
              </a:rPr>
              <a:t>in the western margin of a fold and thrust belt in contact with the Cenozoic basin (modified from Third Geological Team of</a:t>
            </a:r>
          </a:p>
          <a:p>
            <a:r>
              <a:rPr lang="en-IE" dirty="0">
                <a:effectLst/>
                <a:latin typeface="Times" pitchFamily="2" charset="0"/>
              </a:rPr>
              <a:t>Yunnan, 1975; Fourth Geological Team, 1986; Liang, 2016). The map also shows the location of Late Triassic gypsum and/or</a:t>
            </a:r>
          </a:p>
          <a:p>
            <a:r>
              <a:rPr lang="en-IE" dirty="0">
                <a:effectLst/>
                <a:latin typeface="Times" pitchFamily="2" charset="0"/>
              </a:rPr>
              <a:t>anhydrite occurrences in the basin.</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20</a:t>
            </a:fld>
            <a:endParaRPr lang="en-US"/>
          </a:p>
        </p:txBody>
      </p:sp>
    </p:spTree>
    <p:extLst>
      <p:ext uri="{BB962C8B-B14F-4D97-AF65-F5344CB8AC3E}">
        <p14:creationId xmlns:p14="http://schemas.microsoft.com/office/powerpoint/2010/main" val="2209691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Evaporite diapiric structure. However, our recent study suggested that the host rocks are the products of</a:t>
            </a:r>
          </a:p>
          <a:p>
            <a:r>
              <a:rPr lang="en-IE" dirty="0">
                <a:effectLst/>
                <a:latin typeface="Times" pitchFamily="2" charset="0"/>
              </a:rPr>
              <a:t>evaporite diapir (</a:t>
            </a:r>
            <a:r>
              <a:rPr lang="en-IE" dirty="0">
                <a:solidFill>
                  <a:srgbClr val="2197D2"/>
                </a:solidFill>
                <a:effectLst/>
                <a:latin typeface="Times" pitchFamily="2" charset="0"/>
              </a:rPr>
              <a:t>Leach et al., 2017</a:t>
            </a:r>
            <a:r>
              <a:rPr lang="en-IE" dirty="0">
                <a:effectLst/>
                <a:latin typeface="Times" pitchFamily="2" charset="0"/>
              </a:rPr>
              <a:t>).</a:t>
            </a:r>
          </a:p>
          <a:p>
            <a:endParaRPr lang="en-IE" dirty="0">
              <a:effectLst/>
              <a:latin typeface="Times" pitchFamily="2" charset="0"/>
            </a:endParaRPr>
          </a:p>
          <a:p>
            <a:r>
              <a:rPr lang="en-IE" dirty="0">
                <a:effectLst/>
                <a:latin typeface="Times" pitchFamily="2" charset="0"/>
              </a:rPr>
              <a:t>These evaporite diapir-related rocks created a dome structure</a:t>
            </a:r>
          </a:p>
          <a:p>
            <a:r>
              <a:rPr lang="en-IE" dirty="0">
                <a:effectLst/>
                <a:latin typeface="Times" pitchFamily="2" charset="0"/>
              </a:rPr>
              <a:t>that formed a trap for hydrocarbon and metalliferous </a:t>
            </a:r>
            <a:r>
              <a:rPr lang="en-IE" dirty="0">
                <a:effectLst/>
                <a:latin typeface="Helvetica" pitchFamily="2" charset="0"/>
              </a:rPr>
              <a:t>fl</a:t>
            </a:r>
            <a:r>
              <a:rPr lang="en-IE" dirty="0">
                <a:effectLst/>
                <a:latin typeface="Times" pitchFamily="2" charset="0"/>
              </a:rPr>
              <a:t>uids. Nearly</a:t>
            </a:r>
          </a:p>
          <a:p>
            <a:r>
              <a:rPr lang="en-IE" dirty="0">
                <a:effectLst/>
                <a:latin typeface="Times" pitchFamily="2" charset="0"/>
              </a:rPr>
              <a:t>all of the </a:t>
            </a:r>
            <a:r>
              <a:rPr lang="en-IE" dirty="0" err="1">
                <a:effectLst/>
                <a:latin typeface="Times" pitchFamily="2" charset="0"/>
              </a:rPr>
              <a:t>Pb</a:t>
            </a:r>
            <a:r>
              <a:rPr lang="en-IE" dirty="0" err="1">
                <a:effectLst/>
                <a:latin typeface="Helvetica" pitchFamily="2" charset="0"/>
              </a:rPr>
              <a:t>e</a:t>
            </a:r>
            <a:r>
              <a:rPr lang="en-IE" dirty="0" err="1">
                <a:effectLst/>
                <a:latin typeface="Times" pitchFamily="2" charset="0"/>
              </a:rPr>
              <a:t>Zn</a:t>
            </a:r>
            <a:r>
              <a:rPr lang="en-IE" dirty="0">
                <a:effectLst/>
                <a:latin typeface="Times" pitchFamily="2" charset="0"/>
              </a:rPr>
              <a:t> </a:t>
            </a:r>
            <a:r>
              <a:rPr lang="en-IE" dirty="0" err="1">
                <a:effectLst/>
                <a:latin typeface="Times" pitchFamily="2" charset="0"/>
              </a:rPr>
              <a:t>sul</a:t>
            </a:r>
            <a:r>
              <a:rPr lang="en-IE" dirty="0" err="1">
                <a:effectLst/>
                <a:latin typeface="Helvetica" pitchFamily="2" charset="0"/>
              </a:rPr>
              <a:t>fi</a:t>
            </a:r>
            <a:r>
              <a:rPr lang="en-IE" dirty="0" err="1">
                <a:effectLst/>
                <a:latin typeface="Times" pitchFamily="2" charset="0"/>
              </a:rPr>
              <a:t>des</a:t>
            </a:r>
            <a:r>
              <a:rPr lang="en-IE" dirty="0">
                <a:effectLst/>
                <a:latin typeface="Times" pitchFamily="2" charset="0"/>
              </a:rPr>
              <a:t> precipitated in the evaporate-</a:t>
            </a:r>
            <a:r>
              <a:rPr lang="en-IE" dirty="0" err="1">
                <a:effectLst/>
                <a:latin typeface="Times" pitchFamily="2" charset="0"/>
              </a:rPr>
              <a:t>diapirrelated</a:t>
            </a:r>
            <a:endParaRPr lang="en-IE" dirty="0">
              <a:effectLst/>
              <a:latin typeface="Times" pitchFamily="2" charset="0"/>
            </a:endParaRPr>
          </a:p>
          <a:p>
            <a:r>
              <a:rPr lang="en-IE" dirty="0">
                <a:effectLst/>
                <a:latin typeface="Times" pitchFamily="2" charset="0"/>
              </a:rPr>
              <a:t>rocks within the dome.</a:t>
            </a:r>
          </a:p>
          <a:p>
            <a:endParaRPr lang="en-IE"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Times" pitchFamily="2" charset="0"/>
            </a:endParaRPr>
          </a:p>
          <a:p>
            <a:endParaRPr lang="en-IE" dirty="0">
              <a:effectLst/>
              <a:latin typeface="Times" pitchFamily="2" charset="0"/>
            </a:endParaRPr>
          </a:p>
          <a:p>
            <a:endParaRPr lang="en-IE" dirty="0">
              <a:effectLst/>
              <a:latin typeface="Times" pitchFamily="2" charset="0"/>
            </a:endParaRPr>
          </a:p>
          <a:p>
            <a:r>
              <a:rPr lang="en-IE" dirty="0">
                <a:effectLst/>
                <a:latin typeface="Times" pitchFamily="2" charset="0"/>
              </a:rPr>
              <a:t>Most Zn-Pb mineralization in the </a:t>
            </a:r>
            <a:r>
              <a:rPr lang="en-IE" dirty="0" err="1">
                <a:effectLst/>
                <a:latin typeface="Times" pitchFamily="2" charset="0"/>
              </a:rPr>
              <a:t>Jinding</a:t>
            </a:r>
            <a:r>
              <a:rPr lang="en-IE" dirty="0">
                <a:effectLst/>
                <a:latin typeface="Times" pitchFamily="2" charset="0"/>
              </a:rPr>
              <a:t> deposit is hosted</a:t>
            </a:r>
          </a:p>
          <a:p>
            <a:r>
              <a:rPr lang="en-IE" dirty="0">
                <a:effectLst/>
                <a:latin typeface="Times" pitchFamily="2" charset="0"/>
              </a:rPr>
              <a:t>by the Middle unit. Previous research suggested that the majority of the ore host rocks represent subaqueous sedimentary rocks, although more recent research suggests that these rocks were in fact formed by evaporite </a:t>
            </a:r>
            <a:r>
              <a:rPr lang="en-IE" dirty="0" err="1">
                <a:effectLst/>
                <a:latin typeface="Times" pitchFamily="2" charset="0"/>
              </a:rPr>
              <a:t>halokinesis</a:t>
            </a:r>
            <a:r>
              <a:rPr lang="en-IE" dirty="0">
                <a:effectLst/>
                <a:latin typeface="Times" pitchFamily="2" charset="0"/>
              </a:rPr>
              <a:t> (Leach et al., 2017). Our new geologic mapping provides further support for this new model for the genesis of the ore hosts.</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21</a:t>
            </a:fld>
            <a:endParaRPr lang="en-US"/>
          </a:p>
        </p:txBody>
      </p:sp>
    </p:spTree>
    <p:extLst>
      <p:ext uri="{BB962C8B-B14F-4D97-AF65-F5344CB8AC3E}">
        <p14:creationId xmlns:p14="http://schemas.microsoft.com/office/powerpoint/2010/main" val="238791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22</a:t>
            </a:fld>
            <a:endParaRPr lang="en-US"/>
          </a:p>
        </p:txBody>
      </p:sp>
    </p:spTree>
    <p:extLst>
      <p:ext uri="{BB962C8B-B14F-4D97-AF65-F5344CB8AC3E}">
        <p14:creationId xmlns:p14="http://schemas.microsoft.com/office/powerpoint/2010/main" val="1523843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Using paleomagnetic techniques, </a:t>
            </a:r>
            <a:r>
              <a:rPr lang="en-IE" dirty="0" err="1">
                <a:solidFill>
                  <a:srgbClr val="2197D2"/>
                </a:solidFill>
                <a:effectLst/>
                <a:latin typeface="Times" pitchFamily="2" charset="0"/>
              </a:rPr>
              <a:t>Yalikun</a:t>
            </a:r>
            <a:r>
              <a:rPr lang="en-IE" dirty="0">
                <a:solidFill>
                  <a:srgbClr val="2197D2"/>
                </a:solidFill>
                <a:effectLst/>
                <a:latin typeface="Times" pitchFamily="2" charset="0"/>
              </a:rPr>
              <a:t> et al. (2018) </a:t>
            </a:r>
            <a:r>
              <a:rPr lang="en-IE" dirty="0">
                <a:effectLst/>
                <a:latin typeface="Times" pitchFamily="2" charset="0"/>
              </a:rPr>
              <a:t>determined a mean mineralization age of 23 </a:t>
            </a:r>
            <a:r>
              <a:rPr lang="en-IE" dirty="0">
                <a:effectLst/>
                <a:latin typeface="Helvetica" pitchFamily="2" charset="0"/>
              </a:rPr>
              <a:t>± </a:t>
            </a:r>
            <a:r>
              <a:rPr lang="en-IE" dirty="0">
                <a:effectLst/>
                <a:latin typeface="Times" pitchFamily="2" charset="0"/>
              </a:rPr>
              <a:t>3Ma in the </a:t>
            </a:r>
            <a:r>
              <a:rPr lang="en-IE" dirty="0" err="1">
                <a:effectLst/>
                <a:latin typeface="Times" pitchFamily="2" charset="0"/>
              </a:rPr>
              <a:t>Jinding</a:t>
            </a:r>
            <a:r>
              <a:rPr lang="en-IE" dirty="0">
                <a:effectLst/>
                <a:latin typeface="Times" pitchFamily="2" charset="0"/>
              </a:rPr>
              <a:t> deposit,</a:t>
            </a:r>
          </a:p>
          <a:p>
            <a:r>
              <a:rPr lang="en-IE" dirty="0">
                <a:effectLst/>
                <a:latin typeface="Times" pitchFamily="2" charset="0"/>
              </a:rPr>
              <a:t>which is roughly consistent with apatite </a:t>
            </a:r>
            <a:r>
              <a:rPr lang="en-IE" dirty="0">
                <a:effectLst/>
                <a:latin typeface="Helvetica" pitchFamily="2" charset="0"/>
              </a:rPr>
              <a:t>fi</a:t>
            </a:r>
            <a:r>
              <a:rPr lang="en-IE" dirty="0">
                <a:effectLst/>
                <a:latin typeface="Times" pitchFamily="2" charset="0"/>
              </a:rPr>
              <a:t>ssion track ages of 28</a:t>
            </a:r>
            <a:r>
              <a:rPr lang="en-IE" dirty="0">
                <a:effectLst/>
                <a:latin typeface="Helvetica" pitchFamily="2" charset="0"/>
              </a:rPr>
              <a:t>e</a:t>
            </a:r>
            <a:r>
              <a:rPr lang="en-IE" dirty="0">
                <a:effectLst/>
                <a:latin typeface="Times" pitchFamily="2" charset="0"/>
              </a:rPr>
              <a:t>25 Ma, which probably re</a:t>
            </a:r>
            <a:r>
              <a:rPr lang="en-IE" dirty="0">
                <a:effectLst/>
                <a:latin typeface="Helvetica" pitchFamily="2" charset="0"/>
              </a:rPr>
              <a:t>fl</a:t>
            </a:r>
            <a:r>
              <a:rPr lang="en-IE" dirty="0">
                <a:effectLst/>
                <a:latin typeface="Times" pitchFamily="2" charset="0"/>
              </a:rPr>
              <a:t>ect the cooling time of the mineralizing </a:t>
            </a:r>
            <a:r>
              <a:rPr lang="en-IE" dirty="0">
                <a:effectLst/>
                <a:latin typeface="Helvetica" pitchFamily="2" charset="0"/>
              </a:rPr>
              <a:t>fl</a:t>
            </a:r>
            <a:r>
              <a:rPr lang="en-IE" dirty="0">
                <a:effectLst/>
                <a:latin typeface="Times" pitchFamily="2" charset="0"/>
              </a:rPr>
              <a:t>uid (</a:t>
            </a:r>
            <a:r>
              <a:rPr lang="en-IE" dirty="0">
                <a:effectLst/>
                <a:latin typeface="Helvetica" pitchFamily="2" charset="0"/>
              </a:rPr>
              <a:t>&gt;</a:t>
            </a:r>
            <a:r>
              <a:rPr lang="en-IE" dirty="0">
                <a:effectLst/>
                <a:latin typeface="Times" pitchFamily="2" charset="0"/>
              </a:rPr>
              <a:t>100 </a:t>
            </a:r>
            <a:r>
              <a:rPr lang="en-IE" dirty="0">
                <a:effectLst/>
                <a:latin typeface="Helvetica" pitchFamily="2" charset="0"/>
              </a:rPr>
              <a:t> </a:t>
            </a:r>
            <a:r>
              <a:rPr lang="en-IE" dirty="0">
                <a:effectLst/>
                <a:latin typeface="Times" pitchFamily="2" charset="0"/>
              </a:rPr>
              <a:t>C) and thus approximate the age of mineralization (</a:t>
            </a:r>
            <a:r>
              <a:rPr lang="en-IE" dirty="0">
                <a:solidFill>
                  <a:srgbClr val="2197D2"/>
                </a:solidFill>
                <a:effectLst/>
                <a:latin typeface="Times" pitchFamily="2" charset="0"/>
              </a:rPr>
              <a:t>Li et al., 2000</a:t>
            </a:r>
            <a:r>
              <a:rPr lang="en-IE" dirty="0">
                <a:effectLst/>
                <a:latin typeface="Times" pitchFamily="2" charset="0"/>
              </a:rPr>
              <a:t>). Therefore, the </a:t>
            </a:r>
            <a:r>
              <a:rPr lang="en-IE" dirty="0" err="1">
                <a:effectLst/>
                <a:latin typeface="Times" pitchFamily="2" charset="0"/>
              </a:rPr>
              <a:t>Jinding</a:t>
            </a:r>
            <a:r>
              <a:rPr lang="en-IE" dirty="0">
                <a:effectLst/>
                <a:latin typeface="Times" pitchFamily="2" charset="0"/>
              </a:rPr>
              <a:t> deposit formed during a regional </a:t>
            </a:r>
            <a:r>
              <a:rPr lang="en-IE" dirty="0" err="1">
                <a:effectLst/>
                <a:latin typeface="Times" pitchFamily="2" charset="0"/>
              </a:rPr>
              <a:t>transpressional</a:t>
            </a:r>
            <a:r>
              <a:rPr lang="en-IE" dirty="0">
                <a:effectLst/>
                <a:latin typeface="Times" pitchFamily="2" charset="0"/>
              </a:rPr>
              <a:t> deformation event subsequent to the</a:t>
            </a:r>
          </a:p>
          <a:p>
            <a:r>
              <a:rPr lang="en-IE" dirty="0">
                <a:effectLst/>
                <a:latin typeface="Times" pitchFamily="2" charset="0"/>
              </a:rPr>
              <a:t>main phase of regional compression during the </a:t>
            </a:r>
            <a:r>
              <a:rPr lang="en-IE" dirty="0" err="1">
                <a:effectLst/>
                <a:latin typeface="Times" pitchFamily="2" charset="0"/>
              </a:rPr>
              <a:t>India</a:t>
            </a:r>
            <a:r>
              <a:rPr lang="en-IE" dirty="0" err="1">
                <a:effectLst/>
                <a:latin typeface="Helvetica" pitchFamily="2" charset="0"/>
              </a:rPr>
              <a:t>e</a:t>
            </a:r>
            <a:r>
              <a:rPr lang="en-IE" dirty="0" err="1">
                <a:effectLst/>
                <a:latin typeface="Times" pitchFamily="2" charset="0"/>
              </a:rPr>
              <a:t>Eurasia</a:t>
            </a:r>
            <a:r>
              <a:rPr lang="en-IE" dirty="0">
                <a:effectLst/>
                <a:latin typeface="Times" pitchFamily="2" charset="0"/>
              </a:rPr>
              <a:t> continental collision (</a:t>
            </a:r>
            <a:r>
              <a:rPr lang="en-IE" dirty="0">
                <a:solidFill>
                  <a:srgbClr val="2197D2"/>
                </a:solidFill>
                <a:effectLst/>
                <a:latin typeface="Times" pitchFamily="2" charset="0"/>
              </a:rPr>
              <a:t>Fig. 7</a:t>
            </a:r>
            <a:r>
              <a:rPr lang="en-IE" dirty="0">
                <a:effectLst/>
                <a:latin typeface="Times" pitchFamily="2" charset="0"/>
              </a:rPr>
              <a:t>).</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23</a:t>
            </a:fld>
            <a:endParaRPr lang="en-US"/>
          </a:p>
        </p:txBody>
      </p:sp>
    </p:spTree>
    <p:extLst>
      <p:ext uri="{BB962C8B-B14F-4D97-AF65-F5344CB8AC3E}">
        <p14:creationId xmlns:p14="http://schemas.microsoft.com/office/powerpoint/2010/main" val="1849777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Sediment-hosted </a:t>
            </a:r>
            <a:r>
              <a:rPr lang="en-IE" dirty="0" err="1">
                <a:effectLst/>
                <a:latin typeface="Times" pitchFamily="2" charset="0"/>
              </a:rPr>
              <a:t>Pb</a:t>
            </a:r>
            <a:r>
              <a:rPr lang="en-IE" dirty="0" err="1">
                <a:effectLst/>
                <a:latin typeface="Helvetica" pitchFamily="2" charset="0"/>
              </a:rPr>
              <a:t>e</a:t>
            </a:r>
            <a:r>
              <a:rPr lang="en-IE" dirty="0" err="1">
                <a:effectLst/>
                <a:latin typeface="Times" pitchFamily="2" charset="0"/>
              </a:rPr>
              <a:t>Zn</a:t>
            </a:r>
            <a:r>
              <a:rPr lang="en-IE" dirty="0">
                <a:effectLst/>
                <a:latin typeface="Times" pitchFamily="2" charset="0"/>
              </a:rPr>
              <a:t> deposits in the Tethyan domain of China occur in the North </a:t>
            </a:r>
            <a:r>
              <a:rPr lang="en-IE" dirty="0" err="1">
                <a:effectLst/>
                <a:latin typeface="Times" pitchFamily="2" charset="0"/>
              </a:rPr>
              <a:t>Qiangtang</a:t>
            </a:r>
            <a:r>
              <a:rPr lang="en-IE" dirty="0">
                <a:effectLst/>
                <a:latin typeface="Times" pitchFamily="2" charset="0"/>
              </a:rPr>
              <a:t> and </a:t>
            </a:r>
            <a:r>
              <a:rPr lang="en-IE" dirty="0" err="1">
                <a:effectLst/>
                <a:latin typeface="Times" pitchFamily="2" charset="0"/>
              </a:rPr>
              <a:t>Lanping</a:t>
            </a:r>
            <a:r>
              <a:rPr lang="en-IE" dirty="0" err="1">
                <a:effectLst/>
                <a:latin typeface="Helvetica" pitchFamily="2" charset="0"/>
              </a:rPr>
              <a:t>e</a:t>
            </a:r>
            <a:r>
              <a:rPr lang="en-IE" dirty="0" err="1">
                <a:effectLst/>
                <a:latin typeface="Times" pitchFamily="2" charset="0"/>
              </a:rPr>
              <a:t>Simao</a:t>
            </a:r>
            <a:r>
              <a:rPr lang="en-IE" dirty="0">
                <a:effectLst/>
                <a:latin typeface="Times" pitchFamily="2" charset="0"/>
              </a:rPr>
              <a:t> blocks (</a:t>
            </a:r>
            <a:r>
              <a:rPr lang="en-IE" dirty="0">
                <a:solidFill>
                  <a:srgbClr val="2197D2"/>
                </a:solidFill>
                <a:effectLst/>
                <a:latin typeface="Times" pitchFamily="2" charset="0"/>
              </a:rPr>
              <a:t>Fig. 3</a:t>
            </a:r>
            <a:r>
              <a:rPr lang="en-IE" dirty="0">
                <a:effectLst/>
                <a:latin typeface="Times" pitchFamily="2" charset="0"/>
              </a:rPr>
              <a:t>), in</a:t>
            </a:r>
          </a:p>
          <a:p>
            <a:r>
              <a:rPr lang="en-IE" dirty="0">
                <a:effectLst/>
                <a:latin typeface="Times" pitchFamily="2" charset="0"/>
              </a:rPr>
              <a:t>the Cenozoic fold-and-thrust belts, the interior of the </a:t>
            </a:r>
            <a:r>
              <a:rPr lang="en-IE" dirty="0" err="1">
                <a:solidFill>
                  <a:srgbClr val="000000"/>
                </a:solidFill>
                <a:effectLst/>
                <a:latin typeface="Times" pitchFamily="2" charset="0"/>
              </a:rPr>
              <a:t>Himalayan</a:t>
            </a:r>
            <a:r>
              <a:rPr lang="en-IE" dirty="0" err="1">
                <a:solidFill>
                  <a:srgbClr val="000000"/>
                </a:solidFill>
                <a:effectLst/>
                <a:latin typeface="Helvetica" pitchFamily="2" charset="0"/>
              </a:rPr>
              <a:t>e</a:t>
            </a:r>
            <a:r>
              <a:rPr lang="en-IE" dirty="0" err="1">
                <a:solidFill>
                  <a:srgbClr val="000000"/>
                </a:solidFill>
                <a:effectLst/>
                <a:latin typeface="Times" pitchFamily="2" charset="0"/>
              </a:rPr>
              <a:t>Tibetan</a:t>
            </a:r>
            <a:r>
              <a:rPr lang="en-IE" dirty="0">
                <a:solidFill>
                  <a:srgbClr val="000000"/>
                </a:solidFill>
                <a:effectLst/>
                <a:latin typeface="Times" pitchFamily="2" charset="0"/>
              </a:rPr>
              <a:t> orogen (</a:t>
            </a:r>
            <a:r>
              <a:rPr lang="en-IE" dirty="0">
                <a:solidFill>
                  <a:srgbClr val="2197D2"/>
                </a:solidFill>
                <a:effectLst/>
                <a:latin typeface="Times" pitchFamily="2" charset="0"/>
              </a:rPr>
              <a:t>He et al., 2009</a:t>
            </a:r>
            <a:r>
              <a:rPr lang="en-IE" dirty="0">
                <a:solidFill>
                  <a:srgbClr val="000000"/>
                </a:solidFill>
                <a:effectLst/>
                <a:latin typeface="Times" pitchFamily="2" charset="0"/>
              </a:rPr>
              <a:t>; </a:t>
            </a:r>
            <a:r>
              <a:rPr lang="en-IE" dirty="0">
                <a:solidFill>
                  <a:srgbClr val="2197D2"/>
                </a:solidFill>
                <a:effectLst/>
                <a:latin typeface="Times" pitchFamily="2" charset="0"/>
              </a:rPr>
              <a:t>Liu et al., 2015a</a:t>
            </a:r>
            <a:r>
              <a:rPr lang="en-IE" dirty="0">
                <a:solidFill>
                  <a:srgbClr val="000000"/>
                </a:solidFill>
                <a:effectLst/>
                <a:latin typeface="Times" pitchFamily="2" charset="0"/>
              </a:rPr>
              <a:t>; </a:t>
            </a:r>
            <a:r>
              <a:rPr lang="en-IE" dirty="0">
                <a:solidFill>
                  <a:srgbClr val="2197D2"/>
                </a:solidFill>
                <a:effectLst/>
                <a:latin typeface="Times" pitchFamily="2" charset="0"/>
              </a:rPr>
              <a:t>Song</a:t>
            </a:r>
          </a:p>
          <a:p>
            <a:r>
              <a:rPr lang="en-IE" dirty="0">
                <a:solidFill>
                  <a:srgbClr val="2197D2"/>
                </a:solidFill>
                <a:effectLst/>
                <a:latin typeface="Times" pitchFamily="2" charset="0"/>
              </a:rPr>
              <a:t>et al., 2015</a:t>
            </a:r>
            <a:r>
              <a:rPr lang="en-IE" dirty="0">
                <a:solidFill>
                  <a:srgbClr val="000000"/>
                </a:solidFill>
                <a:effectLst/>
                <a:latin typeface="Times" pitchFamily="2" charset="0"/>
              </a:rPr>
              <a:t>).</a:t>
            </a:r>
            <a:endParaRPr lang="en-IE" dirty="0">
              <a:solidFill>
                <a:srgbClr val="2197D2"/>
              </a:solidFill>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24</a:t>
            </a:fld>
            <a:endParaRPr lang="en-US"/>
          </a:p>
        </p:txBody>
      </p:sp>
    </p:spTree>
    <p:extLst>
      <p:ext uri="{BB962C8B-B14F-4D97-AF65-F5344CB8AC3E}">
        <p14:creationId xmlns:p14="http://schemas.microsoft.com/office/powerpoint/2010/main" val="1554400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25</a:t>
            </a:fld>
            <a:endParaRPr lang="en-US"/>
          </a:p>
        </p:txBody>
      </p:sp>
    </p:spTree>
    <p:extLst>
      <p:ext uri="{BB962C8B-B14F-4D97-AF65-F5344CB8AC3E}">
        <p14:creationId xmlns:p14="http://schemas.microsoft.com/office/powerpoint/2010/main" val="64360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Times New Roman" panose="02020603050405020304" pitchFamily="18" charset="0"/>
              </a:rPr>
              <a:t>The end of the </a:t>
            </a:r>
            <a:r>
              <a:rPr lang="en-US" sz="1800" kern="0" dirty="0" err="1">
                <a:effectLst/>
                <a:latin typeface="Calibri" panose="020F0502020204030204" pitchFamily="34" charset="0"/>
                <a:ea typeface="Times New Roman" panose="02020603050405020304" pitchFamily="18" charset="0"/>
              </a:rPr>
              <a:t>Indosinian</a:t>
            </a:r>
            <a:r>
              <a:rPr lang="en-US" sz="1800" kern="0" dirty="0">
                <a:effectLst/>
                <a:latin typeface="Calibri" panose="020F0502020204030204" pitchFamily="34" charset="0"/>
                <a:ea typeface="Times New Roman" panose="02020603050405020304" pitchFamily="18" charset="0"/>
              </a:rPr>
              <a:t> Stage is marked with profound changes in the tectonic regime of China.  The </a:t>
            </a:r>
            <a:r>
              <a:rPr lang="en-US" sz="1800" kern="0" dirty="0" err="1">
                <a:effectLst/>
                <a:latin typeface="Calibri" panose="020F0502020204030204" pitchFamily="34" charset="0"/>
                <a:ea typeface="Times New Roman" panose="02020603050405020304" pitchFamily="18" charset="0"/>
              </a:rPr>
              <a:t>Palaeozoic</a:t>
            </a:r>
            <a:r>
              <a:rPr lang="en-US" sz="1800" kern="0" dirty="0">
                <a:effectLst/>
                <a:latin typeface="Calibri" panose="020F0502020204030204" pitchFamily="34" charset="0"/>
                <a:ea typeface="Times New Roman" panose="02020603050405020304" pitchFamily="18" charset="0"/>
              </a:rPr>
              <a:t> tectonic framework was replaced by a Tethyan system in west China and a Pacific system in east China. </a:t>
            </a:r>
            <a:r>
              <a:rPr lang="en-US" sz="1800" kern="0" dirty="0">
                <a:solidFill>
                  <a:srgbClr val="000000"/>
                </a:solidFill>
                <a:effectLst/>
                <a:latin typeface="Calibri" panose="020F0502020204030204" pitchFamily="34" charset="0"/>
                <a:ea typeface="Times New Roman" panose="02020603050405020304" pitchFamily="18" charset="0"/>
              </a:rPr>
              <a:t>The closure of </a:t>
            </a:r>
            <a:r>
              <a:rPr lang="en-US" sz="1800" kern="0" dirty="0" err="1">
                <a:solidFill>
                  <a:srgbClr val="000000"/>
                </a:solidFill>
                <a:effectLst/>
                <a:latin typeface="Calibri" panose="020F0502020204030204" pitchFamily="34" charset="0"/>
                <a:ea typeface="Times New Roman" panose="02020603050405020304" pitchFamily="18" charset="0"/>
              </a:rPr>
              <a:t>Palaeo</a:t>
            </a:r>
            <a:r>
              <a:rPr lang="en-US" sz="1800" kern="0" dirty="0">
                <a:solidFill>
                  <a:srgbClr val="000000"/>
                </a:solidFill>
                <a:effectLst/>
                <a:latin typeface="Calibri" panose="020F0502020204030204" pitchFamily="34" charset="0"/>
                <a:ea typeface="Times New Roman" panose="02020603050405020304" pitchFamily="18" charset="0"/>
              </a:rPr>
              <a:t>-Tethys in the Late Triassic resulted in several convergent and accretional crustal consumption zones as evidenced by the occurrence of ophiolite and ophiolitic mélange zones of </a:t>
            </a:r>
            <a:r>
              <a:rPr lang="en-US" sz="1800" kern="0" dirty="0" err="1">
                <a:solidFill>
                  <a:srgbClr val="000000"/>
                </a:solidFill>
                <a:effectLst/>
                <a:latin typeface="Calibri" panose="020F0502020204030204" pitchFamily="34" charset="0"/>
                <a:ea typeface="Times New Roman" panose="02020603050405020304" pitchFamily="18" charset="0"/>
              </a:rPr>
              <a:t>Indosinian</a:t>
            </a:r>
            <a:r>
              <a:rPr lang="en-US" sz="1800" kern="0" dirty="0">
                <a:solidFill>
                  <a:srgbClr val="000000"/>
                </a:solidFill>
                <a:effectLst/>
                <a:latin typeface="Calibri" panose="020F0502020204030204" pitchFamily="34" charset="0"/>
                <a:ea typeface="Times New Roman" panose="02020603050405020304" pitchFamily="18" charset="0"/>
              </a:rPr>
              <a:t> age in the Himalayan-Tibetan area. Almost every zone is accompanied with a magmatic belt, consisting of subduction- and collision-type volcanic and granitic rocks of Late Permian to Late Triassic age. The </a:t>
            </a:r>
            <a:r>
              <a:rPr lang="en-US" sz="1800" kern="0" dirty="0" err="1">
                <a:solidFill>
                  <a:srgbClr val="000000"/>
                </a:solidFill>
                <a:effectLst/>
                <a:latin typeface="Calibri" panose="020F0502020204030204" pitchFamily="34" charset="0"/>
                <a:ea typeface="Times New Roman" panose="02020603050405020304" pitchFamily="18" charset="0"/>
              </a:rPr>
              <a:t>Indosinian</a:t>
            </a:r>
            <a:r>
              <a:rPr lang="en-US" sz="1800" kern="0" dirty="0">
                <a:solidFill>
                  <a:srgbClr val="000000"/>
                </a:solidFill>
                <a:effectLst/>
                <a:latin typeface="Calibri" panose="020F0502020204030204" pitchFamily="34" charset="0"/>
                <a:ea typeface="Times New Roman" panose="02020603050405020304" pitchFamily="18" charset="0"/>
              </a:rPr>
              <a:t> convergence in the east </a:t>
            </a:r>
            <a:r>
              <a:rPr lang="en-US" sz="1800" kern="0" dirty="0" err="1">
                <a:solidFill>
                  <a:srgbClr val="000000"/>
                </a:solidFill>
                <a:effectLst/>
                <a:latin typeface="Calibri" panose="020F0502020204030204" pitchFamily="34" charset="0"/>
                <a:ea typeface="Times New Roman" panose="02020603050405020304" pitchFamily="18" charset="0"/>
              </a:rPr>
              <a:t>Palaeo</a:t>
            </a:r>
            <a:r>
              <a:rPr lang="en-US" sz="1800" kern="0" dirty="0">
                <a:solidFill>
                  <a:srgbClr val="000000"/>
                </a:solidFill>
                <a:effectLst/>
                <a:latin typeface="Calibri" panose="020F0502020204030204" pitchFamily="34" charset="0"/>
                <a:ea typeface="Times New Roman" panose="02020603050405020304" pitchFamily="18" charset="0"/>
              </a:rPr>
              <a:t>-Tethys region also formed foreland type sediments in the western border parts of the Ordos and Sichuan basins in Late Triassic. </a:t>
            </a:r>
            <a:r>
              <a:rPr lang="en-US" sz="1800" kern="0" dirty="0">
                <a:effectLst/>
                <a:latin typeface="Calibri" panose="020F0502020204030204" pitchFamily="34" charset="0"/>
                <a:ea typeface="Times New Roman" panose="02020603050405020304" pitchFamily="18" charset="0"/>
              </a:rPr>
              <a:t>The post-</a:t>
            </a:r>
            <a:r>
              <a:rPr lang="en-US" sz="1800" kern="0" dirty="0" err="1">
                <a:effectLst/>
                <a:latin typeface="Calibri" panose="020F0502020204030204" pitchFamily="34" charset="0"/>
                <a:ea typeface="Times New Roman" panose="02020603050405020304" pitchFamily="18" charset="0"/>
              </a:rPr>
              <a:t>Indosinian</a:t>
            </a:r>
            <a:r>
              <a:rPr lang="en-US" sz="1800" kern="0" dirty="0">
                <a:effectLst/>
                <a:latin typeface="Calibri" panose="020F0502020204030204" pitchFamily="34" charset="0"/>
                <a:ea typeface="Times New Roman" panose="02020603050405020304" pitchFamily="18" charset="0"/>
              </a:rPr>
              <a:t> of China was mainly intracontinental. Continental collision, subduction and indentation of the massifs prevailed as the three surrounding plates, India, Siberia and Pacific, interacted. East and west China, however, were marked with different tectonic evolution history during the post-</a:t>
            </a:r>
            <a:r>
              <a:rPr lang="en-US" sz="1800" kern="0" dirty="0" err="1">
                <a:effectLst/>
                <a:latin typeface="Calibri" panose="020F0502020204030204" pitchFamily="34" charset="0"/>
                <a:ea typeface="Times New Roman" panose="02020603050405020304" pitchFamily="18" charset="0"/>
              </a:rPr>
              <a:t>Indosinian</a:t>
            </a:r>
            <a:r>
              <a:rPr lang="en-US" sz="1800" kern="0" dirty="0">
                <a:effectLst/>
                <a:latin typeface="Calibri" panose="020F0502020204030204" pitchFamily="34" charset="0"/>
                <a:ea typeface="Times New Roman" panose="02020603050405020304" pitchFamily="18" charset="0"/>
              </a:rPr>
              <a:t> time </a:t>
            </a:r>
            <a:endParaRPr lang="en-IE" dirty="0">
              <a:effectLst/>
              <a:latin typeface="Times" pitchFamily="2" charset="0"/>
            </a:endParaRPr>
          </a:p>
          <a:p>
            <a:endParaRPr lang="en-IE" dirty="0">
              <a:effectLst/>
              <a:latin typeface="Times" pitchFamily="2" charset="0"/>
            </a:endParaRPr>
          </a:p>
          <a:p>
            <a:endParaRPr lang="en-IE" dirty="0">
              <a:effectLst/>
              <a:latin typeface="Times" pitchFamily="2" charset="0"/>
            </a:endParaRPr>
          </a:p>
          <a:p>
            <a:r>
              <a:rPr lang="en-IE" dirty="0">
                <a:effectLst/>
                <a:latin typeface="Times" pitchFamily="2" charset="0"/>
              </a:rPr>
              <a:t>Fig. 2.2 a Sketch showing the stable and/or </a:t>
            </a:r>
            <a:r>
              <a:rPr lang="en-IE" dirty="0" err="1">
                <a:effectLst/>
                <a:latin typeface="Times" pitchFamily="2" charset="0"/>
              </a:rPr>
              <a:t>cratonic</a:t>
            </a:r>
            <a:r>
              <a:rPr lang="en-IE" dirty="0">
                <a:effectLst/>
                <a:latin typeface="Times" pitchFamily="2" charset="0"/>
              </a:rPr>
              <a:t> blocks of China and intervening accreted</a:t>
            </a:r>
          </a:p>
          <a:p>
            <a:r>
              <a:rPr lang="en-IE" dirty="0">
                <a:effectLst/>
                <a:latin typeface="Times" pitchFamily="2" charset="0"/>
              </a:rPr>
              <a:t>terranes, now forming fold or orogenic belts; b shows major southeast Asian fragments accreted</a:t>
            </a:r>
          </a:p>
          <a:p>
            <a:r>
              <a:rPr lang="en-IE" dirty="0">
                <a:effectLst/>
                <a:latin typeface="Times" pitchFamily="2" charset="0"/>
              </a:rPr>
              <a:t>during the Late Palaeozoic, Mesozoic and Cenozoic. Sutures between the </a:t>
            </a:r>
            <a:r>
              <a:rPr lang="en-IE" dirty="0" err="1">
                <a:effectLst/>
                <a:latin typeface="Times" pitchFamily="2" charset="0"/>
              </a:rPr>
              <a:t>Qangtanga</a:t>
            </a:r>
            <a:r>
              <a:rPr lang="en-IE" dirty="0">
                <a:effectLst/>
                <a:latin typeface="Times" pitchFamily="2" charset="0"/>
              </a:rPr>
              <a:t> and </a:t>
            </a:r>
            <a:r>
              <a:rPr lang="en-IE" dirty="0" err="1">
                <a:effectLst/>
                <a:latin typeface="Times" pitchFamily="2" charset="0"/>
              </a:rPr>
              <a:t>Songpan</a:t>
            </a:r>
            <a:r>
              <a:rPr lang="en-IE" dirty="0">
                <a:effectLst/>
                <a:latin typeface="Times" pitchFamily="2" charset="0"/>
              </a:rPr>
              <a:t>-</a:t>
            </a:r>
          </a:p>
          <a:p>
            <a:r>
              <a:rPr lang="en-IE" dirty="0" err="1">
                <a:effectLst/>
                <a:latin typeface="Times" pitchFamily="2" charset="0"/>
              </a:rPr>
              <a:t>Ganze</a:t>
            </a:r>
            <a:r>
              <a:rPr lang="en-IE" dirty="0">
                <a:effectLst/>
                <a:latin typeface="Times" pitchFamily="2" charset="0"/>
              </a:rPr>
              <a:t> represent the closure of the </a:t>
            </a:r>
            <a:r>
              <a:rPr lang="en-IE" dirty="0" err="1">
                <a:effectLst/>
                <a:latin typeface="Times" pitchFamily="2" charset="0"/>
              </a:rPr>
              <a:t>Palaeotethys</a:t>
            </a:r>
            <a:r>
              <a:rPr lang="en-IE" dirty="0">
                <a:effectLst/>
                <a:latin typeface="Times" pitchFamily="2" charset="0"/>
              </a:rPr>
              <a:t> in the Mesozoic; sutures bordering the India block</a:t>
            </a:r>
          </a:p>
          <a:p>
            <a:r>
              <a:rPr lang="en-IE" dirty="0">
                <a:effectLst/>
                <a:latin typeface="Times" pitchFamily="2" charset="0"/>
              </a:rPr>
              <a:t>(Indus-</a:t>
            </a:r>
            <a:r>
              <a:rPr lang="en-IE" dirty="0" err="1">
                <a:effectLst/>
                <a:latin typeface="Times" pitchFamily="2" charset="0"/>
              </a:rPr>
              <a:t>Tsango</a:t>
            </a:r>
            <a:r>
              <a:rPr lang="en-IE" dirty="0">
                <a:effectLst/>
                <a:latin typeface="Times" pitchFamily="2" charset="0"/>
              </a:rPr>
              <a:t>) to the north represent the closure of the Neo-Tethys (India-Asia collision); sutures to</a:t>
            </a:r>
          </a:p>
          <a:p>
            <a:r>
              <a:rPr lang="en-IE" dirty="0">
                <a:effectLst/>
                <a:latin typeface="Times" pitchFamily="2" charset="0"/>
              </a:rPr>
              <a:t>the north of the </a:t>
            </a:r>
            <a:r>
              <a:rPr lang="en-IE" dirty="0" err="1">
                <a:effectLst/>
                <a:latin typeface="Times" pitchFamily="2" charset="0"/>
              </a:rPr>
              <a:t>Tarim</a:t>
            </a:r>
            <a:r>
              <a:rPr lang="en-IE" dirty="0">
                <a:effectLst/>
                <a:latin typeface="Times" pitchFamily="2" charset="0"/>
              </a:rPr>
              <a:t>-North China </a:t>
            </a:r>
            <a:r>
              <a:rPr lang="en-IE" dirty="0" err="1">
                <a:effectLst/>
                <a:latin typeface="Times" pitchFamily="2" charset="0"/>
              </a:rPr>
              <a:t>cratonic</a:t>
            </a:r>
            <a:r>
              <a:rPr lang="en-IE" dirty="0">
                <a:effectLst/>
                <a:latin typeface="Times" pitchFamily="2" charset="0"/>
              </a:rPr>
              <a:t> block represent Palaeozoic oceanic closures associated</a:t>
            </a:r>
          </a:p>
          <a:p>
            <a:r>
              <a:rPr lang="en-IE" dirty="0">
                <a:effectLst/>
                <a:latin typeface="Times" pitchFamily="2" charset="0"/>
              </a:rPr>
              <a:t>with the geodynamic evolution of the Central Asian Orogenic Belt. Details in text for both a and b</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5</a:t>
            </a:fld>
            <a:endParaRPr lang="en-US"/>
          </a:p>
        </p:txBody>
      </p:sp>
    </p:spTree>
    <p:extLst>
      <p:ext uri="{BB962C8B-B14F-4D97-AF65-F5344CB8AC3E}">
        <p14:creationId xmlns:p14="http://schemas.microsoft.com/office/powerpoint/2010/main" val="104874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Times New Roman" panose="02020603050405020304" pitchFamily="18" charset="0"/>
              </a:rPr>
              <a:t>The deposit is located in the northern margin of the </a:t>
            </a:r>
            <a:r>
              <a:rPr lang="en-US" sz="1800" kern="0" dirty="0" err="1">
                <a:effectLst/>
                <a:latin typeface="Calibri" panose="020F0502020204030204" pitchFamily="34" charset="0"/>
                <a:ea typeface="Times New Roman" panose="02020603050405020304" pitchFamily="18" charset="0"/>
              </a:rPr>
              <a:t>Quren</a:t>
            </a:r>
            <a:r>
              <a:rPr lang="en-US" sz="1800" kern="0" dirty="0">
                <a:effectLst/>
                <a:latin typeface="Calibri" panose="020F0502020204030204" pitchFamily="34" charset="0"/>
                <a:ea typeface="Times New Roman" panose="02020603050405020304" pitchFamily="18" charset="0"/>
              </a:rPr>
              <a:t> Basin, which is filled with folded Late Paleozoic intercalated marine carbonate and clastic sequences.</a:t>
            </a:r>
          </a:p>
          <a:p>
            <a:endParaRPr lang="en-US" sz="1800" kern="0" dirty="0">
              <a:effectLst/>
              <a:latin typeface="Calibri" panose="020F0502020204030204" pitchFamily="34" charset="0"/>
              <a:ea typeface="Times New Roman" panose="02020603050405020304" pitchFamily="18" charset="0"/>
            </a:endParaRPr>
          </a:p>
          <a:p>
            <a:r>
              <a:rPr lang="en-IE" sz="2800" dirty="0">
                <a:solidFill>
                  <a:srgbClr val="FFFFFF"/>
                </a:solidFill>
                <a:effectLst/>
                <a:latin typeface="Times" pitchFamily="2" charset="0"/>
              </a:rPr>
              <a:t>Surrounding the basin are the outcrops</a:t>
            </a:r>
          </a:p>
          <a:p>
            <a:r>
              <a:rPr lang="en-IE" sz="2800" dirty="0">
                <a:solidFill>
                  <a:srgbClr val="FFFFFF"/>
                </a:solidFill>
                <a:effectLst/>
                <a:latin typeface="Times" pitchFamily="2" charset="0"/>
              </a:rPr>
              <a:t>of low grade metamorphic rocks of the pre-Devonian system which comprises the basement</a:t>
            </a:r>
          </a:p>
          <a:p>
            <a:r>
              <a:rPr lang="en-IE" sz="2800" dirty="0">
                <a:solidFill>
                  <a:srgbClr val="FFFFFF"/>
                </a:solidFill>
                <a:effectLst/>
                <a:latin typeface="Times" pitchFamily="2" charset="0"/>
              </a:rPr>
              <a:t>of the basin.</a:t>
            </a:r>
          </a:p>
          <a:p>
            <a:endParaRPr lang="en-US" sz="1800" kern="0" dirty="0">
              <a:effectLst/>
              <a:latin typeface="Calibri" panose="020F0502020204030204" pitchFamily="34" charset="0"/>
              <a:ea typeface="Times New Roman" panose="02020603050405020304" pitchFamily="18" charset="0"/>
            </a:endParaRPr>
          </a:p>
          <a:p>
            <a:endParaRPr lang="en-US" sz="1800" kern="0" dirty="0">
              <a:effectLst/>
              <a:latin typeface="Calibri" panose="020F0502020204030204" pitchFamily="34" charset="0"/>
            </a:endParaRPr>
          </a:p>
          <a:p>
            <a:r>
              <a:rPr lang="en-US" sz="1800" kern="0" dirty="0">
                <a:effectLst/>
                <a:latin typeface="Calibri" panose="020F0502020204030204" pitchFamily="34" charset="0"/>
                <a:ea typeface="Times New Roman" panose="02020603050405020304" pitchFamily="18" charset="0"/>
              </a:rPr>
              <a:t>The </a:t>
            </a:r>
            <a:r>
              <a:rPr lang="en-US" sz="1800" kern="0" dirty="0" err="1">
                <a:effectLst/>
                <a:latin typeface="Calibri" panose="020F0502020204030204" pitchFamily="34" charset="0"/>
                <a:ea typeface="Times New Roman" panose="02020603050405020304" pitchFamily="18" charset="0"/>
              </a:rPr>
              <a:t>Quren</a:t>
            </a:r>
            <a:r>
              <a:rPr lang="en-US" sz="1800" kern="0" dirty="0">
                <a:effectLst/>
                <a:latin typeface="Calibri" panose="020F0502020204030204" pitchFamily="34" charset="0"/>
                <a:ea typeface="Times New Roman" panose="02020603050405020304" pitchFamily="18" charset="0"/>
              </a:rPr>
              <a:t> Basin is bounded by a group of regional faults, i.e., the EW-striking </a:t>
            </a:r>
            <a:r>
              <a:rPr lang="en-US" sz="1800" kern="0" dirty="0" err="1">
                <a:effectLst/>
                <a:latin typeface="Calibri" panose="020F0502020204030204" pitchFamily="34" charset="0"/>
                <a:ea typeface="Times New Roman" panose="02020603050405020304" pitchFamily="18" charset="0"/>
              </a:rPr>
              <a:t>Zhuguangshan</a:t>
            </a:r>
            <a:r>
              <a:rPr lang="en-US" sz="1800" kern="0" dirty="0">
                <a:effectLst/>
                <a:latin typeface="Calibri" panose="020F0502020204030204" pitchFamily="34" charset="0"/>
                <a:ea typeface="Times New Roman" panose="02020603050405020304" pitchFamily="18" charset="0"/>
              </a:rPr>
              <a:t> fault to the north, the </a:t>
            </a:r>
            <a:r>
              <a:rPr lang="en-US" sz="1800" kern="0" dirty="0" err="1">
                <a:effectLst/>
                <a:latin typeface="Calibri" panose="020F0502020204030204" pitchFamily="34" charset="0"/>
                <a:ea typeface="Times New Roman" panose="02020603050405020304" pitchFamily="18" charset="0"/>
              </a:rPr>
              <a:t>Dadongshan-Guidong</a:t>
            </a:r>
            <a:r>
              <a:rPr lang="en-US" sz="1800" kern="0" dirty="0">
                <a:effectLst/>
                <a:latin typeface="Calibri" panose="020F0502020204030204" pitchFamily="34" charset="0"/>
                <a:ea typeface="Times New Roman" panose="02020603050405020304" pitchFamily="18" charset="0"/>
              </a:rPr>
              <a:t> fault which is now filled with granitic intrusions to the south, the NE-striking </a:t>
            </a:r>
            <a:r>
              <a:rPr lang="en-US" sz="1800" kern="0" dirty="0" err="1">
                <a:effectLst/>
                <a:latin typeface="Calibri" panose="020F0502020204030204" pitchFamily="34" charset="0"/>
                <a:ea typeface="Times New Roman" panose="02020603050405020304" pitchFamily="18" charset="0"/>
              </a:rPr>
              <a:t>Taozhou-Huaiji</a:t>
            </a:r>
            <a:r>
              <a:rPr lang="en-US" sz="1800" kern="0" dirty="0">
                <a:effectLst/>
                <a:latin typeface="Calibri" panose="020F0502020204030204" pitchFamily="34" charset="0"/>
                <a:ea typeface="Times New Roman" panose="02020603050405020304" pitchFamily="18" charset="0"/>
              </a:rPr>
              <a:t> fault to the west and the </a:t>
            </a:r>
            <a:r>
              <a:rPr lang="en-US" sz="1800" kern="0" dirty="0" err="1">
                <a:effectLst/>
                <a:latin typeface="Calibri" panose="020F0502020204030204" pitchFamily="34" charset="0"/>
                <a:ea typeface="Times New Roman" panose="02020603050405020304" pitchFamily="18" charset="0"/>
              </a:rPr>
              <a:t>Renhua-Shaoguan</a:t>
            </a:r>
            <a:r>
              <a:rPr lang="en-US" sz="1800" kern="0" dirty="0">
                <a:effectLst/>
                <a:latin typeface="Calibri" panose="020F0502020204030204" pitchFamily="34" charset="0"/>
                <a:ea typeface="Times New Roman" panose="02020603050405020304" pitchFamily="18" charset="0"/>
              </a:rPr>
              <a:t> fault to the east. Inside the basin, two groups of faults have been identified, including NE-striking faults that parrel to the regional </a:t>
            </a:r>
            <a:r>
              <a:rPr lang="en-US" sz="1800" kern="0" dirty="0" err="1">
                <a:effectLst/>
                <a:latin typeface="Calibri" panose="020F0502020204030204" pitchFamily="34" charset="0"/>
                <a:ea typeface="Times New Roman" panose="02020603050405020304" pitchFamily="18" charset="0"/>
              </a:rPr>
              <a:t>Wuchuan-Sihui</a:t>
            </a:r>
            <a:r>
              <a:rPr lang="en-US" sz="1800" kern="0" dirty="0">
                <a:effectLst/>
                <a:latin typeface="Calibri" panose="020F0502020204030204" pitchFamily="34" charset="0"/>
                <a:ea typeface="Times New Roman" panose="02020603050405020304" pitchFamily="18" charset="0"/>
              </a:rPr>
              <a:t> fault, and NW-striking faults which is smaller in size and cut by the NE-striking faults </a:t>
            </a:r>
            <a:endParaRPr lang="en-US" sz="1800" kern="0" dirty="0">
              <a:effectLst/>
              <a:latin typeface="Calibri" panose="020F0502020204030204" pitchFamily="34" charset="0"/>
            </a:endParaRPr>
          </a:p>
          <a:p>
            <a:endParaRPr lang="en-US" sz="1800" kern="0" dirty="0">
              <a:effectLst/>
              <a:latin typeface="Calibri" panose="020F0502020204030204" pitchFamily="34" charset="0"/>
            </a:endParaRPr>
          </a:p>
          <a:p>
            <a:r>
              <a:rPr lang="en-US" sz="1800" kern="0" dirty="0">
                <a:effectLst/>
                <a:latin typeface="Calibri" panose="020F0502020204030204" pitchFamily="34" charset="0"/>
                <a:ea typeface="Times New Roman" panose="02020603050405020304" pitchFamily="18" charset="0"/>
              </a:rPr>
              <a:t>Mineralization is hosted in the Late Devonian to Early Carboniferous carbonate strata, which overlies the basement with an angular unconformity and conformably underlie the Late Carboniferous to Permian marine carbonate rock</a:t>
            </a:r>
            <a:r>
              <a:rPr lang="en-IE" dirty="0">
                <a:effectLst/>
              </a:rPr>
              <a:t> </a:t>
            </a:r>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26</a:t>
            </a:fld>
            <a:endParaRPr lang="en-US"/>
          </a:p>
        </p:txBody>
      </p:sp>
    </p:spTree>
    <p:extLst>
      <p:ext uri="{BB962C8B-B14F-4D97-AF65-F5344CB8AC3E}">
        <p14:creationId xmlns:p14="http://schemas.microsoft.com/office/powerpoint/2010/main" val="384095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800" dirty="0">
              <a:effectLst/>
              <a:latin typeface="Calibri" panose="020F0502020204030204" pitchFamily="34" charset="0"/>
              <a:ea typeface="Times New Roman" panose="02020603050405020304" pitchFamily="18" charset="0"/>
            </a:endParaRPr>
          </a:p>
          <a:p>
            <a:pPr algn="just"/>
            <a:endParaRPr lang="en-US" sz="1800" dirty="0">
              <a:effectLst/>
              <a:latin typeface="Calibri" panose="020F0502020204030204" pitchFamily="34" charset="0"/>
              <a:ea typeface="Times New Roman" panose="02020603050405020304" pitchFamily="18" charset="0"/>
            </a:endParaRPr>
          </a:p>
          <a:p>
            <a:pPr algn="just"/>
            <a:r>
              <a:rPr lang="en-US" sz="1800" dirty="0">
                <a:effectLst/>
                <a:latin typeface="Calibri" panose="020F0502020204030204" pitchFamily="34" charset="0"/>
                <a:ea typeface="Times New Roman" panose="02020603050405020304" pitchFamily="18" charset="0"/>
              </a:rPr>
              <a:t>The Cambrian </a:t>
            </a:r>
            <a:r>
              <a:rPr lang="en-US" sz="1800" dirty="0" err="1">
                <a:effectLst/>
                <a:latin typeface="Calibri" panose="020F0502020204030204" pitchFamily="34" charset="0"/>
                <a:ea typeface="Times New Roman" panose="02020603050405020304" pitchFamily="18" charset="0"/>
              </a:rPr>
              <a:t>Bacun</a:t>
            </a:r>
            <a:r>
              <a:rPr lang="en-US" sz="1800" dirty="0">
                <a:effectLst/>
                <a:latin typeface="Calibri" panose="020F0502020204030204" pitchFamily="34" charset="0"/>
                <a:ea typeface="Times New Roman" panose="02020603050405020304" pitchFamily="18" charset="0"/>
              </a:rPr>
              <a:t> Group comprises the basement of the </a:t>
            </a:r>
            <a:r>
              <a:rPr lang="en-US" sz="1800" dirty="0" err="1">
                <a:effectLst/>
                <a:latin typeface="Calibri" panose="020F0502020204030204" pitchFamily="34" charset="0"/>
                <a:ea typeface="Times New Roman" panose="02020603050405020304" pitchFamily="18" charset="0"/>
              </a:rPr>
              <a:t>Quren</a:t>
            </a:r>
            <a:r>
              <a:rPr lang="en-US" sz="1800" dirty="0">
                <a:effectLst/>
                <a:latin typeface="Calibri" panose="020F0502020204030204" pitchFamily="34" charset="0"/>
                <a:ea typeface="Times New Roman" panose="02020603050405020304" pitchFamily="18" charset="0"/>
              </a:rPr>
              <a:t> Basin, and has a lithological composition of sandy shale, siltstone and sandstone subjected to low-greenschist facies metamorphism (</a:t>
            </a:r>
            <a:r>
              <a:rPr lang="en-US" sz="1800" dirty="0">
                <a:solidFill>
                  <a:srgbClr val="0432FF"/>
                </a:solidFill>
                <a:effectLst/>
                <a:latin typeface="Calibri" panose="020F0502020204030204" pitchFamily="34" charset="0"/>
                <a:ea typeface="Times New Roman" panose="02020603050405020304" pitchFamily="18" charset="0"/>
              </a:rPr>
              <a:t>Fig. 19B</a:t>
            </a:r>
            <a:r>
              <a:rPr lang="en-US" sz="1800" dirty="0">
                <a:effectLst/>
                <a:latin typeface="Calibri" panose="020F0502020204030204" pitchFamily="34" charset="0"/>
                <a:ea typeface="Times New Roman" panose="02020603050405020304" pitchFamily="18" charset="0"/>
              </a:rPr>
              <a:t>). The Lower Devonian </a:t>
            </a:r>
            <a:r>
              <a:rPr lang="en-US" sz="1800" dirty="0" err="1">
                <a:effectLst/>
                <a:latin typeface="Calibri" panose="020F0502020204030204" pitchFamily="34" charset="0"/>
                <a:ea typeface="Times New Roman" panose="02020603050405020304" pitchFamily="18" charset="0"/>
              </a:rPr>
              <a:t>Guitou</a:t>
            </a:r>
            <a:r>
              <a:rPr lang="en-US" sz="1800" dirty="0">
                <a:effectLst/>
                <a:latin typeface="Calibri" panose="020F0502020204030204" pitchFamily="34" charset="0"/>
                <a:ea typeface="Times New Roman" panose="02020603050405020304" pitchFamily="18" charset="0"/>
              </a:rPr>
              <a:t> Group unconformably overlies the </a:t>
            </a:r>
            <a:r>
              <a:rPr lang="en-US" sz="1800" dirty="0" err="1">
                <a:effectLst/>
                <a:latin typeface="Calibri" panose="020F0502020204030204" pitchFamily="34" charset="0"/>
                <a:ea typeface="Times New Roman" panose="02020603050405020304" pitchFamily="18" charset="0"/>
              </a:rPr>
              <a:t>Bacun</a:t>
            </a:r>
            <a:r>
              <a:rPr lang="en-US" sz="1800" dirty="0">
                <a:effectLst/>
                <a:latin typeface="Calibri" panose="020F0502020204030204" pitchFamily="34" charset="0"/>
                <a:ea typeface="Times New Roman" panose="02020603050405020304" pitchFamily="18" charset="0"/>
              </a:rPr>
              <a:t> basement and contains a sequence of red sandstone interlayered with silty shale and conglomerate, indicative of an oxidizing depositional environment. The overlying Devonian </a:t>
            </a:r>
            <a:r>
              <a:rPr lang="en-US" sz="1800" dirty="0" err="1">
                <a:effectLst/>
                <a:latin typeface="Calibri" panose="020F0502020204030204" pitchFamily="34" charset="0"/>
                <a:ea typeface="Times New Roman" panose="02020603050405020304" pitchFamily="18" charset="0"/>
              </a:rPr>
              <a:t>Donggangling</a:t>
            </a:r>
            <a:r>
              <a:rPr lang="en-US" sz="1800" dirty="0">
                <a:effectLst/>
                <a:latin typeface="Calibri" panose="020F0502020204030204" pitchFamily="34" charset="0"/>
                <a:ea typeface="Times New Roman" panose="02020603050405020304" pitchFamily="18" charset="0"/>
              </a:rPr>
              <a:t> and Carboniferous </a:t>
            </a:r>
            <a:r>
              <a:rPr lang="en-US" sz="1800" dirty="0" err="1">
                <a:effectLst/>
                <a:latin typeface="Calibri" panose="020F0502020204030204" pitchFamily="34" charset="0"/>
                <a:ea typeface="Times New Roman" panose="02020603050405020304" pitchFamily="18" charset="0"/>
              </a:rPr>
              <a:t>Tianziling</a:t>
            </a:r>
            <a:r>
              <a:rPr lang="en-US" sz="1800" dirty="0">
                <a:effectLst/>
                <a:latin typeface="Calibri" panose="020F0502020204030204" pitchFamily="34" charset="0"/>
                <a:ea typeface="Times New Roman" panose="02020603050405020304" pitchFamily="18" charset="0"/>
              </a:rPr>
              <a:t> formations are the major host rocks for the Pb-Zn mineralization. The </a:t>
            </a:r>
            <a:r>
              <a:rPr lang="en-US" sz="1800" dirty="0" err="1">
                <a:effectLst/>
                <a:latin typeface="Calibri" panose="020F0502020204030204" pitchFamily="34" charset="0"/>
                <a:ea typeface="Times New Roman" panose="02020603050405020304" pitchFamily="18" charset="0"/>
              </a:rPr>
              <a:t>Donggangling</a:t>
            </a:r>
            <a:r>
              <a:rPr lang="en-US" sz="1800" dirty="0">
                <a:effectLst/>
                <a:latin typeface="Calibri" panose="020F0502020204030204" pitchFamily="34" charset="0"/>
                <a:ea typeface="Times New Roman" panose="02020603050405020304" pitchFamily="18" charset="0"/>
              </a:rPr>
              <a:t> Formation comprises dolomitic limestone, dolomite, argillaceous shale and siltstone. The </a:t>
            </a:r>
            <a:r>
              <a:rPr lang="en-US" sz="1800" dirty="0" err="1">
                <a:effectLst/>
                <a:latin typeface="Calibri" panose="020F0502020204030204" pitchFamily="34" charset="0"/>
                <a:ea typeface="Times New Roman" panose="02020603050405020304" pitchFamily="18" charset="0"/>
              </a:rPr>
              <a:t>Tianziling</a:t>
            </a:r>
            <a:r>
              <a:rPr lang="en-US" sz="1800" dirty="0">
                <a:effectLst/>
                <a:latin typeface="Calibri" panose="020F0502020204030204" pitchFamily="34" charset="0"/>
                <a:ea typeface="Times New Roman" panose="02020603050405020304" pitchFamily="18" charset="0"/>
              </a:rPr>
              <a:t> Formation contains </a:t>
            </a:r>
            <a:r>
              <a:rPr lang="en-US" sz="1800" dirty="0" err="1">
                <a:effectLst/>
                <a:latin typeface="Calibri" panose="020F0502020204030204" pitchFamily="34" charset="0"/>
                <a:ea typeface="Times New Roman" panose="02020603050405020304" pitchFamily="18" charset="0"/>
              </a:rPr>
              <a:t>oolitic</a:t>
            </a:r>
            <a:r>
              <a:rPr lang="en-US" sz="1800" dirty="0">
                <a:effectLst/>
                <a:latin typeface="Calibri" panose="020F0502020204030204" pitchFamily="34" charset="0"/>
                <a:ea typeface="Times New Roman" panose="02020603050405020304" pitchFamily="18" charset="0"/>
              </a:rPr>
              <a:t> limestone, micritic limestone, silty shale, siltstone and argillaceous shale. Both the </a:t>
            </a:r>
            <a:r>
              <a:rPr lang="en-US" sz="1800" dirty="0" err="1">
                <a:effectLst/>
                <a:latin typeface="Calibri" panose="020F0502020204030204" pitchFamily="34" charset="0"/>
                <a:ea typeface="Times New Roman" panose="02020603050405020304" pitchFamily="18" charset="0"/>
              </a:rPr>
              <a:t>Donggangling</a:t>
            </a:r>
            <a:r>
              <a:rPr lang="en-US" sz="1800" dirty="0">
                <a:effectLst/>
                <a:latin typeface="Calibri" panose="020F0502020204030204" pitchFamily="34" charset="0"/>
                <a:ea typeface="Times New Roman" panose="02020603050405020304" pitchFamily="18" charset="0"/>
              </a:rPr>
              <a:t> and </a:t>
            </a:r>
            <a:r>
              <a:rPr lang="en-US" sz="1800" dirty="0" err="1">
                <a:effectLst/>
                <a:latin typeface="Calibri" panose="020F0502020204030204" pitchFamily="34" charset="0"/>
                <a:ea typeface="Times New Roman" panose="02020603050405020304" pitchFamily="18" charset="0"/>
              </a:rPr>
              <a:t>Tianziling</a:t>
            </a:r>
            <a:r>
              <a:rPr lang="en-US" sz="1800" dirty="0">
                <a:effectLst/>
                <a:latin typeface="Calibri" panose="020F0502020204030204" pitchFamily="34" charset="0"/>
                <a:ea typeface="Times New Roman" panose="02020603050405020304" pitchFamily="18" charset="0"/>
              </a:rPr>
              <a:t> formations are characterized by the overall presence of terrigenous clastic quartz, the presence of interlayers of pyrite shale (slate) or </a:t>
            </a:r>
            <a:r>
              <a:rPr lang="en-US" sz="1800" dirty="0" err="1">
                <a:effectLst/>
                <a:latin typeface="Calibri" panose="020F0502020204030204" pitchFamily="34" charset="0"/>
                <a:ea typeface="Times New Roman" panose="02020603050405020304" pitchFamily="18" charset="0"/>
              </a:rPr>
              <a:t>pyritiferous</a:t>
            </a:r>
            <a:r>
              <a:rPr lang="en-US" sz="1800" dirty="0">
                <a:effectLst/>
                <a:latin typeface="Calibri" panose="020F0502020204030204" pitchFamily="34" charset="0"/>
                <a:ea typeface="Times New Roman" panose="02020603050405020304" pitchFamily="18" charset="0"/>
              </a:rPr>
              <a:t> silty shale, the abundance of fossils and organic matters, suggesting a relatively reduced depositional environment.  The Devonian </a:t>
            </a:r>
            <a:r>
              <a:rPr lang="en-US" sz="1800" dirty="0" err="1">
                <a:effectLst/>
                <a:latin typeface="Calibri" panose="020F0502020204030204" pitchFamily="34" charset="0"/>
                <a:ea typeface="Times New Roman" panose="02020603050405020304" pitchFamily="18" charset="0"/>
              </a:rPr>
              <a:t>Maozifeng</a:t>
            </a:r>
            <a:r>
              <a:rPr lang="en-US" sz="1800" dirty="0">
                <a:effectLst/>
                <a:latin typeface="Calibri" panose="020F0502020204030204" pitchFamily="34" charset="0"/>
                <a:ea typeface="Times New Roman" panose="02020603050405020304" pitchFamily="18" charset="0"/>
              </a:rPr>
              <a:t> Formation lies above the </a:t>
            </a:r>
            <a:r>
              <a:rPr lang="en-US" sz="1800" dirty="0" err="1">
                <a:effectLst/>
                <a:latin typeface="Calibri" panose="020F0502020204030204" pitchFamily="34" charset="0"/>
                <a:ea typeface="Times New Roman" panose="02020603050405020304" pitchFamily="18" charset="0"/>
              </a:rPr>
              <a:t>Tianziling</a:t>
            </a:r>
            <a:r>
              <a:rPr lang="en-US" sz="1800" dirty="0">
                <a:effectLst/>
                <a:latin typeface="Calibri" panose="020F0502020204030204" pitchFamily="34" charset="0"/>
                <a:ea typeface="Times New Roman" panose="02020603050405020304" pitchFamily="18" charset="0"/>
              </a:rPr>
              <a:t> Formation and consists of fine-grained sandstone and shale with low permeability. On top of the </a:t>
            </a:r>
            <a:r>
              <a:rPr lang="en-US" sz="1800" dirty="0" err="1">
                <a:effectLst/>
                <a:latin typeface="Calibri" panose="020F0502020204030204" pitchFamily="34" charset="0"/>
                <a:ea typeface="Times New Roman" panose="02020603050405020304" pitchFamily="18" charset="0"/>
              </a:rPr>
              <a:t>Maozifeng</a:t>
            </a:r>
            <a:r>
              <a:rPr lang="en-US" sz="1800" dirty="0">
                <a:effectLst/>
                <a:latin typeface="Calibri" panose="020F0502020204030204" pitchFamily="34" charset="0"/>
                <a:ea typeface="Times New Roman" panose="02020603050405020304" pitchFamily="18" charset="0"/>
              </a:rPr>
              <a:t> Formation overlies the well-developed Carboniferous </a:t>
            </a:r>
            <a:r>
              <a:rPr lang="en-US" sz="1800" dirty="0" err="1">
                <a:effectLst/>
                <a:latin typeface="Calibri" panose="020F0502020204030204" pitchFamily="34" charset="0"/>
                <a:ea typeface="Times New Roman" panose="02020603050405020304" pitchFamily="18" charset="0"/>
              </a:rPr>
              <a:t>Datang</a:t>
            </a:r>
            <a:r>
              <a:rPr lang="en-US" sz="1800" dirty="0">
                <a:effectLst/>
                <a:latin typeface="Calibri" panose="020F0502020204030204" pitchFamily="34" charset="0"/>
                <a:ea typeface="Times New Roman" panose="02020603050405020304" pitchFamily="18" charset="0"/>
              </a:rPr>
              <a:t> Formation, which forms an unconformably cover of the Devonian strata and consists of dolomite, limestone and sandstone.  The Permian </a:t>
            </a:r>
            <a:r>
              <a:rPr lang="en-US" sz="1800" dirty="0" err="1">
                <a:effectLst/>
                <a:latin typeface="Calibri" panose="020F0502020204030204" pitchFamily="34" charset="0"/>
                <a:ea typeface="Times New Roman" panose="02020603050405020304" pitchFamily="18" charset="0"/>
              </a:rPr>
              <a:t>Qixia</a:t>
            </a:r>
            <a:r>
              <a:rPr lang="en-US" sz="1800" dirty="0">
                <a:effectLst/>
                <a:latin typeface="Calibri" panose="020F0502020204030204" pitchFamily="34" charset="0"/>
                <a:ea typeface="Times New Roman" panose="02020603050405020304" pitchFamily="18" charset="0"/>
              </a:rPr>
              <a:t> and </a:t>
            </a:r>
            <a:r>
              <a:rPr lang="en-US" sz="1800" dirty="0" err="1">
                <a:effectLst/>
                <a:latin typeface="Calibri" panose="020F0502020204030204" pitchFamily="34" charset="0"/>
                <a:ea typeface="Times New Roman" panose="02020603050405020304" pitchFamily="18" charset="0"/>
              </a:rPr>
              <a:t>Maokou</a:t>
            </a:r>
            <a:r>
              <a:rPr lang="en-US" sz="1800" dirty="0">
                <a:effectLst/>
                <a:latin typeface="Calibri" panose="020F0502020204030204" pitchFamily="34" charset="0"/>
                <a:ea typeface="Times New Roman" panose="02020603050405020304" pitchFamily="18" charset="0"/>
              </a:rPr>
              <a:t> formations, which compose of limestone and shale, occur locally in the southeast of the mining area.  </a:t>
            </a:r>
            <a:endParaRPr lang="en-IE" sz="1800" dirty="0">
              <a:effectLst/>
              <a:latin typeface="Times New Roman" panose="02020603050405020304" pitchFamily="18" charset="0"/>
              <a:ea typeface="Times New Roman" panose="02020603050405020304" pitchFamily="18" charset="0"/>
            </a:endParaRPr>
          </a:p>
          <a:p>
            <a:pPr algn="just"/>
            <a:r>
              <a:rPr lang="en-US" sz="1800" dirty="0">
                <a:effectLst/>
                <a:latin typeface="Calibri" panose="020F0502020204030204" pitchFamily="34" charset="0"/>
                <a:ea typeface="Times New Roman" panose="02020603050405020304" pitchFamily="18" charset="0"/>
              </a:rPr>
              <a:t> </a:t>
            </a:r>
          </a:p>
          <a:p>
            <a:pPr algn="just"/>
            <a:r>
              <a:rPr lang="en-US" sz="1800" kern="0" dirty="0">
                <a:effectLst/>
                <a:latin typeface="Calibri" panose="020F0502020204030204" pitchFamily="34" charset="0"/>
                <a:ea typeface="Times New Roman" panose="02020603050405020304" pitchFamily="18" charset="0"/>
              </a:rPr>
              <a:t>The stratiform orebodies distribute conformably within the sedimentary host rocks, while the lentiform and irregular ones are spatially associated with the fault systems.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27</a:t>
            </a:fld>
            <a:endParaRPr lang="en-US"/>
          </a:p>
        </p:txBody>
      </p:sp>
    </p:spTree>
    <p:extLst>
      <p:ext uri="{BB962C8B-B14F-4D97-AF65-F5344CB8AC3E}">
        <p14:creationId xmlns:p14="http://schemas.microsoft.com/office/powerpoint/2010/main" val="388288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solidFill>
                  <a:srgbClr val="FFFFFF"/>
                </a:solidFill>
                <a:effectLst/>
                <a:latin typeface="Times" pitchFamily="2" charset="0"/>
              </a:rPr>
              <a:t>The same types of porphyrins and hydrocarbons were recognized in the rocks and ores and hydrocarbon-</a:t>
            </a:r>
          </a:p>
          <a:p>
            <a:r>
              <a:rPr lang="en-IE" dirty="0">
                <a:solidFill>
                  <a:srgbClr val="FFFFFF"/>
                </a:solidFill>
                <a:effectLst/>
                <a:latin typeface="Times" pitchFamily="2" charset="0"/>
              </a:rPr>
              <a:t>bearing inclusions are widespread in quartz and calcite, particularly in </a:t>
            </a:r>
            <a:r>
              <a:rPr lang="en-IE" dirty="0" err="1">
                <a:solidFill>
                  <a:srgbClr val="FFFFFF"/>
                </a:solidFill>
                <a:effectLst/>
                <a:latin typeface="Times" pitchFamily="2" charset="0"/>
              </a:rPr>
              <a:t>Dabaoshan</a:t>
            </a:r>
            <a:r>
              <a:rPr lang="en-IE" dirty="0">
                <a:solidFill>
                  <a:srgbClr val="FFFFFF"/>
                </a:solidFill>
                <a:effectLst/>
                <a:latin typeface="Times" pitchFamily="2" charset="0"/>
              </a:rPr>
              <a:t>.</a:t>
            </a:r>
          </a:p>
          <a:p>
            <a:endParaRPr lang="en-US" dirty="0"/>
          </a:p>
          <a:p>
            <a:r>
              <a:rPr lang="en-IE" dirty="0">
                <a:solidFill>
                  <a:srgbClr val="FFFFFF"/>
                </a:solidFill>
                <a:effectLst/>
                <a:latin typeface="Times" pitchFamily="2" charset="0"/>
              </a:rPr>
              <a:t>It</a:t>
            </a:r>
          </a:p>
          <a:p>
            <a:r>
              <a:rPr lang="en-IE" dirty="0">
                <a:solidFill>
                  <a:srgbClr val="FFFFFF"/>
                </a:solidFill>
                <a:effectLst/>
                <a:latin typeface="Times" pitchFamily="2" charset="0"/>
              </a:rPr>
              <a:t>is thought that the organic matter must have played a critical role in diagenesis and metallization</a:t>
            </a:r>
          </a:p>
          <a:p>
            <a:r>
              <a:rPr lang="en-IE" dirty="0">
                <a:solidFill>
                  <a:srgbClr val="FFFFFF"/>
                </a:solidFill>
                <a:effectLst/>
                <a:latin typeface="Times" pitchFamily="2" charset="0"/>
              </a:rPr>
              <a:t>in these deposits and that the hydrothermal solution was most likely to be the type of water-</a:t>
            </a:r>
          </a:p>
          <a:p>
            <a:r>
              <a:rPr lang="en-IE" dirty="0">
                <a:solidFill>
                  <a:srgbClr val="FFFFFF"/>
                </a:solidFill>
                <a:effectLst/>
                <a:latin typeface="Times" pitchFamily="2" charset="0"/>
              </a:rPr>
              <a:t>oil hot brine.</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29</a:t>
            </a:fld>
            <a:endParaRPr lang="en-US"/>
          </a:p>
        </p:txBody>
      </p:sp>
    </p:spTree>
    <p:extLst>
      <p:ext uri="{BB962C8B-B14F-4D97-AF65-F5344CB8AC3E}">
        <p14:creationId xmlns:p14="http://schemas.microsoft.com/office/powerpoint/2010/main" val="987283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solidFill>
                  <a:srgbClr val="FFFFFF"/>
                </a:solidFill>
                <a:effectLst/>
                <a:latin typeface="Times" pitchFamily="2" charset="0"/>
              </a:rPr>
              <a:t>Alteration in this deposit is very weak. The weak and</a:t>
            </a:r>
          </a:p>
          <a:p>
            <a:r>
              <a:rPr lang="en-IE" dirty="0">
                <a:solidFill>
                  <a:srgbClr val="FFFFFF"/>
                </a:solidFill>
                <a:effectLst/>
                <a:latin typeface="Times" pitchFamily="2" charset="0"/>
              </a:rPr>
              <a:t>irregular dolomitization can be seen only near the massive</a:t>
            </a:r>
          </a:p>
          <a:p>
            <a:r>
              <a:rPr lang="en-IE" dirty="0">
                <a:solidFill>
                  <a:srgbClr val="FFFFFF"/>
                </a:solidFill>
                <a:effectLst/>
                <a:latin typeface="Times" pitchFamily="2" charset="0"/>
              </a:rPr>
              <a:t>pyrite and the Pb-Zn orebodies.</a:t>
            </a:r>
          </a:p>
          <a:p>
            <a:endParaRPr lang="en-IE" dirty="0">
              <a:solidFill>
                <a:srgbClr val="FFFFFF"/>
              </a:solidFill>
              <a:effectLst/>
              <a:latin typeface="Times" pitchFamily="2" charset="0"/>
            </a:endParaRPr>
          </a:p>
          <a:p>
            <a:r>
              <a:rPr lang="en-IE" dirty="0">
                <a:solidFill>
                  <a:srgbClr val="FFFFFF"/>
                </a:solidFill>
                <a:effectLst/>
                <a:latin typeface="Times" pitchFamily="2" charset="0"/>
              </a:rPr>
              <a:t>Pyrargyrite (Ag3SbS3), argentite (</a:t>
            </a:r>
            <a:r>
              <a:rPr lang="en-IE" dirty="0" err="1">
                <a:solidFill>
                  <a:srgbClr val="FFFFFF"/>
                </a:solidFill>
                <a:effectLst/>
                <a:latin typeface="Times" pitchFamily="2" charset="0"/>
              </a:rPr>
              <a:t>AgS</a:t>
            </a:r>
            <a:r>
              <a:rPr lang="en-IE" dirty="0">
                <a:solidFill>
                  <a:srgbClr val="FFFFFF"/>
                </a:solidFill>
                <a:effectLst/>
                <a:latin typeface="Times" pitchFamily="2" charset="0"/>
              </a:rPr>
              <a:t>)</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31</a:t>
            </a:fld>
            <a:endParaRPr lang="en-US"/>
          </a:p>
        </p:txBody>
      </p:sp>
    </p:spTree>
    <p:extLst>
      <p:ext uri="{BB962C8B-B14F-4D97-AF65-F5344CB8AC3E}">
        <p14:creationId xmlns:p14="http://schemas.microsoft.com/office/powerpoint/2010/main" val="2629221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Fig. 3. (A) Simplified stratigraphic column for the </a:t>
            </a:r>
            <a:r>
              <a:rPr lang="en-IE" dirty="0" err="1">
                <a:effectLst/>
                <a:latin typeface="Times" pitchFamily="2" charset="0"/>
              </a:rPr>
              <a:t>Lanping</a:t>
            </a:r>
            <a:r>
              <a:rPr lang="en-IE" dirty="0">
                <a:effectLst/>
                <a:latin typeface="Times" pitchFamily="2" charset="0"/>
              </a:rPr>
              <a:t> Basin showing the location of evaporite-bearing sedimentary</a:t>
            </a:r>
          </a:p>
          <a:p>
            <a:r>
              <a:rPr lang="en-IE" dirty="0">
                <a:effectLst/>
                <a:latin typeface="Times" pitchFamily="2" charset="0"/>
              </a:rPr>
              <a:t>sections (Yunnan Geological Bureau, 1974a, 1986; Mu et al., 1999; Liang, 2016). (B) Sedimentary gypsum bed within Late</a:t>
            </a:r>
          </a:p>
          <a:p>
            <a:r>
              <a:rPr lang="en-IE" dirty="0">
                <a:effectLst/>
                <a:latin typeface="Times" pitchFamily="2" charset="0"/>
              </a:rPr>
              <a:t>Triassic </a:t>
            </a:r>
            <a:r>
              <a:rPr lang="en-IE" dirty="0" err="1">
                <a:effectLst/>
                <a:latin typeface="Times" pitchFamily="2" charset="0"/>
              </a:rPr>
              <a:t>Sanhedong</a:t>
            </a:r>
            <a:r>
              <a:rPr lang="en-IE" dirty="0">
                <a:effectLst/>
                <a:latin typeface="Times" pitchFamily="2" charset="0"/>
              </a:rPr>
              <a:t> Formation (T3s) carbonate in the </a:t>
            </a:r>
            <a:r>
              <a:rPr lang="en-IE" dirty="0" err="1">
                <a:effectLst/>
                <a:latin typeface="Times" pitchFamily="2" charset="0"/>
              </a:rPr>
              <a:t>Chijiao</a:t>
            </a:r>
            <a:r>
              <a:rPr lang="en-IE" dirty="0">
                <a:effectLst/>
                <a:latin typeface="Times" pitchFamily="2" charset="0"/>
              </a:rPr>
              <a:t> area, </a:t>
            </a:r>
            <a:r>
              <a:rPr lang="en-IE" dirty="0" err="1">
                <a:effectLst/>
                <a:latin typeface="Times" pitchFamily="2" charset="0"/>
              </a:rPr>
              <a:t>Lanping</a:t>
            </a:r>
            <a:r>
              <a:rPr lang="en-IE" dirty="0">
                <a:effectLst/>
                <a:latin typeface="Times" pitchFamily="2" charset="0"/>
              </a:rPr>
              <a:t>. (C) Diapiric gypsum body containing aligned T3s</a:t>
            </a:r>
          </a:p>
          <a:p>
            <a:r>
              <a:rPr lang="en-IE" dirty="0">
                <a:effectLst/>
                <a:latin typeface="Times" pitchFamily="2" charset="0"/>
              </a:rPr>
              <a:t>limestone clasts near Hexi, </a:t>
            </a:r>
            <a:r>
              <a:rPr lang="en-IE" dirty="0" err="1">
                <a:effectLst/>
                <a:latin typeface="Times" pitchFamily="2" charset="0"/>
              </a:rPr>
              <a:t>Lanping</a:t>
            </a:r>
            <a:r>
              <a:rPr lang="en-IE" dirty="0">
                <a:effectLst/>
                <a:latin typeface="Times" pitchFamily="2" charset="0"/>
              </a:rPr>
              <a:t>.</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36</a:t>
            </a:fld>
            <a:endParaRPr lang="en-US"/>
          </a:p>
        </p:txBody>
      </p:sp>
    </p:spTree>
    <p:extLst>
      <p:ext uri="{BB962C8B-B14F-4D97-AF65-F5344CB8AC3E}">
        <p14:creationId xmlns:p14="http://schemas.microsoft.com/office/powerpoint/2010/main" val="416311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6</a:t>
            </a:fld>
            <a:endParaRPr lang="en-US"/>
          </a:p>
        </p:txBody>
      </p:sp>
    </p:spTree>
    <p:extLst>
      <p:ext uri="{BB962C8B-B14F-4D97-AF65-F5344CB8AC3E}">
        <p14:creationId xmlns:p14="http://schemas.microsoft.com/office/powerpoint/2010/main" val="79336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u="none" strike="noStrike" dirty="0">
                <a:solidFill>
                  <a:srgbClr val="202124"/>
                </a:solidFill>
                <a:effectLst/>
                <a:latin typeface="Google Sans"/>
              </a:rPr>
              <a:t>Home to 292,301 people covering </a:t>
            </a:r>
            <a:r>
              <a:rPr lang="en-IE" b="0" i="0" u="none" strike="noStrike" dirty="0">
                <a:solidFill>
                  <a:srgbClr val="040C28"/>
                </a:solidFill>
                <a:effectLst/>
                <a:latin typeface="Google Sans"/>
              </a:rPr>
              <a:t>over 6,500 square kilometres</a:t>
            </a:r>
            <a:endParaRPr lang="en-GB" b="0" i="0" u="none" strike="noStrike" dirty="0">
              <a:solidFill>
                <a:srgbClr val="282828"/>
              </a:solidFill>
              <a:effectLst/>
              <a:latin typeface="MuseoSans"/>
            </a:endParaRPr>
          </a:p>
          <a:p>
            <a:endParaRPr lang="en-GB" b="0" i="0" u="none" strike="noStrike" dirty="0">
              <a:solidFill>
                <a:srgbClr val="282828"/>
              </a:solidFill>
              <a:effectLst/>
              <a:latin typeface="MuseoSans"/>
            </a:endParaRPr>
          </a:p>
          <a:p>
            <a:r>
              <a:rPr lang="en-GB" b="0" i="0" u="none" strike="noStrike" dirty="0">
                <a:solidFill>
                  <a:srgbClr val="282828"/>
                </a:solidFill>
                <a:effectLst/>
                <a:latin typeface="MuseoSans"/>
              </a:rPr>
              <a:t>There are up to 52 igneous outcrops of intermediate to basic-</a:t>
            </a:r>
            <a:r>
              <a:rPr lang="en-GB" b="0" i="0" u="none" strike="noStrike" dirty="0" err="1">
                <a:solidFill>
                  <a:srgbClr val="282828"/>
                </a:solidFill>
                <a:effectLst/>
                <a:latin typeface="MuseoSans"/>
              </a:rPr>
              <a:t>ultrabasicity</a:t>
            </a:r>
            <a:r>
              <a:rPr lang="en-GB" b="0" i="0" u="none" strike="noStrike" dirty="0">
                <a:solidFill>
                  <a:srgbClr val="282828"/>
                </a:solidFill>
                <a:effectLst/>
                <a:latin typeface="MuseoSans"/>
              </a:rPr>
              <a:t> rocks along the NS-trending </a:t>
            </a:r>
            <a:r>
              <a:rPr lang="en-GB" b="0" i="0" u="none" strike="noStrike" dirty="0" err="1">
                <a:solidFill>
                  <a:srgbClr val="282828"/>
                </a:solidFill>
                <a:effectLst/>
                <a:latin typeface="MuseoSans"/>
              </a:rPr>
              <a:t>Xiaojiang</a:t>
            </a:r>
            <a:r>
              <a:rPr lang="en-GB" b="0" i="0" u="none" strike="noStrike" dirty="0">
                <a:solidFill>
                  <a:srgbClr val="282828"/>
                </a:solidFill>
                <a:effectLst/>
                <a:latin typeface="MuseoSans"/>
              </a:rPr>
              <a:t> fault zone of the SYGT (</a:t>
            </a:r>
            <a:r>
              <a:rPr lang="en-GB" b="0" i="0" u="none" strike="noStrike" dirty="0">
                <a:solidFill>
                  <a:srgbClr val="1DB5C3"/>
                </a:solidFill>
                <a:effectLst/>
                <a:latin typeface="MuseoSans"/>
                <a:hlinkClick r:id="rId3"/>
              </a:rPr>
              <a:t>Yuan et al., 1985b</a:t>
            </a:r>
            <a:r>
              <a:rPr lang="en-GB" b="0" i="0" u="none" strike="noStrike" dirty="0">
                <a:solidFill>
                  <a:srgbClr val="282828"/>
                </a:solidFill>
                <a:effectLst/>
                <a:latin typeface="MuseoSans"/>
              </a:rPr>
              <a:t>; </a:t>
            </a:r>
            <a:r>
              <a:rPr lang="en-GB" b="0" i="0" u="none" strike="noStrike" dirty="0">
                <a:solidFill>
                  <a:srgbClr val="1DB5C3"/>
                </a:solidFill>
                <a:effectLst/>
                <a:latin typeface="MuseoSans"/>
                <a:hlinkClick r:id="rId4"/>
              </a:rPr>
              <a:t>Song et al., 2001</a:t>
            </a:r>
            <a:r>
              <a:rPr lang="en-GB" b="0" i="0" u="none" strike="noStrike" dirty="0">
                <a:solidFill>
                  <a:srgbClr val="282828"/>
                </a:solidFill>
                <a:effectLst/>
                <a:latin typeface="MuseoSans"/>
              </a:rPr>
              <a:t>). There is, however, only one location where pyritised ultramafic rocks supported Pb and Zn mineralisation. These diabase and gabbro-diabase sills and dikes (K–</a:t>
            </a:r>
            <a:r>
              <a:rPr lang="en-GB" b="0" i="0" u="none" strike="noStrike" dirty="0" err="1">
                <a:solidFill>
                  <a:srgbClr val="282828"/>
                </a:solidFill>
                <a:effectLst/>
                <a:latin typeface="MuseoSans"/>
              </a:rPr>
              <a:t>Ar</a:t>
            </a:r>
            <a:r>
              <a:rPr lang="en-GB" b="0" i="0" u="none" strike="noStrike" dirty="0">
                <a:solidFill>
                  <a:srgbClr val="282828"/>
                </a:solidFill>
                <a:effectLst/>
                <a:latin typeface="MuseoSans"/>
              </a:rPr>
              <a:t> ages: 246–283 Ma) lie on the eastern side of the </a:t>
            </a:r>
            <a:r>
              <a:rPr lang="en-GB" b="0" i="0" u="none" strike="noStrike" dirty="0" err="1">
                <a:solidFill>
                  <a:srgbClr val="282828"/>
                </a:solidFill>
                <a:effectLst/>
                <a:latin typeface="MuseoSans"/>
              </a:rPr>
              <a:t>Xiaojiang</a:t>
            </a:r>
            <a:r>
              <a:rPr lang="en-GB" b="0" i="0" u="none" strike="noStrike" dirty="0">
                <a:solidFill>
                  <a:srgbClr val="282828"/>
                </a:solidFill>
                <a:effectLst/>
                <a:latin typeface="MuseoSans"/>
              </a:rPr>
              <a:t> fault (</a:t>
            </a:r>
            <a:r>
              <a:rPr lang="en-GB" b="0" i="0" u="none" strike="noStrike" dirty="0">
                <a:solidFill>
                  <a:srgbClr val="1DB5C3"/>
                </a:solidFill>
                <a:effectLst/>
                <a:latin typeface="MuseoSans"/>
                <a:hlinkClick r:id="rId5"/>
              </a:rPr>
              <a:t>Liu and Lin, 1999</a:t>
            </a:r>
            <a:r>
              <a:rPr lang="en-GB" b="0" i="0" u="none" strike="noStrike" dirty="0">
                <a:solidFill>
                  <a:srgbClr val="282828"/>
                </a:solidFill>
                <a:effectLst/>
                <a:latin typeface="MuseoSans"/>
              </a:rPr>
              <a:t>). Certain diabase contact zones experienced intense hydrothermal alteration (e.g., silicification and </a:t>
            </a:r>
            <a:r>
              <a:rPr lang="en-GB" b="0" i="0" u="none" strike="noStrike" dirty="0" err="1">
                <a:solidFill>
                  <a:srgbClr val="282828"/>
                </a:solidFill>
                <a:effectLst/>
                <a:latin typeface="MuseoSans"/>
              </a:rPr>
              <a:t>epidotisation</a:t>
            </a:r>
            <a:r>
              <a:rPr lang="en-GB" b="0" i="0" u="none" strike="noStrike" dirty="0">
                <a:solidFill>
                  <a:srgbClr val="282828"/>
                </a:solidFill>
                <a:effectLst/>
                <a:latin typeface="MuseoSans"/>
              </a:rPr>
              <a:t>) and Pb, Zn, and Cu mineralisation.</a:t>
            </a:r>
            <a:endParaRPr lang="en-NL" dirty="0"/>
          </a:p>
        </p:txBody>
      </p:sp>
      <p:sp>
        <p:nvSpPr>
          <p:cNvPr id="4" name="Slide Number Placeholder 3"/>
          <p:cNvSpPr>
            <a:spLocks noGrp="1"/>
          </p:cNvSpPr>
          <p:nvPr>
            <p:ph type="sldNum" sz="quarter" idx="5"/>
          </p:nvPr>
        </p:nvSpPr>
        <p:spPr/>
        <p:txBody>
          <a:bodyPr/>
          <a:lstStyle/>
          <a:p>
            <a:fld id="{51448425-C5C5-DD4D-979C-AD639B914E30}" type="slidenum">
              <a:rPr lang="en-NL" smtClean="0"/>
              <a:t>7</a:t>
            </a:fld>
            <a:endParaRPr lang="en-NL"/>
          </a:p>
        </p:txBody>
      </p:sp>
    </p:spTree>
    <p:extLst>
      <p:ext uri="{BB962C8B-B14F-4D97-AF65-F5344CB8AC3E}">
        <p14:creationId xmlns:p14="http://schemas.microsoft.com/office/powerpoint/2010/main" val="175459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82828"/>
                </a:solidFill>
                <a:effectLst/>
                <a:latin typeface="MuseoSans"/>
              </a:rPr>
              <a:t>Stratigraphic column of the Yangtze block, showing the lithology of the host rocks for the Zn-Pb deposits and known </a:t>
            </a:r>
            <a:r>
              <a:rPr lang="en-GB" b="0" i="0" u="none" strike="noStrike" dirty="0" err="1">
                <a:solidFill>
                  <a:srgbClr val="282828"/>
                </a:solidFill>
                <a:effectLst/>
                <a:latin typeface="MuseoSans"/>
              </a:rPr>
              <a:t>occurences</a:t>
            </a:r>
            <a:r>
              <a:rPr lang="en-GB" b="0" i="0" u="none" strike="noStrike" dirty="0">
                <a:solidFill>
                  <a:srgbClr val="282828"/>
                </a:solidFill>
                <a:effectLst/>
                <a:latin typeface="MuseoSans"/>
              </a:rPr>
              <a:t> of </a:t>
            </a:r>
            <a:r>
              <a:rPr lang="en-GB" b="0" i="0" u="none" strike="noStrike" dirty="0" err="1">
                <a:solidFill>
                  <a:srgbClr val="282828"/>
                </a:solidFill>
                <a:effectLst/>
                <a:latin typeface="MuseoSans"/>
              </a:rPr>
              <a:t>gympsum</a:t>
            </a:r>
            <a:r>
              <a:rPr lang="en-GB" b="0" i="0" u="none" strike="noStrike" dirty="0">
                <a:solidFill>
                  <a:srgbClr val="282828"/>
                </a:solidFill>
                <a:effectLst/>
                <a:latin typeface="MuseoSans"/>
              </a:rPr>
              <a:t> or vanished </a:t>
            </a:r>
            <a:r>
              <a:rPr lang="en-GB" b="0" i="0" u="none" strike="noStrike" dirty="0" err="1">
                <a:solidFill>
                  <a:srgbClr val="282828"/>
                </a:solidFill>
                <a:effectLst/>
                <a:latin typeface="MuseoSans"/>
              </a:rPr>
              <a:t>avaporites</a:t>
            </a:r>
            <a:r>
              <a:rPr lang="en-GB" b="0" i="0" u="none" strike="noStrike" dirty="0">
                <a:solidFill>
                  <a:srgbClr val="282828"/>
                </a:solidFill>
                <a:effectLst/>
                <a:latin typeface="MuseoSans"/>
              </a:rPr>
              <a:t> (modified from Liu, 1996)</a:t>
            </a:r>
          </a:p>
          <a:p>
            <a:endParaRPr lang="en-GB" b="0" i="0" u="none" strike="noStrike" dirty="0">
              <a:solidFill>
                <a:srgbClr val="282828"/>
              </a:solidFill>
              <a:effectLst/>
              <a:latin typeface="MuseoSans"/>
            </a:endParaRPr>
          </a:p>
          <a:p>
            <a:r>
              <a:rPr lang="en-GB" b="0" i="0" u="none" strike="noStrike" dirty="0">
                <a:solidFill>
                  <a:srgbClr val="282828"/>
                </a:solidFill>
                <a:effectLst/>
                <a:latin typeface="MuseoSans"/>
              </a:rPr>
              <a:t>There are up to 52 igneous outcrops of intermediate to basic-</a:t>
            </a:r>
            <a:r>
              <a:rPr lang="en-GB" b="0" i="0" u="none" strike="noStrike" dirty="0" err="1">
                <a:solidFill>
                  <a:srgbClr val="282828"/>
                </a:solidFill>
                <a:effectLst/>
                <a:latin typeface="MuseoSans"/>
              </a:rPr>
              <a:t>ultrabasicity</a:t>
            </a:r>
            <a:r>
              <a:rPr lang="en-GB" b="0" i="0" u="none" strike="noStrike" dirty="0">
                <a:solidFill>
                  <a:srgbClr val="282828"/>
                </a:solidFill>
                <a:effectLst/>
                <a:latin typeface="MuseoSans"/>
              </a:rPr>
              <a:t> rocks along the NS-trending </a:t>
            </a:r>
            <a:r>
              <a:rPr lang="en-GB" b="0" i="0" u="none" strike="noStrike" dirty="0" err="1">
                <a:solidFill>
                  <a:srgbClr val="282828"/>
                </a:solidFill>
                <a:effectLst/>
                <a:latin typeface="MuseoSans"/>
              </a:rPr>
              <a:t>Xiaojiang</a:t>
            </a:r>
            <a:r>
              <a:rPr lang="en-GB" b="0" i="0" u="none" strike="noStrike" dirty="0">
                <a:solidFill>
                  <a:srgbClr val="282828"/>
                </a:solidFill>
                <a:effectLst/>
                <a:latin typeface="MuseoSans"/>
              </a:rPr>
              <a:t> fault zone of the SYGT (</a:t>
            </a:r>
            <a:r>
              <a:rPr lang="en-GB" b="0" i="0" u="none" strike="noStrike" dirty="0">
                <a:solidFill>
                  <a:srgbClr val="1DB5C3"/>
                </a:solidFill>
                <a:effectLst/>
                <a:latin typeface="MuseoSans"/>
                <a:hlinkClick r:id="rId3"/>
              </a:rPr>
              <a:t>Yuan et al., 1985b</a:t>
            </a:r>
            <a:r>
              <a:rPr lang="en-GB" b="0" i="0" u="none" strike="noStrike" dirty="0">
                <a:solidFill>
                  <a:srgbClr val="282828"/>
                </a:solidFill>
                <a:effectLst/>
                <a:latin typeface="MuseoSans"/>
              </a:rPr>
              <a:t>; </a:t>
            </a:r>
            <a:r>
              <a:rPr lang="en-GB" b="0" i="0" u="none" strike="noStrike" dirty="0">
                <a:solidFill>
                  <a:srgbClr val="1DB5C3"/>
                </a:solidFill>
                <a:effectLst/>
                <a:latin typeface="MuseoSans"/>
                <a:hlinkClick r:id="rId4"/>
              </a:rPr>
              <a:t>Song et al., 2001</a:t>
            </a:r>
            <a:r>
              <a:rPr lang="en-GB" b="0" i="0" u="none" strike="noStrike" dirty="0">
                <a:solidFill>
                  <a:srgbClr val="282828"/>
                </a:solidFill>
                <a:effectLst/>
                <a:latin typeface="MuseoSans"/>
              </a:rPr>
              <a:t>). There is, however, only one location where pyritised ultramafic rocks supported Pb and Zn mineralisation. These diabase and gabbro-diabase sills and dikes (K–</a:t>
            </a:r>
            <a:r>
              <a:rPr lang="en-GB" b="0" i="0" u="none" strike="noStrike" dirty="0" err="1">
                <a:solidFill>
                  <a:srgbClr val="282828"/>
                </a:solidFill>
                <a:effectLst/>
                <a:latin typeface="MuseoSans"/>
              </a:rPr>
              <a:t>Ar</a:t>
            </a:r>
            <a:r>
              <a:rPr lang="en-GB" b="0" i="0" u="none" strike="noStrike" dirty="0">
                <a:solidFill>
                  <a:srgbClr val="282828"/>
                </a:solidFill>
                <a:effectLst/>
                <a:latin typeface="MuseoSans"/>
              </a:rPr>
              <a:t> ages: 246–283 Ma) lie on the eastern side of the </a:t>
            </a:r>
            <a:r>
              <a:rPr lang="en-GB" b="0" i="0" u="none" strike="noStrike" dirty="0" err="1">
                <a:solidFill>
                  <a:srgbClr val="282828"/>
                </a:solidFill>
                <a:effectLst/>
                <a:latin typeface="MuseoSans"/>
              </a:rPr>
              <a:t>Xiaojiang</a:t>
            </a:r>
            <a:r>
              <a:rPr lang="en-GB" b="0" i="0" u="none" strike="noStrike" dirty="0">
                <a:solidFill>
                  <a:srgbClr val="282828"/>
                </a:solidFill>
                <a:effectLst/>
                <a:latin typeface="MuseoSans"/>
              </a:rPr>
              <a:t> fault (</a:t>
            </a:r>
            <a:r>
              <a:rPr lang="en-GB" b="0" i="0" u="none" strike="noStrike" dirty="0">
                <a:solidFill>
                  <a:srgbClr val="1DB5C3"/>
                </a:solidFill>
                <a:effectLst/>
                <a:latin typeface="MuseoSans"/>
                <a:hlinkClick r:id="rId5"/>
              </a:rPr>
              <a:t>Liu and Lin, 1999</a:t>
            </a:r>
            <a:r>
              <a:rPr lang="en-GB" b="0" i="0" u="none" strike="noStrike" dirty="0">
                <a:solidFill>
                  <a:srgbClr val="282828"/>
                </a:solidFill>
                <a:effectLst/>
                <a:latin typeface="MuseoSans"/>
              </a:rPr>
              <a:t>). Certain diabase contact zones experienced intense hydrothermal alteration (e.g., silicification and </a:t>
            </a:r>
            <a:r>
              <a:rPr lang="en-GB" b="0" i="0" u="none" strike="noStrike" dirty="0" err="1">
                <a:solidFill>
                  <a:srgbClr val="282828"/>
                </a:solidFill>
                <a:effectLst/>
                <a:latin typeface="MuseoSans"/>
              </a:rPr>
              <a:t>epidotisation</a:t>
            </a:r>
            <a:r>
              <a:rPr lang="en-GB" b="0" i="0" u="none" strike="noStrike" dirty="0">
                <a:solidFill>
                  <a:srgbClr val="282828"/>
                </a:solidFill>
                <a:effectLst/>
                <a:latin typeface="MuseoSans"/>
              </a:rPr>
              <a:t>) and Pb, Zn, and Cu mineralisation.</a:t>
            </a:r>
            <a:endParaRPr lang="en-NL" dirty="0"/>
          </a:p>
        </p:txBody>
      </p:sp>
      <p:sp>
        <p:nvSpPr>
          <p:cNvPr id="4" name="Slide Number Placeholder 3"/>
          <p:cNvSpPr>
            <a:spLocks noGrp="1"/>
          </p:cNvSpPr>
          <p:nvPr>
            <p:ph type="sldNum" sz="quarter" idx="5"/>
          </p:nvPr>
        </p:nvSpPr>
        <p:spPr/>
        <p:txBody>
          <a:bodyPr/>
          <a:lstStyle/>
          <a:p>
            <a:fld id="{51448425-C5C5-DD4D-979C-AD639B914E30}" type="slidenum">
              <a:rPr lang="en-NL" smtClean="0"/>
              <a:t>8</a:t>
            </a:fld>
            <a:endParaRPr lang="en-NL"/>
          </a:p>
        </p:txBody>
      </p:sp>
    </p:spTree>
    <p:extLst>
      <p:ext uri="{BB962C8B-B14F-4D97-AF65-F5344CB8AC3E}">
        <p14:creationId xmlns:p14="http://schemas.microsoft.com/office/powerpoint/2010/main" val="425637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controlled. </a:t>
            </a:r>
            <a:r>
              <a:rPr lang="en-IE" dirty="0">
                <a:effectLst/>
                <a:latin typeface="Times" pitchFamily="2" charset="0"/>
              </a:rPr>
              <a:t>Tectonic zones are characterised by large-scale overthrust structures, folds, and</a:t>
            </a:r>
          </a:p>
          <a:p>
            <a:r>
              <a:rPr lang="en-IE" dirty="0">
                <a:effectLst/>
                <a:latin typeface="Times" pitchFamily="2" charset="0"/>
              </a:rPr>
              <a:t>compressional-shear faults. </a:t>
            </a:r>
          </a:p>
          <a:p>
            <a:r>
              <a:rPr lang="en-IE" dirty="0">
                <a:effectLst/>
                <a:latin typeface="Times" pitchFamily="2" charset="0"/>
              </a:rPr>
              <a:t>Magmatic activity in the district is marked by the Late Permian </a:t>
            </a:r>
            <a:r>
              <a:rPr lang="en-IE" dirty="0" err="1">
                <a:effectLst/>
                <a:latin typeface="Times" pitchFamily="2" charset="0"/>
              </a:rPr>
              <a:t>Emeishan</a:t>
            </a:r>
            <a:r>
              <a:rPr lang="en-IE" dirty="0">
                <a:effectLst/>
                <a:latin typeface="Times" pitchFamily="2" charset="0"/>
              </a:rPr>
              <a:t> basalt (K</a:t>
            </a:r>
            <a:r>
              <a:rPr lang="en-IE" dirty="0">
                <a:effectLst/>
                <a:latin typeface="Helvetica" pitchFamily="2" charset="0"/>
              </a:rPr>
              <a:t>–</a:t>
            </a:r>
            <a:r>
              <a:rPr lang="en-IE" dirty="0" err="1">
                <a:effectLst/>
                <a:latin typeface="Times" pitchFamily="2" charset="0"/>
              </a:rPr>
              <a:t>Ar</a:t>
            </a:r>
            <a:r>
              <a:rPr lang="en-IE" dirty="0">
                <a:effectLst/>
                <a:latin typeface="Times" pitchFamily="2" charset="0"/>
              </a:rPr>
              <a:t> ages: 218.6</a:t>
            </a:r>
            <a:r>
              <a:rPr lang="en-IE" dirty="0">
                <a:effectLst/>
                <a:latin typeface="Helvetica" pitchFamily="2" charset="0"/>
              </a:rPr>
              <a:t>–</a:t>
            </a:r>
            <a:endParaRPr lang="en-IE" dirty="0">
              <a:effectLst/>
              <a:latin typeface="Times" pitchFamily="2" charset="0"/>
            </a:endParaRPr>
          </a:p>
          <a:p>
            <a:r>
              <a:rPr lang="en-IE" dirty="0">
                <a:solidFill>
                  <a:srgbClr val="000000"/>
                </a:solidFill>
                <a:effectLst/>
                <a:latin typeface="Times" pitchFamily="2" charset="0"/>
              </a:rPr>
              <a:t>253.3 Ma) </a:t>
            </a:r>
            <a:endParaRPr lang="en-IE" dirty="0">
              <a:solidFill>
                <a:srgbClr val="0000FF"/>
              </a:solidFill>
              <a:effectLst/>
              <a:latin typeface="Times" pitchFamily="2" charset="0"/>
            </a:endParaRPr>
          </a:p>
          <a:p>
            <a:endParaRPr lang="en-IE"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9</a:t>
            </a:fld>
            <a:endParaRPr lang="en-US"/>
          </a:p>
        </p:txBody>
      </p:sp>
    </p:spTree>
    <p:extLst>
      <p:ext uri="{BB962C8B-B14F-4D97-AF65-F5344CB8AC3E}">
        <p14:creationId xmlns:p14="http://schemas.microsoft.com/office/powerpoint/2010/main" val="3692585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effectLst/>
                <a:latin typeface="Times" pitchFamily="2" charset="0"/>
              </a:rPr>
              <a:t>A. Huize deposit ore showing zinc and lead </a:t>
            </a:r>
            <a:r>
              <a:rPr lang="en-IE" dirty="0" err="1">
                <a:effectLst/>
                <a:latin typeface="Times" pitchFamily="2" charset="0"/>
              </a:rPr>
              <a:t>sulfides</a:t>
            </a:r>
            <a:r>
              <a:rPr lang="en-IE" dirty="0">
                <a:effectLst/>
                <a:latin typeface="Times" pitchFamily="2" charset="0"/>
              </a:rPr>
              <a:t> in a porous dolostone and replacing the host rock.</a:t>
            </a:r>
          </a:p>
          <a:p>
            <a:r>
              <a:rPr lang="en-IE" dirty="0">
                <a:effectLst/>
                <a:latin typeface="Times" pitchFamily="2" charset="0"/>
              </a:rPr>
              <a:t>B. Porous and vuggy dolostone with bitumen in pores in the Huize deposit, China; a potential reduced </a:t>
            </a:r>
            <a:r>
              <a:rPr lang="en-IE" dirty="0" err="1">
                <a:effectLst/>
                <a:latin typeface="Times" pitchFamily="2" charset="0"/>
              </a:rPr>
              <a:t>sulfur</a:t>
            </a:r>
            <a:r>
              <a:rPr lang="en-IE" dirty="0">
                <a:effectLst/>
                <a:latin typeface="Times" pitchFamily="2" charset="0"/>
              </a:rPr>
              <a:t> and hydrocarbon gas reservoir.</a:t>
            </a:r>
          </a:p>
          <a:p>
            <a:endParaRPr lang="en-IE" dirty="0">
              <a:effectLst/>
              <a:latin typeface="Times" pitchFamily="2" charset="0"/>
            </a:endParaRPr>
          </a:p>
          <a:p>
            <a:r>
              <a:rPr lang="en-IE" dirty="0">
                <a:effectLst/>
                <a:latin typeface="Times" pitchFamily="2" charset="0"/>
              </a:rPr>
              <a:t>The Early</a:t>
            </a:r>
          </a:p>
          <a:p>
            <a:r>
              <a:rPr lang="en-IE" dirty="0">
                <a:effectLst/>
                <a:latin typeface="Times" pitchFamily="2" charset="0"/>
              </a:rPr>
              <a:t>Carboniferous </a:t>
            </a:r>
            <a:r>
              <a:rPr lang="en-IE" dirty="0" err="1">
                <a:effectLst/>
                <a:latin typeface="Times" pitchFamily="2" charset="0"/>
              </a:rPr>
              <a:t>Baizuo</a:t>
            </a:r>
            <a:r>
              <a:rPr lang="en-IE" dirty="0">
                <a:effectLst/>
                <a:latin typeface="Times" pitchFamily="2" charset="0"/>
              </a:rPr>
              <a:t> Formation (C1b) is the principal ore</a:t>
            </a:r>
          </a:p>
          <a:p>
            <a:r>
              <a:rPr lang="en-IE" dirty="0">
                <a:effectLst/>
                <a:latin typeface="Times" pitchFamily="2" charset="0"/>
              </a:rPr>
              <a:t>host sequence (</a:t>
            </a:r>
            <a:r>
              <a:rPr lang="en-IE" dirty="0">
                <a:solidFill>
                  <a:srgbClr val="0000FF"/>
                </a:solidFill>
                <a:effectLst/>
                <a:latin typeface="Times" pitchFamily="2" charset="0"/>
              </a:rPr>
              <a:t>Fig. 4</a:t>
            </a:r>
            <a:r>
              <a:rPr lang="en-IE" dirty="0">
                <a:effectLst/>
                <a:latin typeface="Times" pitchFamily="2" charset="0"/>
              </a:rPr>
              <a:t>) and is predominantly composed of</a:t>
            </a:r>
          </a:p>
          <a:p>
            <a:r>
              <a:rPr lang="en-IE" dirty="0">
                <a:effectLst/>
                <a:latin typeface="Times" pitchFamily="2" charset="0"/>
              </a:rPr>
              <a:t>greyish-white, yellowish-red, and cream-coloured, </a:t>
            </a:r>
            <a:r>
              <a:rPr lang="en-IE" dirty="0" err="1">
                <a:effectLst/>
                <a:latin typeface="Times" pitchFamily="2" charset="0"/>
              </a:rPr>
              <a:t>coarsecrystalline</a:t>
            </a:r>
            <a:endParaRPr lang="en-IE" dirty="0">
              <a:effectLst/>
              <a:latin typeface="Times" pitchFamily="2" charset="0"/>
            </a:endParaRPr>
          </a:p>
          <a:p>
            <a:r>
              <a:rPr lang="en-IE" dirty="0">
                <a:effectLst/>
                <a:latin typeface="Times" pitchFamily="2" charset="0"/>
              </a:rPr>
              <a:t>dolomite, compact light-grey limestone, and</a:t>
            </a:r>
          </a:p>
          <a:p>
            <a:r>
              <a:rPr lang="en-IE" dirty="0">
                <a:effectLst/>
                <a:latin typeface="Times" pitchFamily="2" charset="0"/>
              </a:rPr>
              <a:t>siliceous dolomitic limestone interbedded with barite.</a:t>
            </a:r>
          </a:p>
          <a:p>
            <a:endParaRPr lang="en-IE" dirty="0">
              <a:effectLst/>
              <a:latin typeface="Times" pitchFamily="2" charset="0"/>
            </a:endParaRPr>
          </a:p>
          <a:p>
            <a:pPr>
              <a:spcBef>
                <a:spcPts val="600"/>
              </a:spcBef>
            </a:pPr>
            <a:endParaRPr lang="en-US" dirty="0"/>
          </a:p>
          <a:p>
            <a:pPr>
              <a:spcBef>
                <a:spcPts val="600"/>
              </a:spcBef>
            </a:pPr>
            <a:r>
              <a:rPr lang="en-US" dirty="0"/>
              <a:t>Gypsum beds have been found in the mine at Huize (Fig. 27A), in strata in the central and western Yangtze block (Li et al., 1963; </a:t>
            </a:r>
            <a:r>
              <a:rPr lang="en-US" dirty="0" err="1"/>
              <a:t>Jin</a:t>
            </a:r>
            <a:r>
              <a:rPr lang="en-US" dirty="0"/>
              <a:t> et al., 2006). Barite-bearing gypsum units are also found in the </a:t>
            </a:r>
            <a:r>
              <a:rPr lang="en-US" dirty="0" err="1"/>
              <a:t>Baizuo</a:t>
            </a:r>
            <a:r>
              <a:rPr lang="en-US" dirty="0"/>
              <a:t> Formation carbonates (Han et al., 2007, 2015). </a:t>
            </a:r>
          </a:p>
        </p:txBody>
      </p:sp>
      <p:sp>
        <p:nvSpPr>
          <p:cNvPr id="4" name="Slide Number Placeholder 3"/>
          <p:cNvSpPr>
            <a:spLocks noGrp="1"/>
          </p:cNvSpPr>
          <p:nvPr>
            <p:ph type="sldNum" sz="quarter" idx="5"/>
          </p:nvPr>
        </p:nvSpPr>
        <p:spPr/>
        <p:txBody>
          <a:bodyPr/>
          <a:lstStyle/>
          <a:p>
            <a:fld id="{DA0CC1FE-13EF-774C-A0D1-AE68D6220C16}" type="slidenum">
              <a:rPr lang="en-US" smtClean="0"/>
              <a:t>11</a:t>
            </a:fld>
            <a:endParaRPr lang="en-US"/>
          </a:p>
        </p:txBody>
      </p:sp>
    </p:spTree>
    <p:extLst>
      <p:ext uri="{BB962C8B-B14F-4D97-AF65-F5344CB8AC3E}">
        <p14:creationId xmlns:p14="http://schemas.microsoft.com/office/powerpoint/2010/main" val="284520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AgBiS2 (</a:t>
            </a:r>
            <a:r>
              <a:rPr lang="en-US" dirty="0" err="1"/>
              <a:t>matildite</a:t>
            </a:r>
            <a:r>
              <a:rPr lang="en-US" dirty="0"/>
              <a:t>)</a:t>
            </a:r>
          </a:p>
        </p:txBody>
      </p:sp>
      <p:sp>
        <p:nvSpPr>
          <p:cNvPr id="4" name="Slide Number Placeholder 3"/>
          <p:cNvSpPr>
            <a:spLocks noGrp="1"/>
          </p:cNvSpPr>
          <p:nvPr>
            <p:ph type="sldNum" sz="quarter" idx="5"/>
          </p:nvPr>
        </p:nvSpPr>
        <p:spPr/>
        <p:txBody>
          <a:bodyPr/>
          <a:lstStyle/>
          <a:p>
            <a:fld id="{DA0CC1FE-13EF-774C-A0D1-AE68D6220C16}" type="slidenum">
              <a:rPr lang="en-US" smtClean="0"/>
              <a:t>12</a:t>
            </a:fld>
            <a:endParaRPr lang="en-US"/>
          </a:p>
        </p:txBody>
      </p:sp>
    </p:spTree>
    <p:extLst>
      <p:ext uri="{BB962C8B-B14F-4D97-AF65-F5344CB8AC3E}">
        <p14:creationId xmlns:p14="http://schemas.microsoft.com/office/powerpoint/2010/main" val="72534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Strontium isotope data indicate more radiogenic component source(s) relative to the host rocks. Lead isotope measurements show a crustal metal source that most likely reflects derivation from basement igneous rocks (Zhou et al., 2001). Again, homogeneous Pb isotope suggest the metals are sourced from  the </a:t>
            </a:r>
            <a:r>
              <a:rPr lang="en-US" dirty="0" err="1"/>
              <a:t>Kunyang</a:t>
            </a:r>
            <a:r>
              <a:rPr lang="en-US" dirty="0"/>
              <a:t> Group in a relatively short ore-forming process may be the major reason for the nearly constant Pb isotope signatures of the Huize Zn-Pb deposit and insignificant contribution of the host rocks.</a:t>
            </a:r>
          </a:p>
          <a:p>
            <a:r>
              <a:rPr lang="en-US" dirty="0"/>
              <a:t>C-H-O isotopes and fluid inclusion study of calcite suggested the existence of two fluids and their mixing (Zhang et al., 2017, but suspicious…) </a:t>
            </a:r>
          </a:p>
          <a:p>
            <a:r>
              <a:rPr lang="en-US" dirty="0"/>
              <a:t>Following the Hercynian event, the Pacific Plate subducted from SE to NW, leading to sinistral strike slip movement of the </a:t>
            </a:r>
            <a:r>
              <a:rPr lang="en-US" dirty="0" err="1"/>
              <a:t>Xiaojiang</a:t>
            </a:r>
            <a:r>
              <a:rPr lang="en-US" dirty="0"/>
              <a:t> fault zone and </a:t>
            </a:r>
            <a:r>
              <a:rPr lang="en-US" dirty="0" err="1"/>
              <a:t>Zhaotong</a:t>
            </a:r>
            <a:r>
              <a:rPr lang="en-US" dirty="0"/>
              <a:t>– </a:t>
            </a:r>
            <a:r>
              <a:rPr lang="en-US" dirty="0" err="1"/>
              <a:t>Qujing</a:t>
            </a:r>
            <a:r>
              <a:rPr lang="en-US" dirty="0"/>
              <a:t> fault zones. NE-trending fold and compressional shear zones associated with the NW-trending tension or tensional faults strike–slip movement also drove the fluids.</a:t>
            </a:r>
          </a:p>
          <a:p>
            <a:r>
              <a:rPr lang="en-US" dirty="0"/>
              <a:t>The age of the Huize ores is controversial. Calcite </a:t>
            </a:r>
            <a:r>
              <a:rPr lang="en-US" dirty="0" err="1"/>
              <a:t>Sm</a:t>
            </a:r>
            <a:r>
              <a:rPr lang="en-US" dirty="0"/>
              <a:t>-Nd isochron age of 222±14 Ma (Li et al., 2004); Two samples of sphalerite from the ore yielded Rb-Sr isochron ages of 223.5 ± 3.9 and 226 ± 6.4 Ma (Yin et al., 2009).</a:t>
            </a:r>
          </a:p>
          <a:p>
            <a:endParaRPr lang="en-US" dirty="0"/>
          </a:p>
        </p:txBody>
      </p:sp>
      <p:sp>
        <p:nvSpPr>
          <p:cNvPr id="4" name="Slide Number Placeholder 3"/>
          <p:cNvSpPr>
            <a:spLocks noGrp="1"/>
          </p:cNvSpPr>
          <p:nvPr>
            <p:ph type="sldNum" sz="quarter" idx="5"/>
          </p:nvPr>
        </p:nvSpPr>
        <p:spPr/>
        <p:txBody>
          <a:bodyPr/>
          <a:lstStyle/>
          <a:p>
            <a:fld id="{DA0CC1FE-13EF-774C-A0D1-AE68D6220C16}" type="slidenum">
              <a:rPr lang="en-US" smtClean="0"/>
              <a:t>15</a:t>
            </a:fld>
            <a:endParaRPr lang="en-US"/>
          </a:p>
        </p:txBody>
      </p:sp>
    </p:spTree>
    <p:extLst>
      <p:ext uri="{BB962C8B-B14F-4D97-AF65-F5344CB8AC3E}">
        <p14:creationId xmlns:p14="http://schemas.microsoft.com/office/powerpoint/2010/main" val="61428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8403-2320-CE47-A058-A7375AAC8C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EF0C0CB-1C58-984E-A105-46FE68EDDF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F5138C5-B7F8-1A4D-A92F-F05EE9C520F3}"/>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5" name="Footer Placeholder 4">
            <a:extLst>
              <a:ext uri="{FF2B5EF4-FFF2-40B4-BE49-F238E27FC236}">
                <a16:creationId xmlns:a16="http://schemas.microsoft.com/office/drawing/2014/main" id="{1B78B292-C880-AD4E-B8C6-5D9999FDF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2F82E-2BCC-0B49-A29C-DE1F06977832}"/>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176887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BE7F-91F8-1944-B3A8-0869C62384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783D45-0713-E04A-BD7C-030A1C9F5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82E0D1-DA4B-EE4A-A7E5-FF889DFCC3A6}"/>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5" name="Footer Placeholder 4">
            <a:extLst>
              <a:ext uri="{FF2B5EF4-FFF2-40B4-BE49-F238E27FC236}">
                <a16:creationId xmlns:a16="http://schemas.microsoft.com/office/drawing/2014/main" id="{72204BA9-3AA5-9943-BAC9-74496E0C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DB119-DCCF-EE42-8917-74BD3F3863B7}"/>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270640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03CD7-E498-D44C-99C7-6A3D52A538B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6CD1A9-72A4-364E-9881-7167869C81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C20CEF-3B29-754B-B123-C5D48F6CAEBA}"/>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5" name="Footer Placeholder 4">
            <a:extLst>
              <a:ext uri="{FF2B5EF4-FFF2-40B4-BE49-F238E27FC236}">
                <a16:creationId xmlns:a16="http://schemas.microsoft.com/office/drawing/2014/main" id="{5C4383CE-16A9-C946-8E30-C7D4D941B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48981-41BB-0742-8257-10405110BDD3}"/>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187395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B7FAB-D642-734E-9738-B1471CE95A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1A58FF-6403-FB4B-B8A2-89CD0AD50D7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67DEFD-E507-B741-AADA-32654FB9D65D}"/>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5" name="Footer Placeholder 4">
            <a:extLst>
              <a:ext uri="{FF2B5EF4-FFF2-40B4-BE49-F238E27FC236}">
                <a16:creationId xmlns:a16="http://schemas.microsoft.com/office/drawing/2014/main" id="{B42B9EA1-80A8-444B-9CFF-780585442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AB63C-A797-4B44-A50A-5D9F9FF3DF38}"/>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401673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F040-2909-3545-A784-7EA2F74F6EC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730E7E8-D5CF-5C45-9B99-98F8CEC97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6869E7-755D-314E-89C9-3F95BC0549DB}"/>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5" name="Footer Placeholder 4">
            <a:extLst>
              <a:ext uri="{FF2B5EF4-FFF2-40B4-BE49-F238E27FC236}">
                <a16:creationId xmlns:a16="http://schemas.microsoft.com/office/drawing/2014/main" id="{CE00E930-AB7B-184B-9191-EA0E6E89D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A02B4-96C6-C94F-8EC6-B20F2CABE95C}"/>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330663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DD8A-5DE2-4B40-91DF-C6F8FE0071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0AA68E-BB14-E44B-96AB-F69027D2A0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26B2028-B911-3A4B-843C-60F1EC199F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112E47-EEDC-6343-AF71-AABD69D16C4B}"/>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6" name="Footer Placeholder 5">
            <a:extLst>
              <a:ext uri="{FF2B5EF4-FFF2-40B4-BE49-F238E27FC236}">
                <a16:creationId xmlns:a16="http://schemas.microsoft.com/office/drawing/2014/main" id="{53411D22-CBF3-7C4E-91C7-2E7B98C04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3747B-E6F3-BF48-B73D-581F7B5807D5}"/>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301444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13AA-1A58-9540-9F40-5AF911DAB77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040D17-6897-F449-B742-0354EBE4F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E428ED-B7B4-814C-8326-EED4FBA8746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B426881-86BD-1042-BE56-AA11641CA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94FCD3-B42C-1243-87AE-AB5A9EB677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03C1DEF-B025-1F4F-BD83-82F1639E3F09}"/>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8" name="Footer Placeholder 7">
            <a:extLst>
              <a:ext uri="{FF2B5EF4-FFF2-40B4-BE49-F238E27FC236}">
                <a16:creationId xmlns:a16="http://schemas.microsoft.com/office/drawing/2014/main" id="{FDF6A8B1-7B32-8049-8CD5-6DF78B3CE4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094B39-0526-424F-B514-4FA04E7213A5}"/>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283186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8F20-3EF6-4E4A-8A50-FD10330D4EA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E7E71D-597E-794F-82CC-581AB9D18675}"/>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4" name="Footer Placeholder 3">
            <a:extLst>
              <a:ext uri="{FF2B5EF4-FFF2-40B4-BE49-F238E27FC236}">
                <a16:creationId xmlns:a16="http://schemas.microsoft.com/office/drawing/2014/main" id="{B63DE8A2-EBCA-8D48-BFB3-6F6AF7057B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82785-E6D2-9247-84C8-305326838828}"/>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13781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AF2663-B632-734C-BDC5-AEDBAA6B8548}"/>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3" name="Footer Placeholder 2">
            <a:extLst>
              <a:ext uri="{FF2B5EF4-FFF2-40B4-BE49-F238E27FC236}">
                <a16:creationId xmlns:a16="http://schemas.microsoft.com/office/drawing/2014/main" id="{42FC1037-4C69-E442-ABF9-F5CE1A282F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BE5CBD-3B1F-9244-8ED1-F904EF4EFD19}"/>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351112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FAE6-5158-E748-96BF-8BC5C15F5D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AEC749-837D-7A4A-A90A-24B2DFA878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A7DC8C9-DA09-9240-A8C9-037241BD0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D5F0EB-FE89-4541-892F-53E8E9C19CD7}"/>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6" name="Footer Placeholder 5">
            <a:extLst>
              <a:ext uri="{FF2B5EF4-FFF2-40B4-BE49-F238E27FC236}">
                <a16:creationId xmlns:a16="http://schemas.microsoft.com/office/drawing/2014/main" id="{ED47F7E6-639B-1D46-9702-EB520A26FF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EF181-5852-2B4D-9FBC-604F9F9EBDD9}"/>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268644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B509-0A53-074E-8D4B-C7B3A7BA07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1ACAC48-49C5-0249-B615-B52EC2A694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88C23-5CDA-F74A-B58B-5D4F58720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C27910-1F73-3F46-ACA4-263740CD53AB}"/>
              </a:ext>
            </a:extLst>
          </p:cNvPr>
          <p:cNvSpPr>
            <a:spLocks noGrp="1"/>
          </p:cNvSpPr>
          <p:nvPr>
            <p:ph type="dt" sz="half" idx="10"/>
          </p:nvPr>
        </p:nvSpPr>
        <p:spPr/>
        <p:txBody>
          <a:bodyPr/>
          <a:lstStyle/>
          <a:p>
            <a:fld id="{44FD00A2-75BE-A348-BE5E-7E4F47FDE186}" type="datetimeFigureOut">
              <a:rPr lang="en-US" smtClean="0"/>
              <a:t>9/8/23</a:t>
            </a:fld>
            <a:endParaRPr lang="en-US"/>
          </a:p>
        </p:txBody>
      </p:sp>
      <p:sp>
        <p:nvSpPr>
          <p:cNvPr id="6" name="Footer Placeholder 5">
            <a:extLst>
              <a:ext uri="{FF2B5EF4-FFF2-40B4-BE49-F238E27FC236}">
                <a16:creationId xmlns:a16="http://schemas.microsoft.com/office/drawing/2014/main" id="{B751D42A-8F46-A045-8019-F68F577E7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FD330-6E76-2040-9084-AE8BF16B3448}"/>
              </a:ext>
            </a:extLst>
          </p:cNvPr>
          <p:cNvSpPr>
            <a:spLocks noGrp="1"/>
          </p:cNvSpPr>
          <p:nvPr>
            <p:ph type="sldNum" sz="quarter" idx="12"/>
          </p:nvPr>
        </p:nvSpPr>
        <p:spPr/>
        <p:txBody>
          <a:bodyPr/>
          <a:lstStyle/>
          <a:p>
            <a:fld id="{CBB484FD-D692-0A45-BDDC-60C3B91D6E75}" type="slidenum">
              <a:rPr lang="en-US" smtClean="0"/>
              <a:t>‹#›</a:t>
            </a:fld>
            <a:endParaRPr lang="en-US"/>
          </a:p>
        </p:txBody>
      </p:sp>
    </p:spTree>
    <p:extLst>
      <p:ext uri="{BB962C8B-B14F-4D97-AF65-F5344CB8AC3E}">
        <p14:creationId xmlns:p14="http://schemas.microsoft.com/office/powerpoint/2010/main" val="3736750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2C17A6-04F7-CE45-8CED-341BF21E9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38A52DB-ACFF-2C4C-A18F-8AE91A4CA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C2300B-0083-EF4E-9D7D-CCDC41347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D00A2-75BE-A348-BE5E-7E4F47FDE186}" type="datetimeFigureOut">
              <a:rPr lang="en-US" smtClean="0"/>
              <a:t>9/8/23</a:t>
            </a:fld>
            <a:endParaRPr lang="en-US"/>
          </a:p>
        </p:txBody>
      </p:sp>
      <p:sp>
        <p:nvSpPr>
          <p:cNvPr id="5" name="Footer Placeholder 4">
            <a:extLst>
              <a:ext uri="{FF2B5EF4-FFF2-40B4-BE49-F238E27FC236}">
                <a16:creationId xmlns:a16="http://schemas.microsoft.com/office/drawing/2014/main" id="{856B693A-4A84-E843-BB89-C5DA668B36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C19A7C-7B9B-0942-B059-BC4648241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484FD-D692-0A45-BDDC-60C3B91D6E75}" type="slidenum">
              <a:rPr lang="en-US" smtClean="0"/>
              <a:t>‹#›</a:t>
            </a:fld>
            <a:endParaRPr lang="en-US"/>
          </a:p>
        </p:txBody>
      </p:sp>
    </p:spTree>
    <p:extLst>
      <p:ext uri="{BB962C8B-B14F-4D97-AF65-F5344CB8AC3E}">
        <p14:creationId xmlns:p14="http://schemas.microsoft.com/office/powerpoint/2010/main" val="3892680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png"/><Relationship Id="rId7"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1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0894E914-F1F7-2C4E-867F-E5CBDD631BE6}"/>
              </a:ext>
            </a:extLst>
          </p:cNvPr>
          <p:cNvSpPr txBox="1">
            <a:spLocks/>
          </p:cNvSpPr>
          <p:nvPr/>
        </p:nvSpPr>
        <p:spPr>
          <a:xfrm>
            <a:off x="371094" y="2718054"/>
            <a:ext cx="3438906"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700" b="1" dirty="0"/>
              <a:t>Dr. Lingli Zhou, VU Amsterdam/ </a:t>
            </a:r>
            <a:r>
              <a:rPr lang="en-US" sz="1700" b="1" dirty="0" err="1"/>
              <a:t>iCRAG</a:t>
            </a:r>
            <a:r>
              <a:rPr lang="en-US" sz="1700" b="1" dirty="0"/>
              <a:t>, UCD</a:t>
            </a:r>
          </a:p>
          <a:p>
            <a:pPr>
              <a:spcAft>
                <a:spcPts val="600"/>
              </a:spcAft>
            </a:pPr>
            <a:r>
              <a:rPr lang="en-US" sz="1700" dirty="0"/>
              <a:t>Yi Zheng, </a:t>
            </a:r>
            <a:r>
              <a:rPr lang="en-US" sz="1700" dirty="0" err="1"/>
              <a:t>Yucai</a:t>
            </a:r>
            <a:r>
              <a:rPr lang="en-US" sz="1700" dirty="0"/>
              <a:t>, </a:t>
            </a:r>
            <a:r>
              <a:rPr lang="en-US" sz="1700" dirty="0" err="1"/>
              <a:t>Jiaxi</a:t>
            </a:r>
            <a:r>
              <a:rPr lang="en-US" sz="1700" dirty="0"/>
              <a:t> Zhou, Xiaoxia Duan, Yumiao Meng, Peng-</a:t>
            </a:r>
            <a:r>
              <a:rPr lang="en-US" sz="1700" dirty="0" err="1"/>
              <a:t>peng</a:t>
            </a:r>
            <a:r>
              <a:rPr lang="en-US" sz="1700" dirty="0"/>
              <a:t> Yu, </a:t>
            </a:r>
            <a:r>
              <a:rPr lang="en-US" sz="1700" dirty="0" err="1"/>
              <a:t>Zhanke</a:t>
            </a:r>
            <a:r>
              <a:rPr lang="en-US" sz="1700" dirty="0"/>
              <a:t> Li, </a:t>
            </a:r>
            <a:r>
              <a:rPr lang="en-US" sz="1700" dirty="0" err="1"/>
              <a:t>Suofei</a:t>
            </a:r>
            <a:r>
              <a:rPr lang="en-US" sz="1700" dirty="0"/>
              <a:t> </a:t>
            </a:r>
            <a:r>
              <a:rPr lang="en-US" sz="1700" dirty="0" err="1"/>
              <a:t>Xiong</a:t>
            </a:r>
            <a:r>
              <a:rPr lang="en-US" sz="1700" dirty="0"/>
              <a:t>, Fan Xiao, </a:t>
            </a:r>
            <a:r>
              <a:rPr lang="en-US" sz="1700" dirty="0" err="1"/>
              <a:t>Yongbin</a:t>
            </a:r>
            <a:r>
              <a:rPr lang="en-US" sz="1700" dirty="0"/>
              <a:t> Wang</a:t>
            </a:r>
          </a:p>
        </p:txBody>
      </p:sp>
      <p:pic>
        <p:nvPicPr>
          <p:cNvPr id="6" name="Picture 5" descr="A green and white logo&#10;&#10;Description automatically generated">
            <a:extLst>
              <a:ext uri="{FF2B5EF4-FFF2-40B4-BE49-F238E27FC236}">
                <a16:creationId xmlns:a16="http://schemas.microsoft.com/office/drawing/2014/main" id="{58911473-1B7A-0845-A986-00B02510012C}"/>
              </a:ext>
            </a:extLst>
          </p:cNvPr>
          <p:cNvPicPr>
            <a:picLocks noChangeAspect="1"/>
          </p:cNvPicPr>
          <p:nvPr/>
        </p:nvPicPr>
        <p:blipFill>
          <a:blip r:embed="rId2"/>
          <a:stretch>
            <a:fillRect/>
          </a:stretch>
        </p:blipFill>
        <p:spPr>
          <a:xfrm>
            <a:off x="4901184" y="1021979"/>
            <a:ext cx="6922008" cy="4914625"/>
          </a:xfrm>
          <a:prstGeom prst="rect">
            <a:avLst/>
          </a:prstGeom>
        </p:spPr>
      </p:pic>
      <p:sp>
        <p:nvSpPr>
          <p:cNvPr id="4" name="Title 1">
            <a:extLst>
              <a:ext uri="{FF2B5EF4-FFF2-40B4-BE49-F238E27FC236}">
                <a16:creationId xmlns:a16="http://schemas.microsoft.com/office/drawing/2014/main" id="{00446B9D-ED7E-7E48-A50C-8EAB10BAEC00}"/>
              </a:ext>
            </a:extLst>
          </p:cNvPr>
          <p:cNvSpPr txBox="1">
            <a:spLocks/>
          </p:cNvSpPr>
          <p:nvPr/>
        </p:nvSpPr>
        <p:spPr>
          <a:xfrm>
            <a:off x="401051" y="586547"/>
            <a:ext cx="6018888" cy="24202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Carbonate-hosted Pb-Zn deposits in China: a review of the geological characteristics and genesis</a:t>
            </a:r>
            <a:br>
              <a:rPr lang="en-US" sz="2800" b="1"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240788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C4D6BCCE-0720-F625-8339-D40D99A447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965"/>
          <a:stretch/>
        </p:blipFill>
        <p:spPr>
          <a:xfrm>
            <a:off x="333459" y="2152827"/>
            <a:ext cx="5607000" cy="2694109"/>
          </a:xfrm>
          <a:prstGeom prst="rect">
            <a:avLst/>
          </a:prstGeom>
        </p:spPr>
      </p:pic>
      <p:pic>
        <p:nvPicPr>
          <p:cNvPr id="6" name="Picture 5" descr="A picture containing screenshot&#10;&#10;Description automatically generated">
            <a:extLst>
              <a:ext uri="{FF2B5EF4-FFF2-40B4-BE49-F238E27FC236}">
                <a16:creationId xmlns:a16="http://schemas.microsoft.com/office/drawing/2014/main" id="{5EE2F8B7-3923-404F-D31D-E0C37DAF7A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810" t="58832"/>
          <a:stretch/>
        </p:blipFill>
        <p:spPr>
          <a:xfrm>
            <a:off x="2828170" y="5054366"/>
            <a:ext cx="2304058" cy="1109128"/>
          </a:xfrm>
          <a:prstGeom prst="rect">
            <a:avLst/>
          </a:prstGeom>
        </p:spPr>
      </p:pic>
      <p:pic>
        <p:nvPicPr>
          <p:cNvPr id="7" name="Picture 6" descr="A picture containing screenshot&#10;&#10;Description automatically generated">
            <a:extLst>
              <a:ext uri="{FF2B5EF4-FFF2-40B4-BE49-F238E27FC236}">
                <a16:creationId xmlns:a16="http://schemas.microsoft.com/office/drawing/2014/main" id="{3353B320-880B-4247-A57A-AFC77FAC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810" b="41169"/>
          <a:stretch/>
        </p:blipFill>
        <p:spPr>
          <a:xfrm>
            <a:off x="333459" y="5054366"/>
            <a:ext cx="2304058" cy="1584981"/>
          </a:xfrm>
          <a:prstGeom prst="rect">
            <a:avLst/>
          </a:prstGeom>
        </p:spPr>
      </p:pic>
      <p:sp>
        <p:nvSpPr>
          <p:cNvPr id="11" name="TextBox 10">
            <a:extLst>
              <a:ext uri="{FF2B5EF4-FFF2-40B4-BE49-F238E27FC236}">
                <a16:creationId xmlns:a16="http://schemas.microsoft.com/office/drawing/2014/main" id="{049E8E1E-652A-E476-17F9-6AAEFC31A92C}"/>
              </a:ext>
            </a:extLst>
          </p:cNvPr>
          <p:cNvSpPr txBox="1"/>
          <p:nvPr/>
        </p:nvSpPr>
        <p:spPr>
          <a:xfrm>
            <a:off x="333459" y="2152827"/>
            <a:ext cx="5043213" cy="261610"/>
          </a:xfrm>
          <a:prstGeom prst="rect">
            <a:avLst/>
          </a:prstGeom>
          <a:noFill/>
        </p:spPr>
        <p:txBody>
          <a:bodyPr wrap="square">
            <a:spAutoFit/>
          </a:bodyPr>
          <a:lstStyle/>
          <a:p>
            <a:r>
              <a:rPr lang="en-US" sz="1100" i="1" dirty="0">
                <a:solidFill>
                  <a:srgbClr val="000000"/>
                </a:solidFill>
                <a:latin typeface="Calibri" panose="020F0502020204030204" pitchFamily="34" charset="0"/>
                <a:ea typeface="Times New Roman" panose="02020603050405020304" pitchFamily="18" charset="0"/>
              </a:rPr>
              <a:t>Plan map of No. 6 orebody at the 1631 level in the </a:t>
            </a:r>
            <a:r>
              <a:rPr lang="en-US" sz="1100" i="1" dirty="0" err="1">
                <a:solidFill>
                  <a:srgbClr val="000000"/>
                </a:solidFill>
                <a:latin typeface="Calibri" panose="020F0502020204030204" pitchFamily="34" charset="0"/>
                <a:ea typeface="Times New Roman" panose="02020603050405020304" pitchFamily="18" charset="0"/>
              </a:rPr>
              <a:t>Qilinchang</a:t>
            </a:r>
            <a:r>
              <a:rPr lang="en-US" sz="1100" i="1" dirty="0">
                <a:solidFill>
                  <a:srgbClr val="000000"/>
                </a:solidFill>
                <a:latin typeface="Calibri" panose="020F0502020204030204" pitchFamily="34" charset="0"/>
                <a:ea typeface="Times New Roman" panose="02020603050405020304" pitchFamily="18" charset="0"/>
              </a:rPr>
              <a:t> Zn-Pb-(Ag) deposit.</a:t>
            </a:r>
            <a:endParaRPr lang="en-NL" sz="1100" dirty="0">
              <a:effectLst/>
              <a:latin typeface="Times New Roman" panose="02020603050405020304" pitchFamily="18" charset="0"/>
              <a:ea typeface="Times New Roman" panose="02020603050405020304" pitchFamily="18" charset="0"/>
            </a:endParaRPr>
          </a:p>
        </p:txBody>
      </p:sp>
      <p:sp>
        <p:nvSpPr>
          <p:cNvPr id="8" name="Title 1">
            <a:extLst>
              <a:ext uri="{FF2B5EF4-FFF2-40B4-BE49-F238E27FC236}">
                <a16:creationId xmlns:a16="http://schemas.microsoft.com/office/drawing/2014/main" id="{0CEC7611-5D5D-F4DF-D8E6-62EF789F8965}"/>
              </a:ext>
            </a:extLst>
          </p:cNvPr>
          <p:cNvSpPr>
            <a:spLocks noGrp="1"/>
          </p:cNvSpPr>
          <p:nvPr>
            <p:ph type="title"/>
          </p:nvPr>
        </p:nvSpPr>
        <p:spPr>
          <a:xfrm>
            <a:off x="0" y="5853"/>
            <a:ext cx="10625229" cy="1147053"/>
          </a:xfrm>
        </p:spPr>
        <p:txBody>
          <a:bodyPr/>
          <a:lstStyle/>
          <a:p>
            <a:r>
              <a:rPr lang="en-NL" cap="none" dirty="0">
                <a:solidFill>
                  <a:schemeClr val="bg1"/>
                </a:solidFill>
                <a:latin typeface="Calibri" panose="020F0502020204030204" pitchFamily="34" charset="0"/>
                <a:cs typeface="Calibri" panose="020F0502020204030204" pitchFamily="34" charset="0"/>
              </a:rPr>
              <a:t>Huize </a:t>
            </a:r>
            <a:r>
              <a:rPr lang="en-GB" cap="none" dirty="0">
                <a:solidFill>
                  <a:schemeClr val="bg1"/>
                </a:solidFill>
                <a:latin typeface="Calibri" panose="020F0502020204030204" pitchFamily="34" charset="0"/>
                <a:cs typeface="Calibri" panose="020F0502020204030204" pitchFamily="34" charset="0"/>
              </a:rPr>
              <a:t>Pb-Zn-(Ag-Ge) deposit</a:t>
            </a:r>
            <a:endParaRPr lang="en-NL" cap="none" dirty="0">
              <a:solidFill>
                <a:schemeClr val="bg1"/>
              </a:solidFill>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DDF07339-EFBC-A345-98D3-5EC0672C57BB}"/>
              </a:ext>
            </a:extLst>
          </p:cNvPr>
          <p:cNvSpPr txBox="1">
            <a:spLocks/>
          </p:cNvSpPr>
          <p:nvPr/>
        </p:nvSpPr>
        <p:spPr>
          <a:xfrm>
            <a:off x="401946" y="374541"/>
            <a:ext cx="59832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Huize Pb-Zn-(Cd-Ag-Ge) deposit</a:t>
            </a:r>
          </a:p>
        </p:txBody>
      </p:sp>
      <p:pic>
        <p:nvPicPr>
          <p:cNvPr id="12" name="Picture 11">
            <a:extLst>
              <a:ext uri="{FF2B5EF4-FFF2-40B4-BE49-F238E27FC236}">
                <a16:creationId xmlns:a16="http://schemas.microsoft.com/office/drawing/2014/main" id="{2EACADAA-05E1-1E47-BB13-D821238341AB}"/>
              </a:ext>
            </a:extLst>
          </p:cNvPr>
          <p:cNvPicPr>
            <a:picLocks noChangeAspect="1"/>
          </p:cNvPicPr>
          <p:nvPr/>
        </p:nvPicPr>
        <p:blipFill>
          <a:blip r:embed="rId3"/>
          <a:stretch>
            <a:fillRect/>
          </a:stretch>
        </p:blipFill>
        <p:spPr>
          <a:xfrm>
            <a:off x="401946" y="1754288"/>
            <a:ext cx="2426224" cy="289587"/>
          </a:xfrm>
          <a:prstGeom prst="rect">
            <a:avLst/>
          </a:prstGeom>
        </p:spPr>
      </p:pic>
      <p:sp>
        <p:nvSpPr>
          <p:cNvPr id="13" name="TextBox 12">
            <a:extLst>
              <a:ext uri="{FF2B5EF4-FFF2-40B4-BE49-F238E27FC236}">
                <a16:creationId xmlns:a16="http://schemas.microsoft.com/office/drawing/2014/main" id="{BAA2E479-697E-324F-ACB4-AEBE09E9A7A8}"/>
              </a:ext>
            </a:extLst>
          </p:cNvPr>
          <p:cNvSpPr txBox="1"/>
          <p:nvPr/>
        </p:nvSpPr>
        <p:spPr>
          <a:xfrm>
            <a:off x="6251543" y="2283632"/>
            <a:ext cx="5292757" cy="3139321"/>
          </a:xfrm>
          <a:prstGeom prst="rect">
            <a:avLst/>
          </a:prstGeom>
          <a:noFill/>
        </p:spPr>
        <p:txBody>
          <a:bodyPr wrap="square">
            <a:spAutoFit/>
          </a:bodyPr>
          <a:lstStyle/>
          <a:p>
            <a:pPr marL="285750" indent="-285750">
              <a:buFont typeface="Arial" panose="020B0604020202020204" pitchFamily="34" charset="0"/>
              <a:buChar char="•"/>
            </a:pPr>
            <a:r>
              <a:rPr lang="en-US" dirty="0"/>
              <a:t>The Huize orebodies are strata-bound and typically lenticular in shape with variable thickness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main ore types are oxide ores in the upper parts, mixed ores containing both oxides and sulfides in middle levels, and </a:t>
            </a:r>
            <a:r>
              <a:rPr lang="en-US" dirty="0" err="1"/>
              <a:t>sulphide</a:t>
            </a:r>
            <a:r>
              <a:rPr lang="en-US" dirty="0"/>
              <a:t> ores in the deeper parts.</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The mineralization is hosted in the </a:t>
            </a:r>
            <a:r>
              <a:rPr lang="en-US" dirty="0" err="1"/>
              <a:t>Carbonniferous</a:t>
            </a:r>
            <a:r>
              <a:rPr lang="en-US" dirty="0"/>
              <a:t> </a:t>
            </a:r>
            <a:r>
              <a:rPr lang="en-US" dirty="0" err="1"/>
              <a:t>Baizuo</a:t>
            </a:r>
            <a:r>
              <a:rPr lang="en-US" dirty="0"/>
              <a:t> Formation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49543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EAED-624B-4C41-9727-877E5200C557}"/>
              </a:ext>
            </a:extLst>
          </p:cNvPr>
          <p:cNvSpPr>
            <a:spLocks noGrp="1"/>
          </p:cNvSpPr>
          <p:nvPr>
            <p:ph type="title"/>
          </p:nvPr>
        </p:nvSpPr>
        <p:spPr>
          <a:xfrm>
            <a:off x="401946" y="374541"/>
            <a:ext cx="5983224" cy="1325563"/>
          </a:xfrm>
        </p:spPr>
        <p:txBody>
          <a:bodyPr/>
          <a:lstStyle/>
          <a:p>
            <a:r>
              <a:rPr lang="en-US" sz="4400" kern="1200" cap="none" dirty="0">
                <a:solidFill>
                  <a:schemeClr val="tx1"/>
                </a:solidFill>
                <a:latin typeface="+mj-lt"/>
                <a:ea typeface="+mj-ea"/>
                <a:cs typeface="+mj-cs"/>
              </a:rPr>
              <a:t>Huize Pb-Zn-(Cd-Ag-Ge) deposit</a:t>
            </a:r>
            <a:endParaRPr lang="en-US" dirty="0"/>
          </a:p>
        </p:txBody>
      </p:sp>
      <p:pic>
        <p:nvPicPr>
          <p:cNvPr id="4" name="Picture 3" descr="A screenshot of a black screen&#10;&#10;Description automatically generated with medium confidence">
            <a:extLst>
              <a:ext uri="{FF2B5EF4-FFF2-40B4-BE49-F238E27FC236}">
                <a16:creationId xmlns:a16="http://schemas.microsoft.com/office/drawing/2014/main" id="{80C713FE-1080-F547-A307-CC16D3E7A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170" y="374541"/>
            <a:ext cx="5731510" cy="5943600"/>
          </a:xfrm>
          <a:prstGeom prst="rect">
            <a:avLst/>
          </a:prstGeom>
        </p:spPr>
      </p:pic>
      <p:sp>
        <p:nvSpPr>
          <p:cNvPr id="5" name="TextBox 4">
            <a:extLst>
              <a:ext uri="{FF2B5EF4-FFF2-40B4-BE49-F238E27FC236}">
                <a16:creationId xmlns:a16="http://schemas.microsoft.com/office/drawing/2014/main" id="{BA991EA5-4277-9B42-9F2F-83D1AF6811DC}"/>
              </a:ext>
            </a:extLst>
          </p:cNvPr>
          <p:cNvSpPr txBox="1"/>
          <p:nvPr/>
        </p:nvSpPr>
        <p:spPr>
          <a:xfrm>
            <a:off x="6347070" y="6287293"/>
            <a:ext cx="5439851" cy="523220"/>
          </a:xfrm>
          <a:prstGeom prst="rect">
            <a:avLst/>
          </a:prstGeom>
          <a:noFill/>
        </p:spPr>
        <p:txBody>
          <a:bodyPr wrap="square">
            <a:spAutoFit/>
          </a:bodyPr>
          <a:lstStyle/>
          <a:p>
            <a:pPr algn="just"/>
            <a:r>
              <a:rPr lang="en-US" sz="1400" i="1" dirty="0">
                <a:solidFill>
                  <a:srgbClr val="000000"/>
                </a:solidFill>
                <a:effectLst/>
                <a:latin typeface="Calibri" panose="020F0502020204030204" pitchFamily="34" charset="0"/>
                <a:ea typeface="Times New Roman" panose="02020603050405020304" pitchFamily="18" charset="0"/>
              </a:rPr>
              <a:t>Stratigraphic column of the Huize Pb-Zn-(Ag-Ge) deposit, Yunnan Province, China (after </a:t>
            </a:r>
            <a:r>
              <a:rPr lang="en-US" sz="1400" i="1" dirty="0">
                <a:solidFill>
                  <a:srgbClr val="0432FF"/>
                </a:solidFill>
                <a:effectLst/>
                <a:latin typeface="Calibri" panose="020F0502020204030204" pitchFamily="34" charset="0"/>
                <a:ea typeface="Times New Roman" panose="02020603050405020304" pitchFamily="18" charset="0"/>
              </a:rPr>
              <a:t>Han et al., 2007</a:t>
            </a:r>
            <a:r>
              <a:rPr lang="en-US" sz="1400" i="1" dirty="0">
                <a:solidFill>
                  <a:srgbClr val="000000"/>
                </a:solidFill>
                <a:effectLst/>
                <a:latin typeface="Calibri" panose="020F0502020204030204" pitchFamily="34" charset="0"/>
                <a:ea typeface="Times New Roman" panose="02020603050405020304" pitchFamily="18" charset="0"/>
              </a:rPr>
              <a:t>)</a:t>
            </a:r>
            <a:endParaRPr lang="en-NL" sz="14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ED38B31-DEE5-C44D-9972-18D2C7F39388}"/>
              </a:ext>
            </a:extLst>
          </p:cNvPr>
          <p:cNvSpPr txBox="1"/>
          <p:nvPr/>
        </p:nvSpPr>
        <p:spPr>
          <a:xfrm>
            <a:off x="382896" y="2334320"/>
            <a:ext cx="5713104" cy="3631763"/>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sz="2000" dirty="0"/>
              <a:t>The main host rock is a grayish-white to cream-colored sparry dolostone and dolomitic fine-grain limestone of the Early Carboniferous </a:t>
            </a:r>
            <a:r>
              <a:rPr lang="en-US" sz="2000" dirty="0" err="1"/>
              <a:t>Baizuo</a:t>
            </a:r>
            <a:r>
              <a:rPr lang="en-US" sz="2000" dirty="0"/>
              <a:t> Formation that is 50 to 80 m thick. </a:t>
            </a:r>
          </a:p>
          <a:p>
            <a:pPr marL="342900" indent="-342900">
              <a:spcBef>
                <a:spcPts val="600"/>
              </a:spcBef>
              <a:buFont typeface="Arial" panose="020B0604020202020204" pitchFamily="34" charset="0"/>
              <a:buChar char="•"/>
            </a:pPr>
            <a:r>
              <a:rPr lang="en-US" sz="2000" dirty="0"/>
              <a:t>The </a:t>
            </a:r>
            <a:r>
              <a:rPr lang="en-US" sz="2000" dirty="0" err="1"/>
              <a:t>Baizuo</a:t>
            </a:r>
            <a:r>
              <a:rPr lang="en-US" sz="2000" dirty="0"/>
              <a:t> Formation is a product of sediment and evaporite deposition in a restricted basin and part of an important gypsum-bearing sequence in the western and central Yangtze block. </a:t>
            </a:r>
          </a:p>
          <a:p>
            <a:pPr marL="342900" indent="-342900">
              <a:spcBef>
                <a:spcPts val="600"/>
              </a:spcBef>
              <a:buFont typeface="Arial" panose="020B0604020202020204" pitchFamily="34" charset="0"/>
              <a:buChar char="•"/>
            </a:pPr>
            <a:r>
              <a:rPr lang="en-US" sz="2000" dirty="0"/>
              <a:t>The coarse sparry ore-bearing dolostone has significant secondary porosity with abundant bitumen.</a:t>
            </a:r>
          </a:p>
        </p:txBody>
      </p:sp>
      <p:pic>
        <p:nvPicPr>
          <p:cNvPr id="8" name="Picture 7">
            <a:extLst>
              <a:ext uri="{FF2B5EF4-FFF2-40B4-BE49-F238E27FC236}">
                <a16:creationId xmlns:a16="http://schemas.microsoft.com/office/drawing/2014/main" id="{9BE32CCF-0CDC-8A40-84F4-C0E5018FA4E0}"/>
              </a:ext>
            </a:extLst>
          </p:cNvPr>
          <p:cNvPicPr>
            <a:picLocks noChangeAspect="1"/>
          </p:cNvPicPr>
          <p:nvPr/>
        </p:nvPicPr>
        <p:blipFill>
          <a:blip r:embed="rId4"/>
          <a:stretch>
            <a:fillRect/>
          </a:stretch>
        </p:blipFill>
        <p:spPr>
          <a:xfrm>
            <a:off x="401946" y="1754288"/>
            <a:ext cx="2426224" cy="289587"/>
          </a:xfrm>
          <a:prstGeom prst="rect">
            <a:avLst/>
          </a:prstGeom>
        </p:spPr>
      </p:pic>
      <p:sp>
        <p:nvSpPr>
          <p:cNvPr id="10" name="TextBox 9">
            <a:extLst>
              <a:ext uri="{FF2B5EF4-FFF2-40B4-BE49-F238E27FC236}">
                <a16:creationId xmlns:a16="http://schemas.microsoft.com/office/drawing/2014/main" id="{2E079D03-2D3D-FF4B-A993-2FB21BE455F9}"/>
              </a:ext>
            </a:extLst>
          </p:cNvPr>
          <p:cNvSpPr txBox="1"/>
          <p:nvPr/>
        </p:nvSpPr>
        <p:spPr>
          <a:xfrm>
            <a:off x="4598106" y="6564305"/>
            <a:ext cx="1748964" cy="276999"/>
          </a:xfrm>
          <a:prstGeom prst="rect">
            <a:avLst/>
          </a:prstGeom>
          <a:noFill/>
        </p:spPr>
        <p:txBody>
          <a:bodyPr wrap="square">
            <a:spAutoFit/>
          </a:bodyPr>
          <a:lstStyle/>
          <a:p>
            <a:pPr algn="just"/>
            <a:r>
              <a:rPr lang="en-IE" sz="1200" i="1" dirty="0">
                <a:solidFill>
                  <a:schemeClr val="tx1">
                    <a:lumMod val="65000"/>
                    <a:lumOff val="35000"/>
                  </a:schemeClr>
                </a:solidFill>
                <a:effectLst/>
                <a:latin typeface="Calibri" panose="020F0502020204030204" pitchFamily="34" charset="0"/>
                <a:ea typeface="Times New Roman" panose="02020603050405020304" pitchFamily="18" charset="0"/>
              </a:rPr>
              <a:t>Leach and Song, 2020</a:t>
            </a:r>
            <a:endParaRPr lang="en-NL" sz="1200" dirty="0">
              <a:solidFill>
                <a:schemeClr val="tx1">
                  <a:lumMod val="65000"/>
                  <a:lumOff val="35000"/>
                </a:schemeClr>
              </a:solidFill>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370A0333-A912-554A-9E02-FC5DD6919DFA}"/>
              </a:ext>
            </a:extLst>
          </p:cNvPr>
          <p:cNvSpPr/>
          <p:nvPr/>
        </p:nvSpPr>
        <p:spPr>
          <a:xfrm>
            <a:off x="11625943" y="4441371"/>
            <a:ext cx="304800" cy="1886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6DC530-0449-9540-93C1-B9919CE76932}"/>
              </a:ext>
            </a:extLst>
          </p:cNvPr>
          <p:cNvSpPr/>
          <p:nvPr/>
        </p:nvSpPr>
        <p:spPr>
          <a:xfrm>
            <a:off x="7474857" y="3077029"/>
            <a:ext cx="4717143" cy="33071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39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E6D50C-D5C5-874B-BB7C-84527BBB8A53}"/>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a:r>
              <a:rPr lang="en-US" sz="3600" kern="1200" cap="none" dirty="0">
                <a:solidFill>
                  <a:schemeClr val="tx1"/>
                </a:solidFill>
                <a:latin typeface="+mj-lt"/>
                <a:ea typeface="+mj-ea"/>
                <a:cs typeface="+mj-cs"/>
              </a:rPr>
              <a:t>Huize Pb-Zn-(Cd-Ag-Ge) deposit</a:t>
            </a:r>
            <a:endParaRPr lang="en-US" sz="36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E56D3F99-34C2-0D4A-AB85-20A0BC8BE5C3}"/>
              </a:ext>
            </a:extLst>
          </p:cNvPr>
          <p:cNvPicPr>
            <a:picLocks noChangeAspect="1"/>
          </p:cNvPicPr>
          <p:nvPr/>
        </p:nvPicPr>
        <p:blipFill>
          <a:blip r:embed="rId3"/>
          <a:stretch>
            <a:fillRect/>
          </a:stretch>
        </p:blipFill>
        <p:spPr>
          <a:xfrm>
            <a:off x="5052867" y="996288"/>
            <a:ext cx="2426224" cy="289587"/>
          </a:xfrm>
          <a:prstGeom prst="rect">
            <a:avLst/>
          </a:prstGeom>
        </p:spPr>
      </p:pic>
      <p:sp>
        <p:nvSpPr>
          <p:cNvPr id="7" name="TextBox 6">
            <a:extLst>
              <a:ext uri="{FF2B5EF4-FFF2-40B4-BE49-F238E27FC236}">
                <a16:creationId xmlns:a16="http://schemas.microsoft.com/office/drawing/2014/main" id="{D46C8C25-67DA-0847-B529-577A14E8C1B1}"/>
              </a:ext>
            </a:extLst>
          </p:cNvPr>
          <p:cNvSpPr txBox="1"/>
          <p:nvPr/>
        </p:nvSpPr>
        <p:spPr>
          <a:xfrm>
            <a:off x="1008184" y="1461800"/>
            <a:ext cx="10348664" cy="369332"/>
          </a:xfrm>
          <a:prstGeom prst="rect">
            <a:avLst/>
          </a:prstGeom>
          <a:noFill/>
        </p:spPr>
        <p:txBody>
          <a:bodyPr wrap="square">
            <a:spAutoFit/>
          </a:bodyPr>
          <a:lstStyle/>
          <a:p>
            <a:pPr marL="285750" indent="-285750">
              <a:buFont typeface="Arial" panose="020B0604020202020204" pitchFamily="34" charset="0"/>
              <a:buChar char="•"/>
            </a:pPr>
            <a:r>
              <a:rPr lang="en-US" dirty="0"/>
              <a:t>Fifty orebodies of various sizes are present within the 20 km2 area that is the Huize Zn–Pb–(Ag) district.</a:t>
            </a:r>
          </a:p>
        </p:txBody>
      </p:sp>
      <p:pic>
        <p:nvPicPr>
          <p:cNvPr id="8" name="Picture 7">
            <a:extLst>
              <a:ext uri="{FF2B5EF4-FFF2-40B4-BE49-F238E27FC236}">
                <a16:creationId xmlns:a16="http://schemas.microsoft.com/office/drawing/2014/main" id="{25030CF7-878A-964D-A07A-F1D1FB83C0C5}"/>
              </a:ext>
            </a:extLst>
          </p:cNvPr>
          <p:cNvPicPr>
            <a:picLocks noChangeAspect="1"/>
          </p:cNvPicPr>
          <p:nvPr/>
        </p:nvPicPr>
        <p:blipFill>
          <a:blip r:embed="rId4"/>
          <a:stretch>
            <a:fillRect/>
          </a:stretch>
        </p:blipFill>
        <p:spPr>
          <a:xfrm>
            <a:off x="1008184" y="2165912"/>
            <a:ext cx="9800024" cy="4719520"/>
          </a:xfrm>
          <a:prstGeom prst="rect">
            <a:avLst/>
          </a:prstGeom>
        </p:spPr>
      </p:pic>
      <p:sp>
        <p:nvSpPr>
          <p:cNvPr id="9" name="TextBox 8">
            <a:extLst>
              <a:ext uri="{FF2B5EF4-FFF2-40B4-BE49-F238E27FC236}">
                <a16:creationId xmlns:a16="http://schemas.microsoft.com/office/drawing/2014/main" id="{159DC109-1780-E647-BD0A-550E1AE89337}"/>
              </a:ext>
            </a:extLst>
          </p:cNvPr>
          <p:cNvSpPr txBox="1"/>
          <p:nvPr/>
        </p:nvSpPr>
        <p:spPr>
          <a:xfrm>
            <a:off x="10482366" y="6608433"/>
            <a:ext cx="1748964" cy="276999"/>
          </a:xfrm>
          <a:prstGeom prst="rect">
            <a:avLst/>
          </a:prstGeom>
          <a:noFill/>
        </p:spPr>
        <p:txBody>
          <a:bodyPr wrap="square">
            <a:spAutoFit/>
          </a:bodyPr>
          <a:lstStyle/>
          <a:p>
            <a:pPr algn="just"/>
            <a:r>
              <a:rPr lang="en-IE" sz="1200" i="1" dirty="0">
                <a:solidFill>
                  <a:schemeClr val="tx1">
                    <a:lumMod val="65000"/>
                    <a:lumOff val="35000"/>
                  </a:schemeClr>
                </a:solidFill>
                <a:latin typeface="Calibri" panose="020F0502020204030204" pitchFamily="34" charset="0"/>
                <a:ea typeface="Times New Roman" panose="02020603050405020304" pitchFamily="18" charset="0"/>
              </a:rPr>
              <a:t>Han et al.</a:t>
            </a:r>
            <a:r>
              <a:rPr lang="en-IE" sz="1200" i="1" dirty="0">
                <a:solidFill>
                  <a:schemeClr val="tx1">
                    <a:lumMod val="65000"/>
                    <a:lumOff val="35000"/>
                  </a:schemeClr>
                </a:solidFill>
                <a:effectLst/>
                <a:latin typeface="Calibri" panose="020F0502020204030204" pitchFamily="34" charset="0"/>
                <a:ea typeface="Times New Roman" panose="02020603050405020304" pitchFamily="18" charset="0"/>
              </a:rPr>
              <a:t>, 2007</a:t>
            </a:r>
            <a:endParaRPr lang="en-NL" sz="1200" dirty="0">
              <a:solidFill>
                <a:schemeClr val="tx1">
                  <a:lumMod val="65000"/>
                  <a:lumOff val="3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929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973F5-330E-0541-A972-32CC765A7E3A}"/>
              </a:ext>
            </a:extLst>
          </p:cNvPr>
          <p:cNvPicPr>
            <a:picLocks noChangeAspect="1"/>
          </p:cNvPicPr>
          <p:nvPr/>
        </p:nvPicPr>
        <p:blipFill>
          <a:blip r:embed="rId2"/>
          <a:stretch>
            <a:fillRect/>
          </a:stretch>
        </p:blipFill>
        <p:spPr>
          <a:xfrm>
            <a:off x="6221984" y="3533514"/>
            <a:ext cx="5046293" cy="3351918"/>
          </a:xfrm>
          <a:prstGeom prst="rect">
            <a:avLst/>
          </a:prstGeom>
        </p:spPr>
      </p:pic>
      <p:sp>
        <p:nvSpPr>
          <p:cNvPr id="5" name="Title 1">
            <a:extLst>
              <a:ext uri="{FF2B5EF4-FFF2-40B4-BE49-F238E27FC236}">
                <a16:creationId xmlns:a16="http://schemas.microsoft.com/office/drawing/2014/main" id="{CF99513F-ECBB-6A4E-9184-33B45D3E5649}"/>
              </a:ext>
            </a:extLst>
          </p:cNvPr>
          <p:cNvSpPr>
            <a:spLocks noGrp="1"/>
          </p:cNvSpPr>
          <p:nvPr>
            <p:ph type="title"/>
          </p:nvPr>
        </p:nvSpPr>
        <p:spPr>
          <a:xfrm>
            <a:off x="401946" y="374541"/>
            <a:ext cx="7370454" cy="1325563"/>
          </a:xfrm>
        </p:spPr>
        <p:txBody>
          <a:bodyPr/>
          <a:lstStyle/>
          <a:p>
            <a:r>
              <a:rPr lang="en-US" sz="4400" kern="1200" cap="none" dirty="0">
                <a:solidFill>
                  <a:schemeClr val="tx1"/>
                </a:solidFill>
                <a:latin typeface="+mj-lt"/>
                <a:ea typeface="+mj-ea"/>
                <a:cs typeface="+mj-cs"/>
              </a:rPr>
              <a:t>Huize Pb-Zn-(Cd-Ag-Ge) deposit</a:t>
            </a:r>
            <a:endParaRPr lang="en-US" dirty="0"/>
          </a:p>
        </p:txBody>
      </p:sp>
      <p:pic>
        <p:nvPicPr>
          <p:cNvPr id="6" name="Picture 5">
            <a:extLst>
              <a:ext uri="{FF2B5EF4-FFF2-40B4-BE49-F238E27FC236}">
                <a16:creationId xmlns:a16="http://schemas.microsoft.com/office/drawing/2014/main" id="{F0D90220-16DE-8A41-BB17-5E684F3811F2}"/>
              </a:ext>
            </a:extLst>
          </p:cNvPr>
          <p:cNvPicPr>
            <a:picLocks noChangeAspect="1"/>
          </p:cNvPicPr>
          <p:nvPr/>
        </p:nvPicPr>
        <p:blipFill>
          <a:blip r:embed="rId3"/>
          <a:stretch>
            <a:fillRect/>
          </a:stretch>
        </p:blipFill>
        <p:spPr>
          <a:xfrm>
            <a:off x="401946" y="1754288"/>
            <a:ext cx="2426224" cy="289587"/>
          </a:xfrm>
          <a:prstGeom prst="rect">
            <a:avLst/>
          </a:prstGeom>
        </p:spPr>
      </p:pic>
      <p:sp>
        <p:nvSpPr>
          <p:cNvPr id="9" name="TextBox 8">
            <a:extLst>
              <a:ext uri="{FF2B5EF4-FFF2-40B4-BE49-F238E27FC236}">
                <a16:creationId xmlns:a16="http://schemas.microsoft.com/office/drawing/2014/main" id="{6F913D84-290B-1042-B652-E4BA86F136AF}"/>
              </a:ext>
            </a:extLst>
          </p:cNvPr>
          <p:cNvSpPr txBox="1"/>
          <p:nvPr/>
        </p:nvSpPr>
        <p:spPr>
          <a:xfrm>
            <a:off x="643307" y="1725631"/>
            <a:ext cx="10905386" cy="1754326"/>
          </a:xfrm>
          <a:prstGeom prst="rect">
            <a:avLst/>
          </a:prstGeom>
          <a:noFill/>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ores occur as replacement of the carbonate rocks and vary from massive bodies to disseminated sulfides in extensive open-space fill in secondary porosity</a:t>
            </a:r>
          </a:p>
          <a:p>
            <a:pPr marL="285750" indent="-285750">
              <a:buFont typeface="Arial" panose="020B0604020202020204" pitchFamily="34" charset="0"/>
              <a:buChar char="•"/>
            </a:pPr>
            <a:r>
              <a:rPr lang="en-US" dirty="0"/>
              <a:t>The dominant controls on the shape and distribution of the orebodies are dramatic changes in lithology, and therefore permeability and host-rock reactivity, which include transitions from coarse sparry dolostone to fine-grained dolomitic limestone, interbedded evaporites, and brittle silicified dolostone.</a:t>
            </a:r>
          </a:p>
        </p:txBody>
      </p:sp>
      <p:pic>
        <p:nvPicPr>
          <p:cNvPr id="10" name="Picture 9">
            <a:extLst>
              <a:ext uri="{FF2B5EF4-FFF2-40B4-BE49-F238E27FC236}">
                <a16:creationId xmlns:a16="http://schemas.microsoft.com/office/drawing/2014/main" id="{730CCA37-B55D-664E-A4DE-953862129580}"/>
              </a:ext>
            </a:extLst>
          </p:cNvPr>
          <p:cNvPicPr>
            <a:picLocks noChangeAspect="1"/>
          </p:cNvPicPr>
          <p:nvPr/>
        </p:nvPicPr>
        <p:blipFill>
          <a:blip r:embed="rId4"/>
          <a:stretch>
            <a:fillRect/>
          </a:stretch>
        </p:blipFill>
        <p:spPr>
          <a:xfrm>
            <a:off x="1422085" y="3589867"/>
            <a:ext cx="4110963" cy="3295565"/>
          </a:xfrm>
          <a:prstGeom prst="rect">
            <a:avLst/>
          </a:prstGeom>
        </p:spPr>
      </p:pic>
      <p:sp>
        <p:nvSpPr>
          <p:cNvPr id="11" name="TextBox 10">
            <a:extLst>
              <a:ext uri="{FF2B5EF4-FFF2-40B4-BE49-F238E27FC236}">
                <a16:creationId xmlns:a16="http://schemas.microsoft.com/office/drawing/2014/main" id="{0EB1E6A7-6A77-8441-A645-9084DFF7B201}"/>
              </a:ext>
            </a:extLst>
          </p:cNvPr>
          <p:cNvSpPr txBox="1"/>
          <p:nvPr/>
        </p:nvSpPr>
        <p:spPr>
          <a:xfrm>
            <a:off x="923723" y="6483459"/>
            <a:ext cx="1748964" cy="276999"/>
          </a:xfrm>
          <a:prstGeom prst="rect">
            <a:avLst/>
          </a:prstGeom>
          <a:noFill/>
        </p:spPr>
        <p:txBody>
          <a:bodyPr wrap="square">
            <a:spAutoFit/>
          </a:bodyPr>
          <a:lstStyle/>
          <a:p>
            <a:pPr algn="just"/>
            <a:r>
              <a:rPr lang="en-IE" sz="1200" i="1" dirty="0">
                <a:solidFill>
                  <a:schemeClr val="bg1"/>
                </a:solidFill>
                <a:effectLst/>
                <a:latin typeface="Calibri" panose="020F0502020204030204" pitchFamily="34" charset="0"/>
                <a:ea typeface="Times New Roman" panose="02020603050405020304" pitchFamily="18" charset="0"/>
              </a:rPr>
              <a:t>Leach and Song, 2020</a:t>
            </a:r>
            <a:endParaRPr lang="en-NL" sz="1200" dirty="0">
              <a:solidFill>
                <a:schemeClr val="bg1"/>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1228F879-C340-404C-B6A6-ABE6EC8CFC47}"/>
              </a:ext>
            </a:extLst>
          </p:cNvPr>
          <p:cNvSpPr txBox="1"/>
          <p:nvPr/>
        </p:nvSpPr>
        <p:spPr>
          <a:xfrm>
            <a:off x="9773101" y="6511073"/>
            <a:ext cx="1748964" cy="276999"/>
          </a:xfrm>
          <a:prstGeom prst="rect">
            <a:avLst/>
          </a:prstGeom>
          <a:noFill/>
        </p:spPr>
        <p:txBody>
          <a:bodyPr wrap="square">
            <a:spAutoFit/>
          </a:bodyPr>
          <a:lstStyle/>
          <a:p>
            <a:pPr algn="just"/>
            <a:r>
              <a:rPr lang="en-IE" sz="1200" i="1" dirty="0">
                <a:solidFill>
                  <a:schemeClr val="bg1"/>
                </a:solidFill>
                <a:latin typeface="Calibri" panose="020F0502020204030204" pitchFamily="34" charset="0"/>
                <a:ea typeface="Times New Roman" panose="02020603050405020304" pitchFamily="18" charset="0"/>
              </a:rPr>
              <a:t>Han et al</a:t>
            </a:r>
            <a:r>
              <a:rPr lang="en-IE" sz="1200" i="1" dirty="0">
                <a:solidFill>
                  <a:schemeClr val="bg1"/>
                </a:solidFill>
                <a:effectLst/>
                <a:latin typeface="Calibri" panose="020F0502020204030204" pitchFamily="34" charset="0"/>
                <a:ea typeface="Times New Roman" panose="02020603050405020304" pitchFamily="18" charset="0"/>
              </a:rPr>
              <a:t>, 2007</a:t>
            </a:r>
            <a:endParaRPr lang="en-NL" sz="1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062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BF70763-F475-D44F-ACFF-10439C7AE141}"/>
              </a:ext>
            </a:extLst>
          </p:cNvPr>
          <p:cNvGrpSpPr/>
          <p:nvPr/>
        </p:nvGrpSpPr>
        <p:grpSpPr>
          <a:xfrm>
            <a:off x="1205510" y="2527109"/>
            <a:ext cx="8880599" cy="4330891"/>
            <a:chOff x="0" y="1250813"/>
            <a:chExt cx="11679747" cy="5695979"/>
          </a:xfrm>
        </p:grpSpPr>
        <p:pic>
          <p:nvPicPr>
            <p:cNvPr id="5" name="Picture 4">
              <a:extLst>
                <a:ext uri="{FF2B5EF4-FFF2-40B4-BE49-F238E27FC236}">
                  <a16:creationId xmlns:a16="http://schemas.microsoft.com/office/drawing/2014/main" id="{1E20DB0E-1FA3-E048-8DD5-7FA973745104}"/>
                </a:ext>
              </a:extLst>
            </p:cNvPr>
            <p:cNvPicPr>
              <a:picLocks noChangeAspect="1"/>
            </p:cNvPicPr>
            <p:nvPr/>
          </p:nvPicPr>
          <p:blipFill>
            <a:blip r:embed="rId2"/>
            <a:stretch>
              <a:fillRect/>
            </a:stretch>
          </p:blipFill>
          <p:spPr>
            <a:xfrm>
              <a:off x="4224320" y="4063892"/>
              <a:ext cx="3743360" cy="2761869"/>
            </a:xfrm>
            <a:prstGeom prst="rect">
              <a:avLst/>
            </a:prstGeom>
          </p:spPr>
        </p:pic>
        <p:pic>
          <p:nvPicPr>
            <p:cNvPr id="6" name="Picture 5">
              <a:extLst>
                <a:ext uri="{FF2B5EF4-FFF2-40B4-BE49-F238E27FC236}">
                  <a16:creationId xmlns:a16="http://schemas.microsoft.com/office/drawing/2014/main" id="{8C11AC6D-F290-634C-A0D0-96F31F8E9891}"/>
                </a:ext>
              </a:extLst>
            </p:cNvPr>
            <p:cNvPicPr>
              <a:picLocks noChangeAspect="1"/>
            </p:cNvPicPr>
            <p:nvPr/>
          </p:nvPicPr>
          <p:blipFill>
            <a:blip r:embed="rId3"/>
            <a:stretch>
              <a:fillRect/>
            </a:stretch>
          </p:blipFill>
          <p:spPr>
            <a:xfrm>
              <a:off x="7974267" y="4055098"/>
              <a:ext cx="3705480" cy="2770663"/>
            </a:xfrm>
            <a:prstGeom prst="rect">
              <a:avLst/>
            </a:prstGeom>
          </p:spPr>
        </p:pic>
        <p:pic>
          <p:nvPicPr>
            <p:cNvPr id="7" name="Picture 6">
              <a:extLst>
                <a:ext uri="{FF2B5EF4-FFF2-40B4-BE49-F238E27FC236}">
                  <a16:creationId xmlns:a16="http://schemas.microsoft.com/office/drawing/2014/main" id="{19DB92B5-EA0E-3248-A2B7-CF7B9EF0B3EC}"/>
                </a:ext>
              </a:extLst>
            </p:cNvPr>
            <p:cNvPicPr>
              <a:picLocks noChangeAspect="1"/>
            </p:cNvPicPr>
            <p:nvPr/>
          </p:nvPicPr>
          <p:blipFill>
            <a:blip r:embed="rId4"/>
            <a:stretch>
              <a:fillRect/>
            </a:stretch>
          </p:blipFill>
          <p:spPr>
            <a:xfrm>
              <a:off x="0" y="4063892"/>
              <a:ext cx="4254500" cy="2882900"/>
            </a:xfrm>
            <a:prstGeom prst="rect">
              <a:avLst/>
            </a:prstGeom>
          </p:spPr>
        </p:pic>
        <p:pic>
          <p:nvPicPr>
            <p:cNvPr id="8" name="Picture 7">
              <a:extLst>
                <a:ext uri="{FF2B5EF4-FFF2-40B4-BE49-F238E27FC236}">
                  <a16:creationId xmlns:a16="http://schemas.microsoft.com/office/drawing/2014/main" id="{4E542F4A-C30E-5448-AF33-AF80CC45CE96}"/>
                </a:ext>
              </a:extLst>
            </p:cNvPr>
            <p:cNvPicPr>
              <a:picLocks noChangeAspect="1"/>
            </p:cNvPicPr>
            <p:nvPr/>
          </p:nvPicPr>
          <p:blipFill>
            <a:blip r:embed="rId5"/>
            <a:stretch>
              <a:fillRect/>
            </a:stretch>
          </p:blipFill>
          <p:spPr>
            <a:xfrm>
              <a:off x="58720" y="1302386"/>
              <a:ext cx="4165600" cy="2819400"/>
            </a:xfrm>
            <a:prstGeom prst="rect">
              <a:avLst/>
            </a:prstGeom>
          </p:spPr>
        </p:pic>
        <p:pic>
          <p:nvPicPr>
            <p:cNvPr id="4" name="Picture 3">
              <a:extLst>
                <a:ext uri="{FF2B5EF4-FFF2-40B4-BE49-F238E27FC236}">
                  <a16:creationId xmlns:a16="http://schemas.microsoft.com/office/drawing/2014/main" id="{AC6B6716-580B-6A47-AEC1-91DABF28AF18}"/>
                </a:ext>
              </a:extLst>
            </p:cNvPr>
            <p:cNvPicPr>
              <a:picLocks noChangeAspect="1"/>
            </p:cNvPicPr>
            <p:nvPr/>
          </p:nvPicPr>
          <p:blipFill>
            <a:blip r:embed="rId6"/>
            <a:stretch>
              <a:fillRect/>
            </a:stretch>
          </p:blipFill>
          <p:spPr>
            <a:xfrm>
              <a:off x="4226194" y="1250813"/>
              <a:ext cx="7453553" cy="2813079"/>
            </a:xfrm>
            <a:prstGeom prst="rect">
              <a:avLst/>
            </a:prstGeom>
          </p:spPr>
        </p:pic>
      </p:grpSp>
      <p:sp>
        <p:nvSpPr>
          <p:cNvPr id="11" name="Title 1">
            <a:extLst>
              <a:ext uri="{FF2B5EF4-FFF2-40B4-BE49-F238E27FC236}">
                <a16:creationId xmlns:a16="http://schemas.microsoft.com/office/drawing/2014/main" id="{8F7CA02F-6788-0046-8247-3549969ADC29}"/>
              </a:ext>
            </a:extLst>
          </p:cNvPr>
          <p:cNvSpPr>
            <a:spLocks noGrp="1"/>
          </p:cNvSpPr>
          <p:nvPr>
            <p:ph type="title"/>
          </p:nvPr>
        </p:nvSpPr>
        <p:spPr>
          <a:xfrm>
            <a:off x="401946" y="319123"/>
            <a:ext cx="7370454" cy="1325563"/>
          </a:xfrm>
        </p:spPr>
        <p:txBody>
          <a:bodyPr/>
          <a:lstStyle/>
          <a:p>
            <a:r>
              <a:rPr lang="en-US" sz="4400" kern="1200" cap="none" dirty="0">
                <a:solidFill>
                  <a:schemeClr val="tx1"/>
                </a:solidFill>
                <a:latin typeface="+mj-lt"/>
                <a:ea typeface="+mj-ea"/>
                <a:cs typeface="+mj-cs"/>
              </a:rPr>
              <a:t>Huize Pb-Zn-(Cd-Ag-Ge) deposit</a:t>
            </a:r>
            <a:endParaRPr lang="en-US" dirty="0"/>
          </a:p>
        </p:txBody>
      </p:sp>
      <p:pic>
        <p:nvPicPr>
          <p:cNvPr id="12" name="Picture 11">
            <a:extLst>
              <a:ext uri="{FF2B5EF4-FFF2-40B4-BE49-F238E27FC236}">
                <a16:creationId xmlns:a16="http://schemas.microsoft.com/office/drawing/2014/main" id="{D7D6B5D1-F292-BC49-B13B-016505C9490F}"/>
              </a:ext>
            </a:extLst>
          </p:cNvPr>
          <p:cNvPicPr>
            <a:picLocks noChangeAspect="1"/>
          </p:cNvPicPr>
          <p:nvPr/>
        </p:nvPicPr>
        <p:blipFill>
          <a:blip r:embed="rId7"/>
          <a:stretch>
            <a:fillRect/>
          </a:stretch>
        </p:blipFill>
        <p:spPr>
          <a:xfrm>
            <a:off x="280448" y="1385275"/>
            <a:ext cx="2426224" cy="289587"/>
          </a:xfrm>
          <a:prstGeom prst="rect">
            <a:avLst/>
          </a:prstGeom>
        </p:spPr>
      </p:pic>
      <p:sp>
        <p:nvSpPr>
          <p:cNvPr id="15" name="TextBox 14">
            <a:extLst>
              <a:ext uri="{FF2B5EF4-FFF2-40B4-BE49-F238E27FC236}">
                <a16:creationId xmlns:a16="http://schemas.microsoft.com/office/drawing/2014/main" id="{2A57DC3B-9B02-DE46-9D50-F273C7E143D9}"/>
              </a:ext>
            </a:extLst>
          </p:cNvPr>
          <p:cNvSpPr txBox="1"/>
          <p:nvPr/>
        </p:nvSpPr>
        <p:spPr>
          <a:xfrm>
            <a:off x="1355724" y="1733338"/>
            <a:ext cx="8969658" cy="646331"/>
          </a:xfrm>
          <a:prstGeom prst="rect">
            <a:avLst/>
          </a:prstGeom>
          <a:noFill/>
        </p:spPr>
        <p:txBody>
          <a:bodyPr wrap="square">
            <a:spAutoFit/>
          </a:bodyPr>
          <a:lstStyle/>
          <a:p>
            <a:pPr marL="285750" indent="-285750">
              <a:buFont typeface="Arial" panose="020B0604020202020204" pitchFamily="34" charset="0"/>
              <a:buChar char="•"/>
            </a:pPr>
            <a:r>
              <a:rPr lang="en-US" dirty="0"/>
              <a:t>Euhedral–subhedral granular textures and microcrystalline granular textures</a:t>
            </a:r>
          </a:p>
          <a:p>
            <a:pPr marL="285750" indent="-285750">
              <a:buFont typeface="Arial" panose="020B0604020202020204" pitchFamily="34" charset="0"/>
              <a:buChar char="•"/>
            </a:pPr>
            <a:r>
              <a:rPr lang="en-US" dirty="0"/>
              <a:t>Massive mineralization, and subordinate veined, disseminated, and brecciated.</a:t>
            </a:r>
          </a:p>
        </p:txBody>
      </p:sp>
      <p:sp>
        <p:nvSpPr>
          <p:cNvPr id="17" name="TextBox 16">
            <a:extLst>
              <a:ext uri="{FF2B5EF4-FFF2-40B4-BE49-F238E27FC236}">
                <a16:creationId xmlns:a16="http://schemas.microsoft.com/office/drawing/2014/main" id="{195E8B79-1719-5845-890C-4C8549ED440F}"/>
              </a:ext>
            </a:extLst>
          </p:cNvPr>
          <p:cNvSpPr txBox="1"/>
          <p:nvPr/>
        </p:nvSpPr>
        <p:spPr>
          <a:xfrm>
            <a:off x="10086109" y="6521227"/>
            <a:ext cx="1748964" cy="276999"/>
          </a:xfrm>
          <a:prstGeom prst="rect">
            <a:avLst/>
          </a:prstGeom>
          <a:noFill/>
        </p:spPr>
        <p:txBody>
          <a:bodyPr wrap="square">
            <a:spAutoFit/>
          </a:bodyPr>
          <a:lstStyle/>
          <a:p>
            <a:pPr algn="just"/>
            <a:r>
              <a:rPr lang="en-IE" sz="1200" i="1" dirty="0">
                <a:latin typeface="Calibri" panose="020F0502020204030204" pitchFamily="34" charset="0"/>
                <a:ea typeface="Times New Roman" panose="02020603050405020304" pitchFamily="18" charset="0"/>
              </a:rPr>
              <a:t>Zhang et al</a:t>
            </a:r>
            <a:r>
              <a:rPr lang="en-IE" sz="1200" i="1" dirty="0">
                <a:effectLst/>
                <a:latin typeface="Calibri" panose="020F0502020204030204" pitchFamily="34" charset="0"/>
                <a:ea typeface="Times New Roman" panose="02020603050405020304" pitchFamily="18" charset="0"/>
              </a:rPr>
              <a:t>, 2017</a:t>
            </a:r>
            <a:endParaRPr lang="en-NL" sz="1200" dirty="0">
              <a:effectLst/>
              <a:latin typeface="Times New Roman" panose="020206030504050203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2ECFC85E-040C-5C4B-B987-1BC26CC40D47}"/>
              </a:ext>
            </a:extLst>
          </p:cNvPr>
          <p:cNvPicPr>
            <a:picLocks noChangeAspect="1"/>
          </p:cNvPicPr>
          <p:nvPr/>
        </p:nvPicPr>
        <p:blipFill>
          <a:blip r:embed="rId8"/>
          <a:stretch>
            <a:fillRect/>
          </a:stretch>
        </p:blipFill>
        <p:spPr>
          <a:xfrm>
            <a:off x="1261509" y="2499831"/>
            <a:ext cx="8969658" cy="4161574"/>
          </a:xfrm>
          <a:prstGeom prst="rect">
            <a:avLst/>
          </a:prstGeom>
        </p:spPr>
      </p:pic>
      <p:sp>
        <p:nvSpPr>
          <p:cNvPr id="19" name="TextBox 18">
            <a:extLst>
              <a:ext uri="{FF2B5EF4-FFF2-40B4-BE49-F238E27FC236}">
                <a16:creationId xmlns:a16="http://schemas.microsoft.com/office/drawing/2014/main" id="{9619EBD1-0ACC-8549-AF18-78F7968D7D1C}"/>
              </a:ext>
            </a:extLst>
          </p:cNvPr>
          <p:cNvSpPr txBox="1"/>
          <p:nvPr/>
        </p:nvSpPr>
        <p:spPr>
          <a:xfrm>
            <a:off x="10086109" y="6244228"/>
            <a:ext cx="1748964" cy="276999"/>
          </a:xfrm>
          <a:prstGeom prst="rect">
            <a:avLst/>
          </a:prstGeom>
          <a:noFill/>
        </p:spPr>
        <p:txBody>
          <a:bodyPr wrap="square">
            <a:spAutoFit/>
          </a:bodyPr>
          <a:lstStyle/>
          <a:p>
            <a:pPr algn="just"/>
            <a:r>
              <a:rPr lang="en-IE" sz="1200" i="1" dirty="0">
                <a:latin typeface="Calibri" panose="020F0502020204030204" pitchFamily="34" charset="0"/>
                <a:ea typeface="Times New Roman" panose="02020603050405020304" pitchFamily="18" charset="0"/>
              </a:rPr>
              <a:t>Tan et al</a:t>
            </a:r>
            <a:r>
              <a:rPr lang="en-IE" sz="1200" i="1" dirty="0">
                <a:effectLst/>
                <a:latin typeface="Calibri" panose="020F0502020204030204" pitchFamily="34" charset="0"/>
                <a:ea typeface="Times New Roman" panose="02020603050405020304" pitchFamily="18" charset="0"/>
              </a:rPr>
              <a:t>, 2023</a:t>
            </a:r>
            <a:endParaRPr lang="en-NL"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5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FA6E-C920-3D47-9434-35400C6B4F28}"/>
              </a:ext>
            </a:extLst>
          </p:cNvPr>
          <p:cNvSpPr>
            <a:spLocks noGrp="1"/>
          </p:cNvSpPr>
          <p:nvPr>
            <p:ph type="title"/>
          </p:nvPr>
        </p:nvSpPr>
        <p:spPr/>
        <p:txBody>
          <a:bodyPr/>
          <a:lstStyle/>
          <a:p>
            <a:r>
              <a:rPr lang="en-US" dirty="0"/>
              <a:t>Genesis</a:t>
            </a:r>
          </a:p>
        </p:txBody>
      </p:sp>
      <p:sp>
        <p:nvSpPr>
          <p:cNvPr id="3" name="Content Placeholder 2">
            <a:extLst>
              <a:ext uri="{FF2B5EF4-FFF2-40B4-BE49-F238E27FC236}">
                <a16:creationId xmlns:a16="http://schemas.microsoft.com/office/drawing/2014/main" id="{EFE9AC8D-F380-1B4A-A5A2-1324970E3A5B}"/>
              </a:ext>
            </a:extLst>
          </p:cNvPr>
          <p:cNvSpPr>
            <a:spLocks noGrp="1"/>
          </p:cNvSpPr>
          <p:nvPr>
            <p:ph idx="1"/>
          </p:nvPr>
        </p:nvSpPr>
        <p:spPr>
          <a:xfrm>
            <a:off x="838200" y="2115212"/>
            <a:ext cx="10515600" cy="3863976"/>
          </a:xfrm>
        </p:spPr>
        <p:txBody>
          <a:bodyPr>
            <a:normAutofit/>
          </a:bodyPr>
          <a:lstStyle/>
          <a:p>
            <a:r>
              <a:rPr lang="en-US" dirty="0"/>
              <a:t>A lot of data and geological observation but without a consistent interpretation….  </a:t>
            </a:r>
          </a:p>
          <a:p>
            <a:r>
              <a:rPr lang="en-US" dirty="0"/>
              <a:t>What seems to be certain is that.. </a:t>
            </a:r>
          </a:p>
          <a:p>
            <a:pPr marL="457200" lvl="1" indent="0">
              <a:buFont typeface="Courier New" panose="02070309020205020404" pitchFamily="49" charset="0"/>
              <a:buChar char="o"/>
            </a:pPr>
            <a:r>
              <a:rPr lang="en-US" dirty="0"/>
              <a:t> Fluid circulated deep, so was able to scavenge lots of metals along its way</a:t>
            </a:r>
          </a:p>
          <a:p>
            <a:pPr marL="457200" lvl="1" indent="0">
              <a:buFont typeface="Courier New" panose="02070309020205020404" pitchFamily="49" charset="0"/>
              <a:buChar char="o"/>
            </a:pPr>
            <a:r>
              <a:rPr lang="en-US" dirty="0"/>
              <a:t> Permeability of host rock is important for precipitation of metals</a:t>
            </a:r>
          </a:p>
          <a:p>
            <a:pPr marL="457200" lvl="1" indent="0">
              <a:buFont typeface="Courier New" panose="02070309020205020404" pitchFamily="49" charset="0"/>
              <a:buChar char="o"/>
            </a:pPr>
            <a:r>
              <a:rPr lang="en-US" dirty="0"/>
              <a:t> Sulphur is sourced from TSR of seawater sulphate</a:t>
            </a:r>
          </a:p>
          <a:p>
            <a:pPr marL="457200" lvl="1" indent="0">
              <a:buFont typeface="Courier New" panose="02070309020205020404" pitchFamily="49" charset="0"/>
              <a:buChar char="o"/>
            </a:pPr>
            <a:r>
              <a:rPr lang="en-US" dirty="0"/>
              <a:t> Strike-slip movement drove the fluids</a:t>
            </a:r>
          </a:p>
          <a:p>
            <a:pPr marL="457200" lvl="1" indent="0">
              <a:buFont typeface="Courier New" panose="02070309020205020404" pitchFamily="49" charset="0"/>
              <a:buChar char="o"/>
            </a:pPr>
            <a:r>
              <a:rPr lang="en-US" dirty="0"/>
              <a:t> Mineralization happened at around 220 Ma, ~40 Ma later than the </a:t>
            </a:r>
            <a:r>
              <a:rPr lang="en-US" dirty="0" err="1"/>
              <a:t>Emeishan</a:t>
            </a:r>
            <a:r>
              <a:rPr lang="en-US" dirty="0"/>
              <a:t> basalt</a:t>
            </a:r>
          </a:p>
        </p:txBody>
      </p:sp>
      <p:pic>
        <p:nvPicPr>
          <p:cNvPr id="4" name="Picture 3">
            <a:extLst>
              <a:ext uri="{FF2B5EF4-FFF2-40B4-BE49-F238E27FC236}">
                <a16:creationId xmlns:a16="http://schemas.microsoft.com/office/drawing/2014/main" id="{0777979E-E295-BB44-B574-C7D591E817A3}"/>
              </a:ext>
            </a:extLst>
          </p:cNvPr>
          <p:cNvPicPr>
            <a:picLocks noChangeAspect="1"/>
          </p:cNvPicPr>
          <p:nvPr/>
        </p:nvPicPr>
        <p:blipFill>
          <a:blip r:embed="rId3"/>
          <a:stretch>
            <a:fillRect/>
          </a:stretch>
        </p:blipFill>
        <p:spPr>
          <a:xfrm>
            <a:off x="838200" y="1401101"/>
            <a:ext cx="2426224" cy="289587"/>
          </a:xfrm>
          <a:prstGeom prst="rect">
            <a:avLst/>
          </a:prstGeom>
        </p:spPr>
      </p:pic>
    </p:spTree>
    <p:extLst>
      <p:ext uri="{BB962C8B-B14F-4D97-AF65-F5344CB8AC3E}">
        <p14:creationId xmlns:p14="http://schemas.microsoft.com/office/powerpoint/2010/main" val="357868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496919-E81E-A345-9108-E1F5256A6C56}"/>
              </a:ext>
            </a:extLst>
          </p:cNvPr>
          <p:cNvPicPr>
            <a:picLocks noChangeAspect="1"/>
          </p:cNvPicPr>
          <p:nvPr/>
        </p:nvPicPr>
        <p:blipFill>
          <a:blip r:embed="rId3"/>
          <a:stretch>
            <a:fillRect/>
          </a:stretch>
        </p:blipFill>
        <p:spPr>
          <a:xfrm>
            <a:off x="622299" y="2006600"/>
            <a:ext cx="6540893" cy="4562475"/>
          </a:xfrm>
          <a:prstGeom prst="rect">
            <a:avLst/>
          </a:prstGeom>
        </p:spPr>
      </p:pic>
      <p:sp>
        <p:nvSpPr>
          <p:cNvPr id="6" name="TextBox 5">
            <a:extLst>
              <a:ext uri="{FF2B5EF4-FFF2-40B4-BE49-F238E27FC236}">
                <a16:creationId xmlns:a16="http://schemas.microsoft.com/office/drawing/2014/main" id="{1EA7689E-7A5F-AD48-9B0F-E248AA6BEDC8}"/>
              </a:ext>
            </a:extLst>
          </p:cNvPr>
          <p:cNvSpPr txBox="1"/>
          <p:nvPr/>
        </p:nvSpPr>
        <p:spPr>
          <a:xfrm>
            <a:off x="7481219" y="1968560"/>
            <a:ext cx="4271864" cy="4524315"/>
          </a:xfrm>
          <a:prstGeom prst="rect">
            <a:avLst/>
          </a:prstGeom>
          <a:noFill/>
        </p:spPr>
        <p:txBody>
          <a:bodyPr wrap="square">
            <a:spAutoFit/>
          </a:bodyPr>
          <a:lstStyle/>
          <a:p>
            <a:pPr marL="285750" indent="-285750">
              <a:buFont typeface="Arial" panose="020B0604020202020204" pitchFamily="34" charset="0"/>
              <a:buChar char="•"/>
            </a:pPr>
            <a:r>
              <a:rPr lang="en-US" dirty="0"/>
              <a:t>Mineralization may have occurred between the late </a:t>
            </a:r>
            <a:r>
              <a:rPr lang="en-US" dirty="0" err="1"/>
              <a:t>Indosinian</a:t>
            </a:r>
            <a:r>
              <a:rPr lang="en-US" dirty="0"/>
              <a:t> and the early </a:t>
            </a:r>
            <a:r>
              <a:rPr lang="en-US" dirty="0" err="1"/>
              <a:t>Yanshanian</a:t>
            </a:r>
            <a:r>
              <a:rPr lang="en-US" dirty="0"/>
              <a:t>, a time period was contemporaneous with the late </a:t>
            </a:r>
            <a:r>
              <a:rPr lang="en-US" dirty="0" err="1"/>
              <a:t>Indosinian</a:t>
            </a:r>
            <a:r>
              <a:rPr lang="en-US" dirty="0"/>
              <a:t> Orogeny in response to the closure of the Paleo-Tethys Ocean</a:t>
            </a:r>
          </a:p>
          <a:p>
            <a:pPr marL="285750" indent="-285750">
              <a:buFont typeface="Arial" panose="020B0604020202020204" pitchFamily="34" charset="0"/>
              <a:buChar char="•"/>
            </a:pPr>
            <a:r>
              <a:rPr lang="en-US" dirty="0" err="1"/>
              <a:t>Basinal</a:t>
            </a:r>
            <a:r>
              <a:rPr lang="en-US" dirty="0"/>
              <a:t> brines migrated at basin scale and circulated deep along the deep-seated regional faults</a:t>
            </a:r>
          </a:p>
          <a:p>
            <a:pPr marL="285750" indent="-285750">
              <a:buFont typeface="Arial" panose="020B0604020202020204" pitchFamily="34" charset="0"/>
              <a:buChar char="•"/>
            </a:pPr>
            <a:r>
              <a:rPr lang="en-US" dirty="0"/>
              <a:t>Secondary faults and thrust-fold system are important to channel ore fluids upwards</a:t>
            </a:r>
          </a:p>
          <a:p>
            <a:pPr marL="285750" indent="-285750">
              <a:buFont typeface="Arial" panose="020B0604020202020204" pitchFamily="34" charset="0"/>
              <a:buChar char="•"/>
            </a:pPr>
            <a:r>
              <a:rPr lang="en-US" dirty="0"/>
              <a:t>The precipitation of sulfides could be driven by the TSR of seawater sulfate and/or mixing with reduced sulfur-bearing fluids</a:t>
            </a:r>
          </a:p>
        </p:txBody>
      </p:sp>
      <p:sp>
        <p:nvSpPr>
          <p:cNvPr id="7" name="TextBox 6">
            <a:extLst>
              <a:ext uri="{FF2B5EF4-FFF2-40B4-BE49-F238E27FC236}">
                <a16:creationId xmlns:a16="http://schemas.microsoft.com/office/drawing/2014/main" id="{3FC37437-AFDE-B346-B8C1-433C275F9856}"/>
              </a:ext>
            </a:extLst>
          </p:cNvPr>
          <p:cNvSpPr txBox="1"/>
          <p:nvPr/>
        </p:nvSpPr>
        <p:spPr>
          <a:xfrm>
            <a:off x="5356117" y="5635690"/>
            <a:ext cx="1663148" cy="338554"/>
          </a:xfrm>
          <a:prstGeom prst="rect">
            <a:avLst/>
          </a:prstGeom>
          <a:noFill/>
        </p:spPr>
        <p:txBody>
          <a:bodyPr wrap="none" rtlCol="0">
            <a:spAutoFit/>
          </a:bodyPr>
          <a:lstStyle/>
          <a:p>
            <a:r>
              <a:rPr lang="en-US" sz="1600" dirty="0">
                <a:solidFill>
                  <a:schemeClr val="bg2">
                    <a:lumMod val="25000"/>
                  </a:schemeClr>
                </a:solidFill>
              </a:rPr>
              <a:t>Zhang et al., 2015</a:t>
            </a:r>
          </a:p>
        </p:txBody>
      </p:sp>
      <p:sp>
        <p:nvSpPr>
          <p:cNvPr id="11" name="Title 1">
            <a:extLst>
              <a:ext uri="{FF2B5EF4-FFF2-40B4-BE49-F238E27FC236}">
                <a16:creationId xmlns:a16="http://schemas.microsoft.com/office/drawing/2014/main" id="{7D572352-B631-1140-92D5-B6A409072160}"/>
              </a:ext>
            </a:extLst>
          </p:cNvPr>
          <p:cNvSpPr>
            <a:spLocks noGrp="1"/>
          </p:cNvSpPr>
          <p:nvPr>
            <p:ph type="title"/>
          </p:nvPr>
        </p:nvSpPr>
        <p:spPr>
          <a:xfrm>
            <a:off x="838200" y="365125"/>
            <a:ext cx="10515600" cy="1325563"/>
          </a:xfrm>
        </p:spPr>
        <p:txBody>
          <a:bodyPr/>
          <a:lstStyle/>
          <a:p>
            <a:r>
              <a:rPr lang="en-US" dirty="0"/>
              <a:t>Genesis</a:t>
            </a:r>
          </a:p>
        </p:txBody>
      </p:sp>
      <p:pic>
        <p:nvPicPr>
          <p:cNvPr id="12" name="Picture 11">
            <a:extLst>
              <a:ext uri="{FF2B5EF4-FFF2-40B4-BE49-F238E27FC236}">
                <a16:creationId xmlns:a16="http://schemas.microsoft.com/office/drawing/2014/main" id="{02A161B6-9A86-2644-AA4E-5DF35BC8F8F1}"/>
              </a:ext>
            </a:extLst>
          </p:cNvPr>
          <p:cNvPicPr>
            <a:picLocks noChangeAspect="1"/>
          </p:cNvPicPr>
          <p:nvPr/>
        </p:nvPicPr>
        <p:blipFill>
          <a:blip r:embed="rId4"/>
          <a:stretch>
            <a:fillRect/>
          </a:stretch>
        </p:blipFill>
        <p:spPr>
          <a:xfrm>
            <a:off x="838200" y="1401101"/>
            <a:ext cx="2426224" cy="289587"/>
          </a:xfrm>
          <a:prstGeom prst="rect">
            <a:avLst/>
          </a:prstGeom>
        </p:spPr>
      </p:pic>
      <p:grpSp>
        <p:nvGrpSpPr>
          <p:cNvPr id="15" name="Group 14">
            <a:extLst>
              <a:ext uri="{FF2B5EF4-FFF2-40B4-BE49-F238E27FC236}">
                <a16:creationId xmlns:a16="http://schemas.microsoft.com/office/drawing/2014/main" id="{43D482AD-184D-2D4F-AE44-6AE548D949B2}"/>
              </a:ext>
            </a:extLst>
          </p:cNvPr>
          <p:cNvGrpSpPr/>
          <p:nvPr/>
        </p:nvGrpSpPr>
        <p:grpSpPr>
          <a:xfrm>
            <a:off x="151577" y="1696432"/>
            <a:ext cx="7459913" cy="5182809"/>
            <a:chOff x="151578" y="1623846"/>
            <a:chExt cx="7459913" cy="5182809"/>
          </a:xfrm>
        </p:grpSpPr>
        <p:pic>
          <p:nvPicPr>
            <p:cNvPr id="13" name="Picture 12">
              <a:extLst>
                <a:ext uri="{FF2B5EF4-FFF2-40B4-BE49-F238E27FC236}">
                  <a16:creationId xmlns:a16="http://schemas.microsoft.com/office/drawing/2014/main" id="{2BA1B735-D173-E94D-BB0A-33964E7F351B}"/>
                </a:ext>
              </a:extLst>
            </p:cNvPr>
            <p:cNvPicPr>
              <a:picLocks noChangeAspect="1"/>
            </p:cNvPicPr>
            <p:nvPr/>
          </p:nvPicPr>
          <p:blipFill>
            <a:blip r:embed="rId5"/>
            <a:stretch>
              <a:fillRect/>
            </a:stretch>
          </p:blipFill>
          <p:spPr>
            <a:xfrm>
              <a:off x="173999" y="1623846"/>
              <a:ext cx="7437492" cy="5124134"/>
            </a:xfrm>
            <a:prstGeom prst="rect">
              <a:avLst/>
            </a:prstGeom>
          </p:spPr>
        </p:pic>
        <p:sp>
          <p:nvSpPr>
            <p:cNvPr id="14" name="TextBox 13">
              <a:extLst>
                <a:ext uri="{FF2B5EF4-FFF2-40B4-BE49-F238E27FC236}">
                  <a16:creationId xmlns:a16="http://schemas.microsoft.com/office/drawing/2014/main" id="{8E4B4A12-3780-3245-A09B-FFD83714C7C3}"/>
                </a:ext>
              </a:extLst>
            </p:cNvPr>
            <p:cNvSpPr txBox="1"/>
            <p:nvPr/>
          </p:nvSpPr>
          <p:spPr>
            <a:xfrm>
              <a:off x="151578" y="6468101"/>
              <a:ext cx="1663148" cy="338554"/>
            </a:xfrm>
            <a:prstGeom prst="rect">
              <a:avLst/>
            </a:prstGeom>
            <a:noFill/>
          </p:spPr>
          <p:txBody>
            <a:bodyPr wrap="none" rtlCol="0">
              <a:spAutoFit/>
            </a:bodyPr>
            <a:lstStyle/>
            <a:p>
              <a:r>
                <a:rPr lang="en-US" sz="1600" dirty="0">
                  <a:solidFill>
                    <a:schemeClr val="bg2">
                      <a:lumMod val="25000"/>
                    </a:schemeClr>
                  </a:solidFill>
                </a:rPr>
                <a:t>Zhang et al., 2017</a:t>
              </a:r>
            </a:p>
          </p:txBody>
        </p:sp>
      </p:grpSp>
      <p:grpSp>
        <p:nvGrpSpPr>
          <p:cNvPr id="10" name="Group 9">
            <a:extLst>
              <a:ext uri="{FF2B5EF4-FFF2-40B4-BE49-F238E27FC236}">
                <a16:creationId xmlns:a16="http://schemas.microsoft.com/office/drawing/2014/main" id="{365A73FC-8362-044E-9B9C-6555BF887343}"/>
              </a:ext>
            </a:extLst>
          </p:cNvPr>
          <p:cNvGrpSpPr/>
          <p:nvPr/>
        </p:nvGrpSpPr>
        <p:grpSpPr>
          <a:xfrm>
            <a:off x="228526" y="1740593"/>
            <a:ext cx="6904653" cy="5124134"/>
            <a:chOff x="429208" y="1733866"/>
            <a:chExt cx="6904653" cy="5124134"/>
          </a:xfrm>
        </p:grpSpPr>
        <p:pic>
          <p:nvPicPr>
            <p:cNvPr id="8" name="Picture 7">
              <a:extLst>
                <a:ext uri="{FF2B5EF4-FFF2-40B4-BE49-F238E27FC236}">
                  <a16:creationId xmlns:a16="http://schemas.microsoft.com/office/drawing/2014/main" id="{4A5EF05B-B8C1-244A-962F-D570E9464A6B}"/>
                </a:ext>
              </a:extLst>
            </p:cNvPr>
            <p:cNvPicPr>
              <a:picLocks noChangeAspect="1"/>
            </p:cNvPicPr>
            <p:nvPr/>
          </p:nvPicPr>
          <p:blipFill>
            <a:blip r:embed="rId6"/>
            <a:stretch>
              <a:fillRect/>
            </a:stretch>
          </p:blipFill>
          <p:spPr>
            <a:xfrm>
              <a:off x="429208" y="1733866"/>
              <a:ext cx="6904653" cy="5124134"/>
            </a:xfrm>
            <a:prstGeom prst="rect">
              <a:avLst/>
            </a:prstGeom>
          </p:spPr>
        </p:pic>
        <p:sp>
          <p:nvSpPr>
            <p:cNvPr id="9" name="TextBox 8">
              <a:extLst>
                <a:ext uri="{FF2B5EF4-FFF2-40B4-BE49-F238E27FC236}">
                  <a16:creationId xmlns:a16="http://schemas.microsoft.com/office/drawing/2014/main" id="{2A922D05-EAF5-8A45-B1E7-8F87C9707A35}"/>
                </a:ext>
              </a:extLst>
            </p:cNvPr>
            <p:cNvSpPr txBox="1"/>
            <p:nvPr/>
          </p:nvSpPr>
          <p:spPr>
            <a:xfrm rot="5400000">
              <a:off x="6202626" y="4460224"/>
              <a:ext cx="1770421" cy="307777"/>
            </a:xfrm>
            <a:prstGeom prst="rect">
              <a:avLst/>
            </a:prstGeom>
            <a:noFill/>
          </p:spPr>
          <p:txBody>
            <a:bodyPr wrap="none" rtlCol="0">
              <a:spAutoFit/>
            </a:bodyPr>
            <a:lstStyle/>
            <a:p>
              <a:r>
                <a:rPr lang="en-US" sz="1400" dirty="0">
                  <a:solidFill>
                    <a:schemeClr val="bg2">
                      <a:lumMod val="25000"/>
                    </a:schemeClr>
                  </a:solidFill>
                </a:rPr>
                <a:t>Leach and Song, 2020</a:t>
              </a:r>
            </a:p>
          </p:txBody>
        </p:sp>
      </p:grpSp>
    </p:spTree>
    <p:extLst>
      <p:ext uri="{BB962C8B-B14F-4D97-AF65-F5344CB8AC3E}">
        <p14:creationId xmlns:p14="http://schemas.microsoft.com/office/powerpoint/2010/main" val="13101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 text, atlas&#10;&#10;Description automatically generated">
            <a:extLst>
              <a:ext uri="{FF2B5EF4-FFF2-40B4-BE49-F238E27FC236}">
                <a16:creationId xmlns:a16="http://schemas.microsoft.com/office/drawing/2014/main" id="{910BB9FC-4B96-6B68-C954-B6B077E51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046" y="1467438"/>
            <a:ext cx="6669954" cy="5311725"/>
          </a:xfrm>
          <a:prstGeom prst="rect">
            <a:avLst/>
          </a:prstGeom>
        </p:spPr>
      </p:pic>
      <p:grpSp>
        <p:nvGrpSpPr>
          <p:cNvPr id="19" name="Group 18">
            <a:extLst>
              <a:ext uri="{FF2B5EF4-FFF2-40B4-BE49-F238E27FC236}">
                <a16:creationId xmlns:a16="http://schemas.microsoft.com/office/drawing/2014/main" id="{4BAD5AC8-FD4D-5F47-976E-DE41CDA80877}"/>
              </a:ext>
            </a:extLst>
          </p:cNvPr>
          <p:cNvGrpSpPr/>
          <p:nvPr/>
        </p:nvGrpSpPr>
        <p:grpSpPr>
          <a:xfrm>
            <a:off x="259596" y="350748"/>
            <a:ext cx="7970004" cy="5856872"/>
            <a:chOff x="5998048" y="57386"/>
            <a:chExt cx="7970004" cy="5856872"/>
          </a:xfrm>
        </p:grpSpPr>
        <p:sp>
          <p:nvSpPr>
            <p:cNvPr id="6" name="TextBox 5">
              <a:extLst>
                <a:ext uri="{FF2B5EF4-FFF2-40B4-BE49-F238E27FC236}">
                  <a16:creationId xmlns:a16="http://schemas.microsoft.com/office/drawing/2014/main" id="{EC27414E-BFC5-D542-3341-8E542F161209}"/>
                </a:ext>
              </a:extLst>
            </p:cNvPr>
            <p:cNvSpPr txBox="1"/>
            <p:nvPr/>
          </p:nvSpPr>
          <p:spPr>
            <a:xfrm>
              <a:off x="6052960" y="57386"/>
              <a:ext cx="7915092" cy="1255728"/>
            </a:xfrm>
            <a:prstGeom prst="rect">
              <a:avLst/>
            </a:prstGeom>
            <a:noFill/>
          </p:spPr>
          <p:txBody>
            <a:bodyPr vert="horz" lIns="91440" tIns="45720" rIns="91440" bIns="45720" rtlCol="0" anchor="t">
              <a:normAutofit/>
            </a:bodyPr>
            <a:lstStyle>
              <a:lvl1pPr>
                <a:lnSpc>
                  <a:spcPct val="90000"/>
                </a:lnSpc>
                <a:spcBef>
                  <a:spcPct val="0"/>
                </a:spcBef>
                <a:buNone/>
                <a:defRPr sz="2800">
                  <a:latin typeface="+mj-lt"/>
                  <a:ea typeface="+mj-ea"/>
                  <a:cs typeface="+mj-cs"/>
                </a:defRPr>
              </a:lvl1pPr>
            </a:lstStyle>
            <a:p>
              <a:r>
                <a:rPr lang="en-US" sz="3200" dirty="0"/>
                <a:t>2. Distribution of major marine carbonate-hosted Pb-Zn deposits in China</a:t>
              </a:r>
              <a:endParaRPr lang="en-NL" sz="3200" dirty="0"/>
            </a:p>
          </p:txBody>
        </p:sp>
        <p:sp>
          <p:nvSpPr>
            <p:cNvPr id="7" name="TextBox 6">
              <a:extLst>
                <a:ext uri="{FF2B5EF4-FFF2-40B4-BE49-F238E27FC236}">
                  <a16:creationId xmlns:a16="http://schemas.microsoft.com/office/drawing/2014/main" id="{B7092504-425D-754E-B238-FA1F4989547A}"/>
                </a:ext>
              </a:extLst>
            </p:cNvPr>
            <p:cNvSpPr txBox="1"/>
            <p:nvPr/>
          </p:nvSpPr>
          <p:spPr>
            <a:xfrm>
              <a:off x="5998048" y="1940324"/>
              <a:ext cx="4381844" cy="1200329"/>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SYG triangle of the Yangtze block</a:t>
              </a:r>
            </a:p>
          </p:txBody>
        </p:sp>
        <p:sp>
          <p:nvSpPr>
            <p:cNvPr id="8" name="TextBox 7">
              <a:extLst>
                <a:ext uri="{FF2B5EF4-FFF2-40B4-BE49-F238E27FC236}">
                  <a16:creationId xmlns:a16="http://schemas.microsoft.com/office/drawing/2014/main" id="{C7919803-6B7B-2A42-BFBD-1CD6390F8B2C}"/>
                </a:ext>
              </a:extLst>
            </p:cNvPr>
            <p:cNvSpPr txBox="1"/>
            <p:nvPr/>
          </p:nvSpPr>
          <p:spPr>
            <a:xfrm>
              <a:off x="6062456" y="4785588"/>
              <a:ext cx="4849977" cy="830997"/>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Himalayan-Tibetan orogen</a:t>
              </a:r>
            </a:p>
          </p:txBody>
        </p:sp>
        <p:sp>
          <p:nvSpPr>
            <p:cNvPr id="10" name="TextBox 9">
              <a:extLst>
                <a:ext uri="{FF2B5EF4-FFF2-40B4-BE49-F238E27FC236}">
                  <a16:creationId xmlns:a16="http://schemas.microsoft.com/office/drawing/2014/main" id="{09F1C16B-897E-3E4A-B817-9A306D569311}"/>
                </a:ext>
              </a:extLst>
            </p:cNvPr>
            <p:cNvSpPr txBox="1"/>
            <p:nvPr/>
          </p:nvSpPr>
          <p:spPr>
            <a:xfrm>
              <a:off x="6003949" y="3572300"/>
              <a:ext cx="4596995" cy="830997"/>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a:t>
              </a:r>
              <a:r>
                <a:rPr lang="en-US" sz="2400" dirty="0" err="1"/>
                <a:t>Cathaysia</a:t>
              </a:r>
              <a:r>
                <a:rPr lang="en-US" sz="2400" dirty="0"/>
                <a:t> block </a:t>
              </a:r>
            </a:p>
          </p:txBody>
        </p:sp>
        <p:sp>
          <p:nvSpPr>
            <p:cNvPr id="12" name="TextBox 11">
              <a:extLst>
                <a:ext uri="{FF2B5EF4-FFF2-40B4-BE49-F238E27FC236}">
                  <a16:creationId xmlns:a16="http://schemas.microsoft.com/office/drawing/2014/main" id="{9C936E98-90DD-5A47-9282-52BE64434D13}"/>
                </a:ext>
              </a:extLst>
            </p:cNvPr>
            <p:cNvSpPr txBox="1"/>
            <p:nvPr/>
          </p:nvSpPr>
          <p:spPr>
            <a:xfrm>
              <a:off x="6847999" y="3161425"/>
              <a:ext cx="4381844" cy="369332"/>
            </a:xfrm>
            <a:prstGeom prst="rect">
              <a:avLst/>
            </a:prstGeom>
            <a:noFill/>
          </p:spPr>
          <p:txBody>
            <a:bodyPr wrap="square">
              <a:spAutoFit/>
            </a:bodyPr>
            <a:lstStyle/>
            <a:p>
              <a:pPr indent="0">
                <a:buFont typeface="Courier New" panose="02070309020205020404" pitchFamily="49" charset="0"/>
                <a:buChar char="o"/>
              </a:pPr>
              <a:r>
                <a:rPr lang="en-US" sz="1800" i="1" dirty="0"/>
                <a:t> Huize Pb-Zn-(Ag-Ge) deposit</a:t>
              </a:r>
            </a:p>
          </p:txBody>
        </p:sp>
        <p:sp>
          <p:nvSpPr>
            <p:cNvPr id="14" name="TextBox 13">
              <a:extLst>
                <a:ext uri="{FF2B5EF4-FFF2-40B4-BE49-F238E27FC236}">
                  <a16:creationId xmlns:a16="http://schemas.microsoft.com/office/drawing/2014/main" id="{E122E620-A8CF-9B4B-AF8A-77B3C5F51C27}"/>
                </a:ext>
              </a:extLst>
            </p:cNvPr>
            <p:cNvSpPr txBox="1"/>
            <p:nvPr/>
          </p:nvSpPr>
          <p:spPr>
            <a:xfrm>
              <a:off x="6847999" y="5544926"/>
              <a:ext cx="3017520" cy="369332"/>
            </a:xfrm>
            <a:prstGeom prst="rect">
              <a:avLst/>
            </a:prstGeom>
            <a:noFill/>
          </p:spPr>
          <p:txBody>
            <a:bodyPr wrap="square">
              <a:spAutoFit/>
            </a:bodyPr>
            <a:lstStyle/>
            <a:p>
              <a:pPr>
                <a:buFont typeface="Courier New" panose="02070309020205020404" pitchFamily="49" charset="0"/>
                <a:buChar char="o"/>
              </a:pPr>
              <a:r>
                <a:rPr lang="en-US" i="1" dirty="0"/>
                <a:t>  </a:t>
              </a:r>
              <a:r>
                <a:rPr lang="en-US" sz="1800" i="1" dirty="0" err="1"/>
                <a:t>Jinding</a:t>
              </a:r>
              <a:r>
                <a:rPr lang="en-US" sz="1800" i="1" dirty="0"/>
                <a:t> Pb-Zn deposit</a:t>
              </a:r>
              <a:r>
                <a:rPr lang="en-US" i="1" dirty="0"/>
                <a:t> </a:t>
              </a:r>
            </a:p>
          </p:txBody>
        </p:sp>
        <p:sp>
          <p:nvSpPr>
            <p:cNvPr id="16" name="TextBox 15">
              <a:extLst>
                <a:ext uri="{FF2B5EF4-FFF2-40B4-BE49-F238E27FC236}">
                  <a16:creationId xmlns:a16="http://schemas.microsoft.com/office/drawing/2014/main" id="{0319DC2E-B417-3145-857F-7DAEB8610206}"/>
                </a:ext>
              </a:extLst>
            </p:cNvPr>
            <p:cNvSpPr txBox="1"/>
            <p:nvPr/>
          </p:nvSpPr>
          <p:spPr>
            <a:xfrm>
              <a:off x="6847999" y="4313586"/>
              <a:ext cx="4131715" cy="369332"/>
            </a:xfrm>
            <a:prstGeom prst="rect">
              <a:avLst/>
            </a:prstGeom>
            <a:noFill/>
          </p:spPr>
          <p:txBody>
            <a:bodyPr wrap="square">
              <a:spAutoFit/>
            </a:bodyPr>
            <a:lstStyle/>
            <a:p>
              <a:pPr indent="0">
                <a:buFont typeface="Courier New" panose="02070309020205020404" pitchFamily="49" charset="0"/>
                <a:buChar char="o"/>
              </a:pPr>
              <a:r>
                <a:rPr lang="en-US" sz="1800" i="1" dirty="0"/>
                <a:t> Fankou Pb-Zn-(Ag-Ga-Ge-Cd) deposit </a:t>
              </a:r>
            </a:p>
          </p:txBody>
        </p:sp>
      </p:grpSp>
      <p:sp>
        <p:nvSpPr>
          <p:cNvPr id="18" name="TextBox 17">
            <a:extLst>
              <a:ext uri="{FF2B5EF4-FFF2-40B4-BE49-F238E27FC236}">
                <a16:creationId xmlns:a16="http://schemas.microsoft.com/office/drawing/2014/main" id="{6D671BF4-3D1C-3249-963E-CA1B75E84645}"/>
              </a:ext>
            </a:extLst>
          </p:cNvPr>
          <p:cNvSpPr txBox="1"/>
          <p:nvPr/>
        </p:nvSpPr>
        <p:spPr>
          <a:xfrm>
            <a:off x="9315206" y="996150"/>
            <a:ext cx="4620250" cy="307777"/>
          </a:xfrm>
          <a:prstGeom prst="rect">
            <a:avLst/>
          </a:prstGeom>
          <a:noFill/>
        </p:spPr>
        <p:txBody>
          <a:bodyPr wrap="square">
            <a:spAutoFit/>
          </a:bodyPr>
          <a:lstStyle/>
          <a:p>
            <a:r>
              <a:rPr lang="en-US" sz="1400" dirty="0">
                <a:solidFill>
                  <a:schemeClr val="bg2">
                    <a:lumMod val="25000"/>
                  </a:schemeClr>
                </a:solidFill>
              </a:rPr>
              <a:t>(modified from Leach et al., 2019)</a:t>
            </a:r>
          </a:p>
        </p:txBody>
      </p:sp>
      <p:pic>
        <p:nvPicPr>
          <p:cNvPr id="20" name="Picture 19">
            <a:extLst>
              <a:ext uri="{FF2B5EF4-FFF2-40B4-BE49-F238E27FC236}">
                <a16:creationId xmlns:a16="http://schemas.microsoft.com/office/drawing/2014/main" id="{BFF2DB13-0CD0-3245-A182-1738F2C70091}"/>
              </a:ext>
            </a:extLst>
          </p:cNvPr>
          <p:cNvPicPr>
            <a:picLocks noChangeAspect="1"/>
          </p:cNvPicPr>
          <p:nvPr/>
        </p:nvPicPr>
        <p:blipFill>
          <a:blip r:embed="rId4"/>
          <a:stretch>
            <a:fillRect/>
          </a:stretch>
        </p:blipFill>
        <p:spPr>
          <a:xfrm>
            <a:off x="422427" y="1345263"/>
            <a:ext cx="787400" cy="241300"/>
          </a:xfrm>
          <a:prstGeom prst="rect">
            <a:avLst/>
          </a:prstGeom>
        </p:spPr>
      </p:pic>
      <p:sp>
        <p:nvSpPr>
          <p:cNvPr id="21" name="Rectangle 20">
            <a:extLst>
              <a:ext uri="{FF2B5EF4-FFF2-40B4-BE49-F238E27FC236}">
                <a16:creationId xmlns:a16="http://schemas.microsoft.com/office/drawing/2014/main" id="{9EE110D7-CA75-6D49-89B0-A9AE7FBDCD8A}"/>
              </a:ext>
            </a:extLst>
          </p:cNvPr>
          <p:cNvSpPr/>
          <p:nvPr/>
        </p:nvSpPr>
        <p:spPr>
          <a:xfrm>
            <a:off x="259596" y="2233686"/>
            <a:ext cx="4908484" cy="2872746"/>
          </a:xfrm>
          <a:prstGeom prst="rect">
            <a:avLst/>
          </a:prstGeom>
          <a:solidFill>
            <a:schemeClr val="bg1">
              <a:lumMod val="8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9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 with red dots&#10;&#10;Description automatically generated with low confidence">
            <a:extLst>
              <a:ext uri="{FF2B5EF4-FFF2-40B4-BE49-F238E27FC236}">
                <a16:creationId xmlns:a16="http://schemas.microsoft.com/office/drawing/2014/main" id="{0D6242F3-5812-E537-5A0D-A64B4A23E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21" y="1810030"/>
            <a:ext cx="10304556" cy="4465003"/>
          </a:xfrm>
          <a:prstGeom prst="rect">
            <a:avLst/>
          </a:prstGeom>
        </p:spPr>
      </p:pic>
      <p:sp>
        <p:nvSpPr>
          <p:cNvPr id="6" name="TextBox 5">
            <a:extLst>
              <a:ext uri="{FF2B5EF4-FFF2-40B4-BE49-F238E27FC236}">
                <a16:creationId xmlns:a16="http://schemas.microsoft.com/office/drawing/2014/main" id="{185F6A83-8B01-3285-0B86-C0C252524A55}"/>
              </a:ext>
            </a:extLst>
          </p:cNvPr>
          <p:cNvSpPr txBox="1"/>
          <p:nvPr/>
        </p:nvSpPr>
        <p:spPr>
          <a:xfrm>
            <a:off x="653144" y="6275033"/>
            <a:ext cx="10223333" cy="523220"/>
          </a:xfrm>
          <a:prstGeom prst="rect">
            <a:avLst/>
          </a:prstGeom>
          <a:noFill/>
        </p:spPr>
        <p:txBody>
          <a:bodyPr wrap="square">
            <a:spAutoFit/>
          </a:bodyPr>
          <a:lstStyle/>
          <a:p>
            <a:pPr algn="just"/>
            <a:r>
              <a:rPr lang="en-GB" sz="1400" i="1" dirty="0">
                <a:solidFill>
                  <a:srgbClr val="000000"/>
                </a:solidFill>
                <a:effectLst/>
                <a:latin typeface="Calibri" panose="020F0502020204030204" pitchFamily="34" charset="0"/>
                <a:ea typeface="Times New Roman" panose="02020603050405020304" pitchFamily="18" charset="0"/>
              </a:rPr>
              <a:t>Regional geology map of the major Pb-Zn deposits in distributed in the Himalayan-Tibetan orogenic belt, which are mainly concentrated in the </a:t>
            </a:r>
            <a:r>
              <a:rPr lang="en-GB" sz="1400" i="1" dirty="0" err="1">
                <a:solidFill>
                  <a:srgbClr val="000000"/>
                </a:solidFill>
                <a:effectLst/>
                <a:latin typeface="Calibri" panose="020F0502020204030204" pitchFamily="34" charset="0"/>
                <a:ea typeface="Times New Roman" panose="02020603050405020304" pitchFamily="18" charset="0"/>
              </a:rPr>
              <a:t>Lanping</a:t>
            </a:r>
            <a:r>
              <a:rPr lang="en-GB" sz="1400" i="1" dirty="0">
                <a:solidFill>
                  <a:srgbClr val="000000"/>
                </a:solidFill>
                <a:effectLst/>
                <a:latin typeface="Calibri" panose="020F0502020204030204" pitchFamily="34" charset="0"/>
                <a:ea typeface="Times New Roman" panose="02020603050405020304" pitchFamily="18" charset="0"/>
              </a:rPr>
              <a:t>, </a:t>
            </a:r>
            <a:r>
              <a:rPr lang="en-GB" sz="1400" i="1" dirty="0" err="1">
                <a:solidFill>
                  <a:srgbClr val="000000"/>
                </a:solidFill>
                <a:effectLst/>
                <a:latin typeface="Calibri" panose="020F0502020204030204" pitchFamily="34" charset="0"/>
                <a:ea typeface="Times New Roman" panose="02020603050405020304" pitchFamily="18" charset="0"/>
              </a:rPr>
              <a:t>Changdu</a:t>
            </a:r>
            <a:r>
              <a:rPr lang="en-GB" sz="1400" i="1" dirty="0">
                <a:solidFill>
                  <a:srgbClr val="000000"/>
                </a:solidFill>
                <a:effectLst/>
                <a:latin typeface="Calibri" panose="020F0502020204030204" pitchFamily="34" charset="0"/>
                <a:ea typeface="Times New Roman" panose="02020603050405020304" pitchFamily="18" charset="0"/>
              </a:rPr>
              <a:t>, </a:t>
            </a:r>
            <a:r>
              <a:rPr lang="en-GB" sz="1400" i="1" dirty="0" err="1">
                <a:solidFill>
                  <a:srgbClr val="000000"/>
                </a:solidFill>
                <a:effectLst/>
                <a:latin typeface="Calibri" panose="020F0502020204030204" pitchFamily="34" charset="0"/>
                <a:ea typeface="Times New Roman" panose="02020603050405020304" pitchFamily="18" charset="0"/>
              </a:rPr>
              <a:t>Tuotuohe</a:t>
            </a:r>
            <a:r>
              <a:rPr lang="en-GB" sz="1400" i="1" dirty="0">
                <a:solidFill>
                  <a:srgbClr val="000000"/>
                </a:solidFill>
                <a:effectLst/>
                <a:latin typeface="Calibri" panose="020F0502020204030204" pitchFamily="34" charset="0"/>
                <a:ea typeface="Times New Roman" panose="02020603050405020304" pitchFamily="18" charset="0"/>
              </a:rPr>
              <a:t> and </a:t>
            </a:r>
            <a:r>
              <a:rPr lang="en-GB" sz="1400" i="1" dirty="0" err="1">
                <a:solidFill>
                  <a:srgbClr val="000000"/>
                </a:solidFill>
                <a:effectLst/>
                <a:latin typeface="Calibri" panose="020F0502020204030204" pitchFamily="34" charset="0"/>
                <a:ea typeface="Times New Roman" panose="02020603050405020304" pitchFamily="18" charset="0"/>
              </a:rPr>
              <a:t>Tianshuihai</a:t>
            </a:r>
            <a:r>
              <a:rPr lang="en-GB" sz="1400" i="1" dirty="0">
                <a:solidFill>
                  <a:srgbClr val="000000"/>
                </a:solidFill>
                <a:effectLst/>
                <a:latin typeface="Calibri" panose="020F0502020204030204" pitchFamily="34" charset="0"/>
                <a:ea typeface="Times New Roman" panose="02020603050405020304" pitchFamily="18" charset="0"/>
              </a:rPr>
              <a:t> ore districts (after </a:t>
            </a:r>
            <a:r>
              <a:rPr lang="en-GB" sz="1400" i="1" dirty="0">
                <a:solidFill>
                  <a:srgbClr val="0432FF"/>
                </a:solidFill>
                <a:effectLst/>
                <a:latin typeface="Calibri" panose="020F0502020204030204" pitchFamily="34" charset="0"/>
                <a:ea typeface="Times New Roman" panose="02020603050405020304" pitchFamily="18" charset="0"/>
              </a:rPr>
              <a:t>Li et al., 2019</a:t>
            </a:r>
            <a:r>
              <a:rPr lang="en-GB" sz="1400" i="1" dirty="0">
                <a:solidFill>
                  <a:srgbClr val="000000"/>
                </a:solidFill>
                <a:effectLst/>
                <a:latin typeface="Calibri" panose="020F0502020204030204" pitchFamily="34" charset="0"/>
                <a:ea typeface="Times New Roman" panose="02020603050405020304" pitchFamily="18" charset="0"/>
              </a:rPr>
              <a:t>)</a:t>
            </a:r>
            <a:endParaRPr lang="en-NL" sz="1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9B39519-C4C7-D04E-94C6-18F0FDE140DD}"/>
              </a:ext>
            </a:extLst>
          </p:cNvPr>
          <p:cNvSpPr txBox="1"/>
          <p:nvPr/>
        </p:nvSpPr>
        <p:spPr>
          <a:xfrm>
            <a:off x="653144" y="59747"/>
            <a:ext cx="10454802" cy="1200329"/>
          </a:xfrm>
          <a:prstGeom prst="rect">
            <a:avLst/>
          </a:prstGeom>
          <a:noFill/>
        </p:spPr>
        <p:txBody>
          <a:bodyPr wrap="square" rtlCol="0">
            <a:spAutoFit/>
          </a:bodyPr>
          <a:lstStyle/>
          <a:p>
            <a:r>
              <a:rPr lang="en-GB" sz="3600" dirty="0">
                <a:latin typeface="+mj-lt"/>
                <a:cs typeface="Calibri" panose="020F0502020204030204" pitchFamily="34" charset="0"/>
              </a:rPr>
              <a:t>Carbonate-hosted Pb-Zn deposits in the Himalayan-Tibetan orogenic belt</a:t>
            </a:r>
            <a:endParaRPr lang="en-NL" sz="3600" dirty="0">
              <a:latin typeface="+mj-lt"/>
              <a:cs typeface="Calibri" panose="020F0502020204030204" pitchFamily="34" charset="0"/>
            </a:endParaRPr>
          </a:p>
        </p:txBody>
      </p:sp>
      <p:pic>
        <p:nvPicPr>
          <p:cNvPr id="7" name="Picture 6">
            <a:extLst>
              <a:ext uri="{FF2B5EF4-FFF2-40B4-BE49-F238E27FC236}">
                <a16:creationId xmlns:a16="http://schemas.microsoft.com/office/drawing/2014/main" id="{FB8DB7A1-0269-694F-AC0D-48763A6CE738}"/>
              </a:ext>
            </a:extLst>
          </p:cNvPr>
          <p:cNvPicPr>
            <a:picLocks noChangeAspect="1"/>
          </p:cNvPicPr>
          <p:nvPr/>
        </p:nvPicPr>
        <p:blipFill>
          <a:blip r:embed="rId4"/>
          <a:stretch>
            <a:fillRect/>
          </a:stretch>
        </p:blipFill>
        <p:spPr>
          <a:xfrm>
            <a:off x="653144" y="1333613"/>
            <a:ext cx="2426224" cy="289587"/>
          </a:xfrm>
          <a:prstGeom prst="rect">
            <a:avLst/>
          </a:prstGeom>
        </p:spPr>
      </p:pic>
    </p:spTree>
    <p:extLst>
      <p:ext uri="{BB962C8B-B14F-4D97-AF65-F5344CB8AC3E}">
        <p14:creationId xmlns:p14="http://schemas.microsoft.com/office/powerpoint/2010/main" val="828934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iagram, parallel, plan&#10;&#10;Description automatically generated">
            <a:extLst>
              <a:ext uri="{FF2B5EF4-FFF2-40B4-BE49-F238E27FC236}">
                <a16:creationId xmlns:a16="http://schemas.microsoft.com/office/drawing/2014/main" id="{EEEE2208-BCB5-D34B-92C4-61CDD63C1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31" y="342052"/>
            <a:ext cx="6119813" cy="6065415"/>
          </a:xfrm>
          <a:prstGeom prst="rect">
            <a:avLst/>
          </a:prstGeom>
        </p:spPr>
      </p:pic>
      <p:sp>
        <p:nvSpPr>
          <p:cNvPr id="6" name="TextBox 5">
            <a:extLst>
              <a:ext uri="{FF2B5EF4-FFF2-40B4-BE49-F238E27FC236}">
                <a16:creationId xmlns:a16="http://schemas.microsoft.com/office/drawing/2014/main" id="{9B42987D-B6AD-A1BD-1151-2789EAFF8887}"/>
              </a:ext>
            </a:extLst>
          </p:cNvPr>
          <p:cNvSpPr txBox="1"/>
          <p:nvPr/>
        </p:nvSpPr>
        <p:spPr>
          <a:xfrm>
            <a:off x="617862" y="6488668"/>
            <a:ext cx="2853126" cy="369332"/>
          </a:xfrm>
          <a:prstGeom prst="rect">
            <a:avLst/>
          </a:prstGeom>
          <a:noFill/>
        </p:spPr>
        <p:txBody>
          <a:bodyPr wrap="square">
            <a:spAutoFit/>
          </a:bodyPr>
          <a:lstStyle/>
          <a:p>
            <a:pPr algn="just"/>
            <a:r>
              <a:rPr lang="en-GB" sz="1800" i="1" dirty="0">
                <a:solidFill>
                  <a:srgbClr val="000000"/>
                </a:solidFill>
                <a:effectLst/>
                <a:latin typeface="Calibri" panose="020F0502020204030204" pitchFamily="34" charset="0"/>
                <a:ea typeface="Times New Roman" panose="02020603050405020304" pitchFamily="18" charset="0"/>
              </a:rPr>
              <a:t>(after </a:t>
            </a:r>
            <a:r>
              <a:rPr lang="en-GB" sz="1800" i="1" dirty="0">
                <a:solidFill>
                  <a:srgbClr val="0432FF"/>
                </a:solidFill>
                <a:effectLst/>
                <a:latin typeface="Calibri" panose="020F0502020204030204" pitchFamily="34" charset="0"/>
                <a:ea typeface="Times New Roman" panose="02020603050405020304" pitchFamily="18" charset="0"/>
              </a:rPr>
              <a:t>Song et al., 2019</a:t>
            </a:r>
            <a:r>
              <a:rPr lang="en-GB" sz="1800" i="1" dirty="0">
                <a:solidFill>
                  <a:srgbClr val="000000"/>
                </a:solidFill>
                <a:effectLst/>
                <a:latin typeface="Calibri" panose="020F0502020204030204" pitchFamily="34" charset="0"/>
                <a:ea typeface="Times New Roman" panose="02020603050405020304" pitchFamily="18" charset="0"/>
              </a:rPr>
              <a:t>)</a:t>
            </a:r>
            <a:r>
              <a:rPr lang="en-GB" sz="1800" i="1" dirty="0">
                <a:solidFill>
                  <a:srgbClr val="767171"/>
                </a:solidFill>
                <a:effectLst/>
                <a:latin typeface="Calibri" panose="020F0502020204030204" pitchFamily="34" charset="0"/>
                <a:ea typeface="Times New Roman" panose="02020603050405020304" pitchFamily="18" charset="0"/>
              </a:rPr>
              <a:t> </a:t>
            </a:r>
            <a:endParaRPr lang="en-NL" sz="1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BA3E00D-0AB7-0542-B046-972BC5F42DEE}"/>
              </a:ext>
            </a:extLst>
          </p:cNvPr>
          <p:cNvSpPr txBox="1"/>
          <p:nvPr/>
        </p:nvSpPr>
        <p:spPr>
          <a:xfrm>
            <a:off x="6523180" y="1708160"/>
            <a:ext cx="5653190" cy="3662541"/>
          </a:xfrm>
          <a:prstGeom prst="rect">
            <a:avLst/>
          </a:prstGeom>
          <a:noFill/>
        </p:spPr>
        <p:txBody>
          <a:bodyPr wrap="square">
            <a:spAutoFit/>
          </a:bodyPr>
          <a:lstStyle/>
          <a:p>
            <a:pPr marL="285750" indent="-285750">
              <a:buFont typeface="Arial" panose="020B0604020202020204" pitchFamily="34" charset="0"/>
              <a:buChar char="•"/>
            </a:pPr>
            <a:r>
              <a:rPr lang="en-IE" sz="1900" dirty="0">
                <a:latin typeface="Calibri" panose="020F0502020204030204" pitchFamily="34" charset="0"/>
                <a:cs typeface="Calibri" panose="020F0502020204030204" pitchFamily="34" charset="0"/>
              </a:rPr>
              <a:t>Carboniferous to Neogene volcanic and sedimentary rocks are widespread in the North </a:t>
            </a:r>
            <a:r>
              <a:rPr lang="en-IE" sz="1900" dirty="0" err="1">
                <a:latin typeface="Calibri" panose="020F0502020204030204" pitchFamily="34" charset="0"/>
                <a:cs typeface="Calibri" panose="020F0502020204030204" pitchFamily="34" charset="0"/>
              </a:rPr>
              <a:t>Qiangtang</a:t>
            </a:r>
            <a:r>
              <a:rPr lang="en-IE" sz="1900" dirty="0">
                <a:latin typeface="Calibri" panose="020F0502020204030204" pitchFamily="34" charset="0"/>
                <a:cs typeface="Calibri" panose="020F0502020204030204" pitchFamily="34" charset="0"/>
              </a:rPr>
              <a:t> and </a:t>
            </a:r>
            <a:r>
              <a:rPr lang="en-IE" sz="1900" dirty="0" err="1">
                <a:latin typeface="Calibri" panose="020F0502020204030204" pitchFamily="34" charset="0"/>
                <a:cs typeface="Calibri" panose="020F0502020204030204" pitchFamily="34" charset="0"/>
              </a:rPr>
              <a:t>Lanping-Simao</a:t>
            </a:r>
            <a:r>
              <a:rPr lang="en-IE" sz="1900" dirty="0">
                <a:latin typeface="Calibri" panose="020F0502020204030204" pitchFamily="34" charset="0"/>
                <a:cs typeface="Calibri" panose="020F0502020204030204" pitchFamily="34" charset="0"/>
              </a:rPr>
              <a:t> blocks where the Late Triassic to Neogene strata contain evaporites.</a:t>
            </a: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Most of the sediment-hosted Pb-Zn deposits in this belt are hosted by Carboniferous-Cretaceous carbonates (mainly limestone). </a:t>
            </a:r>
          </a:p>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An exception is the </a:t>
            </a:r>
            <a:r>
              <a:rPr lang="en-US" sz="1900" dirty="0" err="1">
                <a:latin typeface="Calibri" panose="020F0502020204030204" pitchFamily="34" charset="0"/>
                <a:cs typeface="Calibri" panose="020F0502020204030204" pitchFamily="34" charset="0"/>
              </a:rPr>
              <a:t>Jinding</a:t>
            </a:r>
            <a:r>
              <a:rPr lang="en-US" sz="1900" dirty="0">
                <a:latin typeface="Calibri" panose="020F0502020204030204" pitchFamily="34" charset="0"/>
                <a:cs typeface="Calibri" panose="020F0502020204030204" pitchFamily="34" charset="0"/>
              </a:rPr>
              <a:t> deposit, which is hosted by a sequence thought to be genetically related to evaporite </a:t>
            </a:r>
            <a:r>
              <a:rPr lang="en-US" sz="1900" dirty="0" err="1">
                <a:latin typeface="Calibri" panose="020F0502020204030204" pitchFamily="34" charset="0"/>
                <a:cs typeface="Calibri" panose="020F0502020204030204" pitchFamily="34" charset="0"/>
              </a:rPr>
              <a:t>diapirism</a:t>
            </a:r>
            <a:r>
              <a:rPr lang="en-US" sz="1900" dirty="0">
                <a:latin typeface="Calibri" panose="020F0502020204030204" pitchFamily="34" charset="0"/>
                <a:cs typeface="Calibri" panose="020F0502020204030204" pitchFamily="34" charset="0"/>
              </a:rPr>
              <a:t> and temporally equivalent to the Paleocene Yunlong Formation</a:t>
            </a:r>
          </a:p>
        </p:txBody>
      </p:sp>
      <p:sp>
        <p:nvSpPr>
          <p:cNvPr id="7" name="TextBox 6">
            <a:extLst>
              <a:ext uri="{FF2B5EF4-FFF2-40B4-BE49-F238E27FC236}">
                <a16:creationId xmlns:a16="http://schemas.microsoft.com/office/drawing/2014/main" id="{2BC27547-1E64-B243-AB05-860A5D58FC27}"/>
              </a:ext>
            </a:extLst>
          </p:cNvPr>
          <p:cNvSpPr txBox="1"/>
          <p:nvPr/>
        </p:nvSpPr>
        <p:spPr>
          <a:xfrm>
            <a:off x="6523180" y="177922"/>
            <a:ext cx="6119814" cy="1077218"/>
          </a:xfrm>
          <a:prstGeom prst="rect">
            <a:avLst/>
          </a:prstGeom>
          <a:noFill/>
        </p:spPr>
        <p:txBody>
          <a:bodyPr wrap="square" rtlCol="0">
            <a:spAutoFit/>
          </a:bodyPr>
          <a:lstStyle/>
          <a:p>
            <a:r>
              <a:rPr lang="en-GB" sz="3200" dirty="0">
                <a:latin typeface="+mj-lt"/>
                <a:cs typeface="Calibri" panose="020F0502020204030204" pitchFamily="34" charset="0"/>
              </a:rPr>
              <a:t>Pb-Zn deposits in the Himalayan-Tibetan orogenic belt</a:t>
            </a:r>
            <a:endParaRPr lang="en-NL" sz="32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4C5C2616-05A8-5D4E-B4EB-5FFFA224C7CF}"/>
              </a:ext>
            </a:extLst>
          </p:cNvPr>
          <p:cNvPicPr>
            <a:picLocks noChangeAspect="1"/>
          </p:cNvPicPr>
          <p:nvPr/>
        </p:nvPicPr>
        <p:blipFill>
          <a:blip r:embed="rId4"/>
          <a:stretch>
            <a:fillRect/>
          </a:stretch>
        </p:blipFill>
        <p:spPr>
          <a:xfrm>
            <a:off x="6523180" y="1299534"/>
            <a:ext cx="2426224" cy="289587"/>
          </a:xfrm>
          <a:prstGeom prst="rect">
            <a:avLst/>
          </a:prstGeom>
        </p:spPr>
      </p:pic>
    </p:spTree>
    <p:extLst>
      <p:ext uri="{BB962C8B-B14F-4D97-AF65-F5344CB8AC3E}">
        <p14:creationId xmlns:p14="http://schemas.microsoft.com/office/powerpoint/2010/main" val="826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erson sitting on a rock&#10;&#10;Description automatically generated">
            <a:extLst>
              <a:ext uri="{FF2B5EF4-FFF2-40B4-BE49-F238E27FC236}">
                <a16:creationId xmlns:a16="http://schemas.microsoft.com/office/drawing/2014/main" id="{6A4AD15D-AA74-0349-98D6-9E1DD37CFB2A}"/>
              </a:ext>
            </a:extLst>
          </p:cNvPr>
          <p:cNvPicPr>
            <a:picLocks noChangeAspect="1"/>
          </p:cNvPicPr>
          <p:nvPr/>
        </p:nvPicPr>
        <p:blipFill rotWithShape="1">
          <a:blip r:embed="rId2"/>
          <a:srcRect l="14573" r="13073"/>
          <a:stretch/>
        </p:blipFill>
        <p:spPr>
          <a:xfrm>
            <a:off x="8859069" y="858176"/>
            <a:ext cx="2512111" cy="2534559"/>
          </a:xfrm>
          <a:prstGeom prst="rect">
            <a:avLst/>
          </a:prstGeom>
          <a:noFill/>
        </p:spPr>
      </p:pic>
      <p:pic>
        <p:nvPicPr>
          <p:cNvPr id="6" name="Picture 5" descr="A person in a red hard hat&#10;&#10;Description automatically generated">
            <a:extLst>
              <a:ext uri="{FF2B5EF4-FFF2-40B4-BE49-F238E27FC236}">
                <a16:creationId xmlns:a16="http://schemas.microsoft.com/office/drawing/2014/main" id="{6ED30B04-68EC-A04C-BF7F-2D4E095B274E}"/>
              </a:ext>
            </a:extLst>
          </p:cNvPr>
          <p:cNvPicPr>
            <a:picLocks noChangeAspect="1"/>
          </p:cNvPicPr>
          <p:nvPr/>
        </p:nvPicPr>
        <p:blipFill rotWithShape="1">
          <a:blip r:embed="rId3"/>
          <a:srcRect t="11364" b="12860"/>
          <a:stretch/>
        </p:blipFill>
        <p:spPr>
          <a:xfrm>
            <a:off x="6282403" y="858177"/>
            <a:ext cx="2508603" cy="2534559"/>
          </a:xfrm>
          <a:prstGeom prst="rect">
            <a:avLst/>
          </a:prstGeom>
          <a:noFill/>
        </p:spPr>
      </p:pic>
      <p:pic>
        <p:nvPicPr>
          <p:cNvPr id="4" name="Picture 3" descr="A person standing in front of a building&#10;&#10;Description automatically generated">
            <a:extLst>
              <a:ext uri="{FF2B5EF4-FFF2-40B4-BE49-F238E27FC236}">
                <a16:creationId xmlns:a16="http://schemas.microsoft.com/office/drawing/2014/main" id="{E8195FB3-6203-7343-A4B3-096577DE37D4}"/>
              </a:ext>
            </a:extLst>
          </p:cNvPr>
          <p:cNvPicPr>
            <a:picLocks noChangeAspect="1"/>
          </p:cNvPicPr>
          <p:nvPr/>
        </p:nvPicPr>
        <p:blipFill rotWithShape="1">
          <a:blip r:embed="rId4"/>
          <a:srcRect t="17097" r="3" b="15767"/>
          <a:stretch/>
        </p:blipFill>
        <p:spPr>
          <a:xfrm>
            <a:off x="6273713" y="3442962"/>
            <a:ext cx="5077866" cy="2556861"/>
          </a:xfrm>
          <a:prstGeom prst="rect">
            <a:avLst/>
          </a:prstGeom>
          <a:noFill/>
        </p:spPr>
      </p:pic>
      <p:sp>
        <p:nvSpPr>
          <p:cNvPr id="17" name="TextBox 16">
            <a:extLst>
              <a:ext uri="{FF2B5EF4-FFF2-40B4-BE49-F238E27FC236}">
                <a16:creationId xmlns:a16="http://schemas.microsoft.com/office/drawing/2014/main" id="{A47FA691-B8CB-8048-B24A-4489CC50A43F}"/>
              </a:ext>
            </a:extLst>
          </p:cNvPr>
          <p:cNvSpPr txBox="1"/>
          <p:nvPr/>
        </p:nvSpPr>
        <p:spPr>
          <a:xfrm>
            <a:off x="820820" y="2062000"/>
            <a:ext cx="5349201" cy="329320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t>Prof. </a:t>
            </a:r>
            <a:r>
              <a:rPr lang="en-US" sz="2400" b="1" dirty="0"/>
              <a:t>Yi Zheng</a:t>
            </a:r>
            <a:r>
              <a:rPr lang="en-US" sz="2400" dirty="0"/>
              <a:t>, Sun </a:t>
            </a:r>
            <a:r>
              <a:rPr lang="en-US" sz="2400" dirty="0" err="1"/>
              <a:t>Yat</a:t>
            </a:r>
            <a:r>
              <a:rPr lang="en-US" sz="2400" dirty="0"/>
              <a:t>-Sen University</a:t>
            </a:r>
            <a:endParaRPr lang="en-US" altLang="zh-CN" sz="2400" dirty="0"/>
          </a:p>
          <a:p>
            <a:pPr marL="285750" indent="-285750">
              <a:spcBef>
                <a:spcPts val="1200"/>
              </a:spcBef>
              <a:buFont typeface="Arial" panose="020B0604020202020204" pitchFamily="34" charset="0"/>
              <a:buChar char="•"/>
            </a:pPr>
            <a:r>
              <a:rPr lang="en-US" altLang="zh-CN" sz="2400" dirty="0"/>
              <a:t>Dr. </a:t>
            </a:r>
            <a:r>
              <a:rPr lang="en-US" altLang="zh-CN" sz="2400" b="1" dirty="0" err="1"/>
              <a:t>Yucai</a:t>
            </a:r>
            <a:r>
              <a:rPr lang="en-US" altLang="zh-CN" sz="2400" b="1" dirty="0"/>
              <a:t> Song</a:t>
            </a:r>
            <a:r>
              <a:rPr lang="en-US" altLang="zh-CN" sz="2400" dirty="0"/>
              <a:t>, </a:t>
            </a:r>
            <a:r>
              <a:rPr lang="en-US" sz="2400" dirty="0"/>
              <a:t>Chinese Academy of Geological Sciences</a:t>
            </a:r>
          </a:p>
          <a:p>
            <a:pPr marL="285750" indent="-285750">
              <a:spcBef>
                <a:spcPts val="1200"/>
              </a:spcBef>
              <a:buFont typeface="Arial" panose="020B0604020202020204" pitchFamily="34" charset="0"/>
              <a:buChar char="•"/>
            </a:pPr>
            <a:r>
              <a:rPr lang="en-US" sz="2400" dirty="0"/>
              <a:t>Prof. </a:t>
            </a:r>
            <a:r>
              <a:rPr lang="en-US" sz="2400" b="1" dirty="0" err="1"/>
              <a:t>Jiaxi</a:t>
            </a:r>
            <a:r>
              <a:rPr lang="en-US" sz="2400" b="1" dirty="0"/>
              <a:t> Zhou</a:t>
            </a:r>
            <a:r>
              <a:rPr lang="en-US" sz="2400" dirty="0"/>
              <a:t>, Yunnan University</a:t>
            </a:r>
          </a:p>
          <a:p>
            <a:pPr marL="285750" indent="-285750">
              <a:spcBef>
                <a:spcPts val="1200"/>
              </a:spcBef>
              <a:buFont typeface="Arial" panose="020B0604020202020204" pitchFamily="34" charset="0"/>
              <a:buChar char="•"/>
            </a:pPr>
            <a:r>
              <a:rPr lang="en-US" sz="2400" dirty="0"/>
              <a:t>Zhaobin Hu, Yihan Wu and </a:t>
            </a:r>
            <a:r>
              <a:rPr lang="en-US" sz="2400" dirty="0" err="1"/>
              <a:t>Lijie</a:t>
            </a:r>
            <a:r>
              <a:rPr lang="en-US" sz="2400" dirty="0"/>
              <a:t> Long, Sun </a:t>
            </a:r>
            <a:r>
              <a:rPr lang="en-US" sz="2400" dirty="0" err="1"/>
              <a:t>Yat</a:t>
            </a:r>
            <a:r>
              <a:rPr lang="en-US" sz="2400" dirty="0"/>
              <a:t>-Sen University</a:t>
            </a:r>
          </a:p>
          <a:p>
            <a:pPr marL="285750" indent="-285750">
              <a:spcBef>
                <a:spcPts val="1200"/>
              </a:spcBef>
              <a:buFont typeface="Arial" panose="020B0604020202020204" pitchFamily="34" charset="0"/>
              <a:buChar char="•"/>
            </a:pPr>
            <a:endParaRPr lang="en-US" sz="2400" dirty="0"/>
          </a:p>
        </p:txBody>
      </p:sp>
      <p:pic>
        <p:nvPicPr>
          <p:cNvPr id="9" name="Picture 8">
            <a:extLst>
              <a:ext uri="{FF2B5EF4-FFF2-40B4-BE49-F238E27FC236}">
                <a16:creationId xmlns:a16="http://schemas.microsoft.com/office/drawing/2014/main" id="{4082F22A-B57F-A949-B5DB-D823664E7BE0}"/>
              </a:ext>
            </a:extLst>
          </p:cNvPr>
          <p:cNvPicPr>
            <a:picLocks noChangeAspect="1"/>
          </p:cNvPicPr>
          <p:nvPr/>
        </p:nvPicPr>
        <p:blipFill>
          <a:blip r:embed="rId5"/>
          <a:stretch>
            <a:fillRect/>
          </a:stretch>
        </p:blipFill>
        <p:spPr>
          <a:xfrm>
            <a:off x="825414" y="1502791"/>
            <a:ext cx="787400" cy="241300"/>
          </a:xfrm>
          <a:prstGeom prst="rect">
            <a:avLst/>
          </a:prstGeom>
        </p:spPr>
      </p:pic>
      <p:sp>
        <p:nvSpPr>
          <p:cNvPr id="7" name="Subtitle 6">
            <a:extLst>
              <a:ext uri="{FF2B5EF4-FFF2-40B4-BE49-F238E27FC236}">
                <a16:creationId xmlns:a16="http://schemas.microsoft.com/office/drawing/2014/main" id="{C196201F-174A-824B-8774-9B837541B4A4}"/>
              </a:ext>
            </a:extLst>
          </p:cNvPr>
          <p:cNvSpPr txBox="1">
            <a:spLocks noGrp="1"/>
          </p:cNvSpPr>
          <p:nvPr>
            <p:ph type="subTitle" idx="1"/>
          </p:nvPr>
        </p:nvSpPr>
        <p:spPr>
          <a:xfrm>
            <a:off x="825414" y="731103"/>
            <a:ext cx="4513006" cy="646331"/>
          </a:xfrm>
          <a:solidFill>
            <a:schemeClr val="bg1"/>
          </a:solidFill>
        </p:spPr>
        <p:txBody>
          <a:bodyPr vert="horz" lIns="91440" tIns="45720" rIns="91440" bIns="45720" rtlCol="0" anchor="b">
            <a:normAutofit fontScale="92500" lnSpcReduction="10000"/>
          </a:bodyPr>
          <a:lstStyle/>
          <a:p>
            <a:pPr algn="l">
              <a:spcAft>
                <a:spcPts val="600"/>
              </a:spcAft>
              <a:buClr>
                <a:schemeClr val="tx1"/>
              </a:buClr>
              <a:buSzPct val="75000"/>
            </a:pPr>
            <a:r>
              <a:rPr lang="en-US" altLang="zh-CN" sz="4400" dirty="0"/>
              <a:t>Acknowledgement</a:t>
            </a:r>
            <a:endParaRPr lang="en-US" sz="4400" dirty="0"/>
          </a:p>
        </p:txBody>
      </p:sp>
    </p:spTree>
    <p:extLst>
      <p:ext uri="{BB962C8B-B14F-4D97-AF65-F5344CB8AC3E}">
        <p14:creationId xmlns:p14="http://schemas.microsoft.com/office/powerpoint/2010/main" val="16717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C2C8A-6BB6-724E-B8E8-5D3881244E87}"/>
              </a:ext>
            </a:extLst>
          </p:cNvPr>
          <p:cNvPicPr>
            <a:picLocks noChangeAspect="1"/>
          </p:cNvPicPr>
          <p:nvPr/>
        </p:nvPicPr>
        <p:blipFill rotWithShape="1">
          <a:blip r:embed="rId3"/>
          <a:srcRect b="8217"/>
          <a:stretch/>
        </p:blipFill>
        <p:spPr>
          <a:xfrm>
            <a:off x="0" y="0"/>
            <a:ext cx="5276273" cy="6294474"/>
          </a:xfrm>
          <a:prstGeom prst="rect">
            <a:avLst/>
          </a:prstGeom>
        </p:spPr>
      </p:pic>
      <p:sp>
        <p:nvSpPr>
          <p:cNvPr id="5" name="TextBox 4">
            <a:extLst>
              <a:ext uri="{FF2B5EF4-FFF2-40B4-BE49-F238E27FC236}">
                <a16:creationId xmlns:a16="http://schemas.microsoft.com/office/drawing/2014/main" id="{C01CFB2A-58D0-A644-B4AB-F3E45E2EE3DD}"/>
              </a:ext>
            </a:extLst>
          </p:cNvPr>
          <p:cNvSpPr txBox="1"/>
          <p:nvPr/>
        </p:nvSpPr>
        <p:spPr>
          <a:xfrm>
            <a:off x="6523180" y="177922"/>
            <a:ext cx="6119814" cy="584775"/>
          </a:xfrm>
          <a:prstGeom prst="rect">
            <a:avLst/>
          </a:prstGeom>
          <a:noFill/>
        </p:spPr>
        <p:txBody>
          <a:bodyPr wrap="square" rtlCol="0">
            <a:spAutoFit/>
          </a:bodyPr>
          <a:lstStyle/>
          <a:p>
            <a:r>
              <a:rPr lang="en-GB" sz="3200" dirty="0" err="1">
                <a:latin typeface="+mj-lt"/>
                <a:cs typeface="Calibri" panose="020F0502020204030204" pitchFamily="34" charset="0"/>
              </a:rPr>
              <a:t>Jingding</a:t>
            </a:r>
            <a:r>
              <a:rPr lang="en-GB" sz="3200" dirty="0">
                <a:latin typeface="+mj-lt"/>
                <a:cs typeface="Calibri" panose="020F0502020204030204" pitchFamily="34" charset="0"/>
              </a:rPr>
              <a:t> Pb-Zn deposit</a:t>
            </a:r>
            <a:endParaRPr lang="en-NL" sz="3200" dirty="0">
              <a:latin typeface="+mj-lt"/>
              <a:cs typeface="Calibri" panose="020F0502020204030204" pitchFamily="34" charset="0"/>
            </a:endParaRPr>
          </a:p>
        </p:txBody>
      </p:sp>
      <p:pic>
        <p:nvPicPr>
          <p:cNvPr id="7" name="Picture 6">
            <a:extLst>
              <a:ext uri="{FF2B5EF4-FFF2-40B4-BE49-F238E27FC236}">
                <a16:creationId xmlns:a16="http://schemas.microsoft.com/office/drawing/2014/main" id="{60449CE7-4BF3-D448-97CD-774C114B253D}"/>
              </a:ext>
            </a:extLst>
          </p:cNvPr>
          <p:cNvPicPr>
            <a:picLocks noChangeAspect="1"/>
          </p:cNvPicPr>
          <p:nvPr/>
        </p:nvPicPr>
        <p:blipFill>
          <a:blip r:embed="rId4"/>
          <a:stretch>
            <a:fillRect/>
          </a:stretch>
        </p:blipFill>
        <p:spPr>
          <a:xfrm>
            <a:off x="6523180" y="938027"/>
            <a:ext cx="2426224" cy="289587"/>
          </a:xfrm>
          <a:prstGeom prst="rect">
            <a:avLst/>
          </a:prstGeom>
        </p:spPr>
      </p:pic>
      <p:pic>
        <p:nvPicPr>
          <p:cNvPr id="8" name="Picture 7">
            <a:extLst>
              <a:ext uri="{FF2B5EF4-FFF2-40B4-BE49-F238E27FC236}">
                <a16:creationId xmlns:a16="http://schemas.microsoft.com/office/drawing/2014/main" id="{81F142E7-D955-B345-A269-0401D84C49B6}"/>
              </a:ext>
            </a:extLst>
          </p:cNvPr>
          <p:cNvPicPr>
            <a:picLocks noChangeAspect="1"/>
          </p:cNvPicPr>
          <p:nvPr/>
        </p:nvPicPr>
        <p:blipFill rotWithShape="1">
          <a:blip r:embed="rId3"/>
          <a:srcRect t="90491"/>
          <a:stretch/>
        </p:blipFill>
        <p:spPr>
          <a:xfrm>
            <a:off x="93287" y="5381924"/>
            <a:ext cx="11612880" cy="1435314"/>
          </a:xfrm>
          <a:prstGeom prst="rect">
            <a:avLst/>
          </a:prstGeom>
        </p:spPr>
      </p:pic>
      <p:sp>
        <p:nvSpPr>
          <p:cNvPr id="10" name="TextBox 9">
            <a:extLst>
              <a:ext uri="{FF2B5EF4-FFF2-40B4-BE49-F238E27FC236}">
                <a16:creationId xmlns:a16="http://schemas.microsoft.com/office/drawing/2014/main" id="{2CA566B7-B4BF-DD4C-90AC-FE755B8C1078}"/>
              </a:ext>
            </a:extLst>
          </p:cNvPr>
          <p:cNvSpPr txBox="1"/>
          <p:nvPr/>
        </p:nvSpPr>
        <p:spPr>
          <a:xfrm>
            <a:off x="6523180" y="1118659"/>
            <a:ext cx="5668820" cy="4524315"/>
          </a:xfrm>
          <a:prstGeom prst="rect">
            <a:avLst/>
          </a:prstGeom>
          <a:noFill/>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deposit has resource of 200 Mt of ore that averages 6.1% Zn and 1.3% Pb (</a:t>
            </a:r>
            <a:r>
              <a:rPr lang="en-US" dirty="0" err="1"/>
              <a:t>Xue</a:t>
            </a:r>
            <a:r>
              <a:rPr lang="en-US" dirty="0"/>
              <a:t> et al., 2007).</a:t>
            </a:r>
          </a:p>
          <a:p>
            <a:endParaRPr lang="en-US" dirty="0"/>
          </a:p>
          <a:p>
            <a:pPr marL="285750" indent="-285750">
              <a:buFont typeface="Arial" panose="020B0604020202020204" pitchFamily="34" charset="0"/>
              <a:buChar char="•"/>
            </a:pPr>
            <a:r>
              <a:rPr lang="en-US" dirty="0"/>
              <a:t>The deposit is located in the western margin of a fold and thrust belt in contact with the Cenozoic basin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Cenozoic continental collision resulted in large-scale folding and thrusting, strike-slip faulting, and related basins. The Indian continent subsequently collided with the accretionary margin of the Eurasia continent to produce the high elevation terrane in the Cenozoic.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9831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ECE5C-5DC1-7A4B-BBA1-4DA4ECC28771}"/>
              </a:ext>
            </a:extLst>
          </p:cNvPr>
          <p:cNvPicPr>
            <a:picLocks noChangeAspect="1"/>
          </p:cNvPicPr>
          <p:nvPr/>
        </p:nvPicPr>
        <p:blipFill>
          <a:blip r:embed="rId3"/>
          <a:stretch>
            <a:fillRect/>
          </a:stretch>
        </p:blipFill>
        <p:spPr>
          <a:xfrm>
            <a:off x="0" y="0"/>
            <a:ext cx="6443972" cy="6858000"/>
          </a:xfrm>
          <a:prstGeom prst="rect">
            <a:avLst/>
          </a:prstGeom>
        </p:spPr>
      </p:pic>
      <p:sp>
        <p:nvSpPr>
          <p:cNvPr id="5" name="TextBox 4">
            <a:extLst>
              <a:ext uri="{FF2B5EF4-FFF2-40B4-BE49-F238E27FC236}">
                <a16:creationId xmlns:a16="http://schemas.microsoft.com/office/drawing/2014/main" id="{E1940B67-980B-8943-8940-9589197741A1}"/>
              </a:ext>
            </a:extLst>
          </p:cNvPr>
          <p:cNvSpPr txBox="1"/>
          <p:nvPr/>
        </p:nvSpPr>
        <p:spPr>
          <a:xfrm>
            <a:off x="1380282" y="5382882"/>
            <a:ext cx="1094210" cy="307777"/>
          </a:xfrm>
          <a:prstGeom prst="rect">
            <a:avLst/>
          </a:prstGeom>
          <a:noFill/>
        </p:spPr>
        <p:txBody>
          <a:bodyPr wrap="none" rtlCol="0">
            <a:spAutoFit/>
          </a:bodyPr>
          <a:lstStyle/>
          <a:p>
            <a:r>
              <a:rPr lang="en-US" sz="1400" dirty="0"/>
              <a:t>(TGTY, 1984)</a:t>
            </a:r>
          </a:p>
        </p:txBody>
      </p:sp>
      <p:pic>
        <p:nvPicPr>
          <p:cNvPr id="6" name="Picture 5">
            <a:extLst>
              <a:ext uri="{FF2B5EF4-FFF2-40B4-BE49-F238E27FC236}">
                <a16:creationId xmlns:a16="http://schemas.microsoft.com/office/drawing/2014/main" id="{1B520551-F313-7A45-B221-E32FBB8B8251}"/>
              </a:ext>
            </a:extLst>
          </p:cNvPr>
          <p:cNvPicPr>
            <a:picLocks noChangeAspect="1"/>
          </p:cNvPicPr>
          <p:nvPr/>
        </p:nvPicPr>
        <p:blipFill>
          <a:blip r:embed="rId4"/>
          <a:stretch>
            <a:fillRect/>
          </a:stretch>
        </p:blipFill>
        <p:spPr>
          <a:xfrm>
            <a:off x="0" y="0"/>
            <a:ext cx="6443972" cy="6858000"/>
          </a:xfrm>
          <a:prstGeom prst="rect">
            <a:avLst/>
          </a:prstGeom>
        </p:spPr>
      </p:pic>
      <p:pic>
        <p:nvPicPr>
          <p:cNvPr id="7" name="Picture 6">
            <a:extLst>
              <a:ext uri="{FF2B5EF4-FFF2-40B4-BE49-F238E27FC236}">
                <a16:creationId xmlns:a16="http://schemas.microsoft.com/office/drawing/2014/main" id="{4678D7C4-D42F-AC45-859E-1A01453A35F0}"/>
              </a:ext>
            </a:extLst>
          </p:cNvPr>
          <p:cNvPicPr>
            <a:picLocks noChangeAspect="1"/>
          </p:cNvPicPr>
          <p:nvPr/>
        </p:nvPicPr>
        <p:blipFill>
          <a:blip r:embed="rId5"/>
          <a:stretch>
            <a:fillRect/>
          </a:stretch>
        </p:blipFill>
        <p:spPr>
          <a:xfrm>
            <a:off x="6656762" y="4060924"/>
            <a:ext cx="5121432" cy="2643916"/>
          </a:xfrm>
          <a:prstGeom prst="rect">
            <a:avLst/>
          </a:prstGeom>
        </p:spPr>
      </p:pic>
      <p:sp>
        <p:nvSpPr>
          <p:cNvPr id="10" name="TextBox 9">
            <a:extLst>
              <a:ext uri="{FF2B5EF4-FFF2-40B4-BE49-F238E27FC236}">
                <a16:creationId xmlns:a16="http://schemas.microsoft.com/office/drawing/2014/main" id="{0511E82F-075D-AD47-ABEF-284D8670A064}"/>
              </a:ext>
            </a:extLst>
          </p:cNvPr>
          <p:cNvSpPr txBox="1"/>
          <p:nvPr/>
        </p:nvSpPr>
        <p:spPr>
          <a:xfrm>
            <a:off x="6656762" y="1227614"/>
            <a:ext cx="5438256" cy="270843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600" dirty="0"/>
              <a:t>A dome structure was identified. Evaporites in the sedimentary sequence ascended along the thrust fault are thought to create the </a:t>
            </a:r>
            <a:r>
              <a:rPr lang="en-US" sz="1600" dirty="0" err="1"/>
              <a:t>Jinding</a:t>
            </a:r>
            <a:r>
              <a:rPr lang="en-US" sz="1600" dirty="0"/>
              <a:t> dome. </a:t>
            </a:r>
          </a:p>
          <a:p>
            <a:pPr marL="285750" indent="-285750">
              <a:spcBef>
                <a:spcPts val="600"/>
              </a:spcBef>
              <a:buFont typeface="Arial" panose="020B0604020202020204" pitchFamily="34" charset="0"/>
              <a:buChar char="•"/>
            </a:pPr>
            <a:r>
              <a:rPr lang="en-US" sz="1600" dirty="0"/>
              <a:t>Mineralization is closely associated with brecciated limestone and sandstone, which contain abundant abundant gypsum and/or anhydrite. Abundant in bitumen</a:t>
            </a:r>
          </a:p>
          <a:p>
            <a:pPr marL="285750" indent="-285750">
              <a:spcBef>
                <a:spcPts val="600"/>
              </a:spcBef>
              <a:buFont typeface="Arial" panose="020B0604020202020204" pitchFamily="34" charset="0"/>
              <a:buChar char="•"/>
            </a:pPr>
            <a:r>
              <a:rPr lang="en-US" sz="1600" dirty="0"/>
              <a:t>Overturned Mesozoic strata overlie evaporite-bearing brecciated limestones and sandstones. The lower part of the Mesozoic units comprises impermeable red mudstone and siltstone.</a:t>
            </a:r>
          </a:p>
        </p:txBody>
      </p:sp>
      <p:sp>
        <p:nvSpPr>
          <p:cNvPr id="11" name="TextBox 10">
            <a:extLst>
              <a:ext uri="{FF2B5EF4-FFF2-40B4-BE49-F238E27FC236}">
                <a16:creationId xmlns:a16="http://schemas.microsoft.com/office/drawing/2014/main" id="{42833AF6-1DBC-404A-8B9A-7EF7ACB8F891}"/>
              </a:ext>
            </a:extLst>
          </p:cNvPr>
          <p:cNvSpPr txBox="1"/>
          <p:nvPr/>
        </p:nvSpPr>
        <p:spPr>
          <a:xfrm>
            <a:off x="6523180" y="177922"/>
            <a:ext cx="6119814" cy="584775"/>
          </a:xfrm>
          <a:prstGeom prst="rect">
            <a:avLst/>
          </a:prstGeom>
          <a:noFill/>
        </p:spPr>
        <p:txBody>
          <a:bodyPr wrap="square" rtlCol="0">
            <a:spAutoFit/>
          </a:bodyPr>
          <a:lstStyle/>
          <a:p>
            <a:r>
              <a:rPr lang="en-GB" sz="3200" dirty="0" err="1">
                <a:latin typeface="+mj-lt"/>
                <a:cs typeface="Calibri" panose="020F0502020204030204" pitchFamily="34" charset="0"/>
              </a:rPr>
              <a:t>Jingding</a:t>
            </a:r>
            <a:r>
              <a:rPr lang="en-GB" sz="3200" dirty="0">
                <a:latin typeface="+mj-lt"/>
                <a:cs typeface="Calibri" panose="020F0502020204030204" pitchFamily="34" charset="0"/>
              </a:rPr>
              <a:t> Pb-Zn deposit</a:t>
            </a:r>
            <a:endParaRPr lang="en-NL" sz="3200" dirty="0">
              <a:latin typeface="+mj-lt"/>
              <a:cs typeface="Calibri" panose="020F0502020204030204" pitchFamily="34" charset="0"/>
            </a:endParaRPr>
          </a:p>
        </p:txBody>
      </p:sp>
      <p:pic>
        <p:nvPicPr>
          <p:cNvPr id="12" name="Picture 11">
            <a:extLst>
              <a:ext uri="{FF2B5EF4-FFF2-40B4-BE49-F238E27FC236}">
                <a16:creationId xmlns:a16="http://schemas.microsoft.com/office/drawing/2014/main" id="{E911F6AD-3A8C-C64B-AC7B-683AC3EE17B5}"/>
              </a:ext>
            </a:extLst>
          </p:cNvPr>
          <p:cNvPicPr>
            <a:picLocks noChangeAspect="1"/>
          </p:cNvPicPr>
          <p:nvPr/>
        </p:nvPicPr>
        <p:blipFill>
          <a:blip r:embed="rId6"/>
          <a:stretch>
            <a:fillRect/>
          </a:stretch>
        </p:blipFill>
        <p:spPr>
          <a:xfrm>
            <a:off x="6523180" y="938027"/>
            <a:ext cx="2426224" cy="289587"/>
          </a:xfrm>
          <a:prstGeom prst="rect">
            <a:avLst/>
          </a:prstGeom>
        </p:spPr>
      </p:pic>
      <p:sp>
        <p:nvSpPr>
          <p:cNvPr id="14" name="TextBox 13">
            <a:extLst>
              <a:ext uri="{FF2B5EF4-FFF2-40B4-BE49-F238E27FC236}">
                <a16:creationId xmlns:a16="http://schemas.microsoft.com/office/drawing/2014/main" id="{5683129E-9336-D64F-9D8F-BFFD2B9C7DC4}"/>
              </a:ext>
            </a:extLst>
          </p:cNvPr>
          <p:cNvSpPr txBox="1"/>
          <p:nvPr/>
        </p:nvSpPr>
        <p:spPr>
          <a:xfrm>
            <a:off x="6443972" y="6475205"/>
            <a:ext cx="1565365" cy="338554"/>
          </a:xfrm>
          <a:prstGeom prst="rect">
            <a:avLst/>
          </a:prstGeom>
          <a:noFill/>
        </p:spPr>
        <p:txBody>
          <a:bodyPr wrap="none" rtlCol="0">
            <a:spAutoFit/>
          </a:bodyPr>
          <a:lstStyle/>
          <a:p>
            <a:r>
              <a:rPr lang="en-US" sz="1600" dirty="0">
                <a:solidFill>
                  <a:schemeClr val="bg2">
                    <a:lumMod val="25000"/>
                  </a:schemeClr>
                </a:solidFill>
              </a:rPr>
              <a:t>Song et al., 2020</a:t>
            </a:r>
          </a:p>
        </p:txBody>
      </p:sp>
    </p:spTree>
    <p:extLst>
      <p:ext uri="{BB962C8B-B14F-4D97-AF65-F5344CB8AC3E}">
        <p14:creationId xmlns:p14="http://schemas.microsoft.com/office/powerpoint/2010/main" val="48502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87AAE-ACAC-C540-8367-CB1A7883D2FA}"/>
              </a:ext>
            </a:extLst>
          </p:cNvPr>
          <p:cNvPicPr>
            <a:picLocks noChangeAspect="1"/>
          </p:cNvPicPr>
          <p:nvPr/>
        </p:nvPicPr>
        <p:blipFill>
          <a:blip r:embed="rId3"/>
          <a:stretch>
            <a:fillRect/>
          </a:stretch>
        </p:blipFill>
        <p:spPr>
          <a:xfrm>
            <a:off x="0" y="4214084"/>
            <a:ext cx="7733456" cy="2643916"/>
          </a:xfrm>
          <a:prstGeom prst="rect">
            <a:avLst/>
          </a:prstGeom>
        </p:spPr>
      </p:pic>
      <p:sp>
        <p:nvSpPr>
          <p:cNvPr id="18" name="TextBox 17">
            <a:extLst>
              <a:ext uri="{FF2B5EF4-FFF2-40B4-BE49-F238E27FC236}">
                <a16:creationId xmlns:a16="http://schemas.microsoft.com/office/drawing/2014/main" id="{AE6C2722-18F8-6541-9D23-D167646E1A2F}"/>
              </a:ext>
            </a:extLst>
          </p:cNvPr>
          <p:cNvSpPr txBox="1"/>
          <p:nvPr/>
        </p:nvSpPr>
        <p:spPr>
          <a:xfrm>
            <a:off x="318130" y="241718"/>
            <a:ext cx="6119814" cy="584775"/>
          </a:xfrm>
          <a:prstGeom prst="rect">
            <a:avLst/>
          </a:prstGeom>
          <a:noFill/>
        </p:spPr>
        <p:txBody>
          <a:bodyPr wrap="square" rtlCol="0">
            <a:spAutoFit/>
          </a:bodyPr>
          <a:lstStyle/>
          <a:p>
            <a:r>
              <a:rPr lang="en-GB" sz="3200" dirty="0" err="1">
                <a:latin typeface="+mj-lt"/>
                <a:cs typeface="Calibri" panose="020F0502020204030204" pitchFamily="34" charset="0"/>
              </a:rPr>
              <a:t>Jingding</a:t>
            </a:r>
            <a:r>
              <a:rPr lang="en-GB" sz="3200" dirty="0">
                <a:latin typeface="+mj-lt"/>
                <a:cs typeface="Calibri" panose="020F0502020204030204" pitchFamily="34" charset="0"/>
              </a:rPr>
              <a:t> Pb-Zn deposit</a:t>
            </a:r>
            <a:endParaRPr lang="en-NL" sz="3200" dirty="0">
              <a:latin typeface="+mj-lt"/>
              <a:cs typeface="Calibri" panose="020F0502020204030204" pitchFamily="34" charset="0"/>
            </a:endParaRPr>
          </a:p>
        </p:txBody>
      </p:sp>
      <p:pic>
        <p:nvPicPr>
          <p:cNvPr id="19" name="Picture 18">
            <a:extLst>
              <a:ext uri="{FF2B5EF4-FFF2-40B4-BE49-F238E27FC236}">
                <a16:creationId xmlns:a16="http://schemas.microsoft.com/office/drawing/2014/main" id="{C636D9D1-FE5A-7947-9868-1B4B54136CB0}"/>
              </a:ext>
            </a:extLst>
          </p:cNvPr>
          <p:cNvPicPr>
            <a:picLocks noChangeAspect="1"/>
          </p:cNvPicPr>
          <p:nvPr/>
        </p:nvPicPr>
        <p:blipFill>
          <a:blip r:embed="rId4"/>
          <a:stretch>
            <a:fillRect/>
          </a:stretch>
        </p:blipFill>
        <p:spPr>
          <a:xfrm>
            <a:off x="318130" y="1001823"/>
            <a:ext cx="2426224" cy="289587"/>
          </a:xfrm>
          <a:prstGeom prst="rect">
            <a:avLst/>
          </a:prstGeom>
        </p:spPr>
      </p:pic>
      <p:grpSp>
        <p:nvGrpSpPr>
          <p:cNvPr id="24" name="Group 23">
            <a:extLst>
              <a:ext uri="{FF2B5EF4-FFF2-40B4-BE49-F238E27FC236}">
                <a16:creationId xmlns:a16="http://schemas.microsoft.com/office/drawing/2014/main" id="{51A25BAA-DE2D-E945-ABEA-92081D192D20}"/>
              </a:ext>
            </a:extLst>
          </p:cNvPr>
          <p:cNvGrpSpPr/>
          <p:nvPr/>
        </p:nvGrpSpPr>
        <p:grpSpPr>
          <a:xfrm>
            <a:off x="298213" y="2051913"/>
            <a:ext cx="11893786" cy="4777979"/>
            <a:chOff x="-415988" y="1765005"/>
            <a:chExt cx="12607988" cy="5064888"/>
          </a:xfrm>
        </p:grpSpPr>
        <p:grpSp>
          <p:nvGrpSpPr>
            <p:cNvPr id="17" name="Group 16">
              <a:extLst>
                <a:ext uri="{FF2B5EF4-FFF2-40B4-BE49-F238E27FC236}">
                  <a16:creationId xmlns:a16="http://schemas.microsoft.com/office/drawing/2014/main" id="{1EC28643-EB1B-914C-8917-CB6599091010}"/>
                </a:ext>
              </a:extLst>
            </p:cNvPr>
            <p:cNvGrpSpPr/>
            <p:nvPr/>
          </p:nvGrpSpPr>
          <p:grpSpPr>
            <a:xfrm>
              <a:off x="3360004" y="1765005"/>
              <a:ext cx="8831996" cy="5064888"/>
              <a:chOff x="0" y="-74596"/>
              <a:chExt cx="12191999" cy="6991750"/>
            </a:xfrm>
          </p:grpSpPr>
          <p:pic>
            <p:nvPicPr>
              <p:cNvPr id="7" name="Picture 6" descr="A hand holding a rock&#10;&#10;Description automatically generated with low confidence">
                <a:extLst>
                  <a:ext uri="{FF2B5EF4-FFF2-40B4-BE49-F238E27FC236}">
                    <a16:creationId xmlns:a16="http://schemas.microsoft.com/office/drawing/2014/main" id="{D229FE7A-4774-8140-9721-E7110BBC8C91}"/>
                  </a:ext>
                </a:extLst>
              </p:cNvPr>
              <p:cNvPicPr>
                <a:picLocks noChangeAspect="1"/>
              </p:cNvPicPr>
              <p:nvPr/>
            </p:nvPicPr>
            <p:blipFill rotWithShape="1">
              <a:blip r:embed="rId5"/>
              <a:srcRect l="13125" r="8026" b="-4"/>
              <a:stretch/>
            </p:blipFill>
            <p:spPr>
              <a:xfrm>
                <a:off x="8187457" y="3528261"/>
                <a:ext cx="4003019" cy="3388893"/>
              </a:xfrm>
              <a:prstGeom prst="rect">
                <a:avLst/>
              </a:prstGeom>
            </p:spPr>
          </p:pic>
          <p:pic>
            <p:nvPicPr>
              <p:cNvPr id="8" name="Picture 7" descr="A close-up of a rock&#10;&#10;Description automatically generated with medium confidence">
                <a:extLst>
                  <a:ext uri="{FF2B5EF4-FFF2-40B4-BE49-F238E27FC236}">
                    <a16:creationId xmlns:a16="http://schemas.microsoft.com/office/drawing/2014/main" id="{EED8EAC3-D1FB-C948-839B-EB1A87D7DCA8}"/>
                  </a:ext>
                </a:extLst>
              </p:cNvPr>
              <p:cNvPicPr>
                <a:picLocks noChangeAspect="1"/>
              </p:cNvPicPr>
              <p:nvPr/>
            </p:nvPicPr>
            <p:blipFill rotWithShape="1">
              <a:blip r:embed="rId6"/>
              <a:srcRect l="8763" r="8413" b="-1"/>
              <a:stretch/>
            </p:blipFill>
            <p:spPr>
              <a:xfrm>
                <a:off x="8188960" y="10"/>
                <a:ext cx="4003039" cy="3383270"/>
              </a:xfrm>
              <a:prstGeom prst="rect">
                <a:avLst/>
              </a:prstGeom>
            </p:spPr>
          </p:pic>
          <p:pic>
            <p:nvPicPr>
              <p:cNvPr id="9" name="Picture 8" descr="A close-up of a rock&#10;&#10;Description automatically generated with medium confidence">
                <a:extLst>
                  <a:ext uri="{FF2B5EF4-FFF2-40B4-BE49-F238E27FC236}">
                    <a16:creationId xmlns:a16="http://schemas.microsoft.com/office/drawing/2014/main" id="{B633B535-02C8-E14C-82A5-6D89EABAD25C}"/>
                  </a:ext>
                </a:extLst>
              </p:cNvPr>
              <p:cNvPicPr>
                <a:picLocks noChangeAspect="1"/>
              </p:cNvPicPr>
              <p:nvPr/>
            </p:nvPicPr>
            <p:blipFill rotWithShape="1">
              <a:blip r:embed="rId7"/>
              <a:srcRect r="14598" b="1"/>
              <a:stretch/>
            </p:blipFill>
            <p:spPr>
              <a:xfrm>
                <a:off x="12510" y="3528261"/>
                <a:ext cx="3992034" cy="3388893"/>
              </a:xfrm>
              <a:prstGeom prst="rect">
                <a:avLst/>
              </a:prstGeom>
            </p:spPr>
          </p:pic>
          <p:pic>
            <p:nvPicPr>
              <p:cNvPr id="10" name="Picture 9" descr="A close-up of a rock&#10;&#10;Description automatically generated with medium confidence">
                <a:extLst>
                  <a:ext uri="{FF2B5EF4-FFF2-40B4-BE49-F238E27FC236}">
                    <a16:creationId xmlns:a16="http://schemas.microsoft.com/office/drawing/2014/main" id="{CA4C2CBD-F184-464B-9AE7-7A85A63D70EF}"/>
                  </a:ext>
                </a:extLst>
              </p:cNvPr>
              <p:cNvPicPr>
                <a:picLocks noChangeAspect="1"/>
              </p:cNvPicPr>
              <p:nvPr/>
            </p:nvPicPr>
            <p:blipFill>
              <a:blip r:embed="rId8"/>
              <a:stretch>
                <a:fillRect/>
              </a:stretch>
            </p:blipFill>
            <p:spPr>
              <a:xfrm rot="5400000">
                <a:off x="2677440" y="1524449"/>
                <a:ext cx="6864903" cy="3858533"/>
              </a:xfrm>
              <a:prstGeom prst="rect">
                <a:avLst/>
              </a:prstGeom>
            </p:spPr>
          </p:pic>
          <p:pic>
            <p:nvPicPr>
              <p:cNvPr id="11" name="Picture 10" descr="A close-up of a stone&#10;&#10;Description automatically generated with medium confidence">
                <a:extLst>
                  <a:ext uri="{FF2B5EF4-FFF2-40B4-BE49-F238E27FC236}">
                    <a16:creationId xmlns:a16="http://schemas.microsoft.com/office/drawing/2014/main" id="{F73239FD-8F8E-C84B-95B3-F2C10047D00D}"/>
                  </a:ext>
                </a:extLst>
              </p:cNvPr>
              <p:cNvPicPr>
                <a:picLocks noChangeAspect="1"/>
              </p:cNvPicPr>
              <p:nvPr/>
            </p:nvPicPr>
            <p:blipFill rotWithShape="1">
              <a:blip r:embed="rId9"/>
              <a:srcRect l="4692" r="7563"/>
              <a:stretch/>
            </p:blipFill>
            <p:spPr>
              <a:xfrm>
                <a:off x="0" y="-20198"/>
                <a:ext cx="3997841" cy="3415095"/>
              </a:xfrm>
              <a:prstGeom prst="rect">
                <a:avLst/>
              </a:prstGeom>
            </p:spPr>
          </p:pic>
          <p:sp>
            <p:nvSpPr>
              <p:cNvPr id="12" name="TextBox 11">
                <a:extLst>
                  <a:ext uri="{FF2B5EF4-FFF2-40B4-BE49-F238E27FC236}">
                    <a16:creationId xmlns:a16="http://schemas.microsoft.com/office/drawing/2014/main" id="{B7F7451D-AA93-2647-BD38-6313BBB0815B}"/>
                  </a:ext>
                </a:extLst>
              </p:cNvPr>
              <p:cNvSpPr txBox="1"/>
              <p:nvPr/>
            </p:nvSpPr>
            <p:spPr>
              <a:xfrm>
                <a:off x="14885" y="-74596"/>
                <a:ext cx="587020" cy="523220"/>
              </a:xfrm>
              <a:prstGeom prst="rect">
                <a:avLst/>
              </a:prstGeom>
              <a:noFill/>
            </p:spPr>
            <p:txBody>
              <a:bodyPr wrap="none" rtlCol="0">
                <a:spAutoFit/>
              </a:bodyPr>
              <a:lstStyle/>
              <a:p>
                <a:r>
                  <a:rPr lang="en-US" altLang="zh-CN" sz="2800" b="1" dirty="0">
                    <a:solidFill>
                      <a:schemeClr val="bg1"/>
                    </a:solidFill>
                  </a:rPr>
                  <a:t>(a)</a:t>
                </a:r>
                <a:endParaRPr lang="en-NL" sz="2800" b="1" dirty="0">
                  <a:solidFill>
                    <a:schemeClr val="bg1"/>
                  </a:solidFill>
                </a:endParaRPr>
              </a:p>
            </p:txBody>
          </p:sp>
          <p:sp>
            <p:nvSpPr>
              <p:cNvPr id="13" name="TextBox 12">
                <a:extLst>
                  <a:ext uri="{FF2B5EF4-FFF2-40B4-BE49-F238E27FC236}">
                    <a16:creationId xmlns:a16="http://schemas.microsoft.com/office/drawing/2014/main" id="{93A39D69-660A-B943-8AF6-741D1BE00F21}"/>
                  </a:ext>
                </a:extLst>
              </p:cNvPr>
              <p:cNvSpPr txBox="1"/>
              <p:nvPr/>
            </p:nvSpPr>
            <p:spPr>
              <a:xfrm>
                <a:off x="10987" y="3517460"/>
                <a:ext cx="601447" cy="523220"/>
              </a:xfrm>
              <a:prstGeom prst="rect">
                <a:avLst/>
              </a:prstGeom>
              <a:noFill/>
            </p:spPr>
            <p:txBody>
              <a:bodyPr wrap="none" rtlCol="0">
                <a:spAutoFit/>
              </a:bodyPr>
              <a:lstStyle/>
              <a:p>
                <a:r>
                  <a:rPr lang="en-US" altLang="zh-CN" sz="2800" b="1" dirty="0">
                    <a:solidFill>
                      <a:schemeClr val="bg1"/>
                    </a:solidFill>
                  </a:rPr>
                  <a:t>(b)</a:t>
                </a:r>
                <a:endParaRPr lang="en-NL" sz="2800" b="1" dirty="0">
                  <a:solidFill>
                    <a:schemeClr val="bg1"/>
                  </a:solidFill>
                </a:endParaRPr>
              </a:p>
            </p:txBody>
          </p:sp>
          <p:sp>
            <p:nvSpPr>
              <p:cNvPr id="14" name="TextBox 13">
                <a:extLst>
                  <a:ext uri="{FF2B5EF4-FFF2-40B4-BE49-F238E27FC236}">
                    <a16:creationId xmlns:a16="http://schemas.microsoft.com/office/drawing/2014/main" id="{F563875D-A756-8343-848C-A79EF9B0D9C2}"/>
                  </a:ext>
                </a:extLst>
              </p:cNvPr>
              <p:cNvSpPr txBox="1"/>
              <p:nvPr/>
            </p:nvSpPr>
            <p:spPr>
              <a:xfrm>
                <a:off x="4179102" y="0"/>
                <a:ext cx="559769" cy="523220"/>
              </a:xfrm>
              <a:prstGeom prst="rect">
                <a:avLst/>
              </a:prstGeom>
              <a:noFill/>
            </p:spPr>
            <p:txBody>
              <a:bodyPr wrap="none" rtlCol="0">
                <a:spAutoFit/>
              </a:bodyPr>
              <a:lstStyle/>
              <a:p>
                <a:r>
                  <a:rPr lang="en-US" altLang="zh-CN" sz="2800" b="1" dirty="0">
                    <a:solidFill>
                      <a:schemeClr val="bg1"/>
                    </a:solidFill>
                  </a:rPr>
                  <a:t>(c)</a:t>
                </a:r>
                <a:endParaRPr lang="en-NL" sz="2800" b="1" dirty="0">
                  <a:solidFill>
                    <a:schemeClr val="bg1"/>
                  </a:solidFill>
                </a:endParaRPr>
              </a:p>
            </p:txBody>
          </p:sp>
          <p:sp>
            <p:nvSpPr>
              <p:cNvPr id="15" name="TextBox 14">
                <a:extLst>
                  <a:ext uri="{FF2B5EF4-FFF2-40B4-BE49-F238E27FC236}">
                    <a16:creationId xmlns:a16="http://schemas.microsoft.com/office/drawing/2014/main" id="{263A2754-036E-7B47-B68E-D20DF05CFB97}"/>
                  </a:ext>
                </a:extLst>
              </p:cNvPr>
              <p:cNvSpPr txBox="1"/>
              <p:nvPr/>
            </p:nvSpPr>
            <p:spPr>
              <a:xfrm>
                <a:off x="8176942" y="-20198"/>
                <a:ext cx="601447" cy="523220"/>
              </a:xfrm>
              <a:prstGeom prst="rect">
                <a:avLst/>
              </a:prstGeom>
              <a:noFill/>
            </p:spPr>
            <p:txBody>
              <a:bodyPr wrap="none" rtlCol="0">
                <a:spAutoFit/>
              </a:bodyPr>
              <a:lstStyle/>
              <a:p>
                <a:r>
                  <a:rPr lang="en-US" altLang="zh-CN" sz="2800" b="1" dirty="0">
                    <a:solidFill>
                      <a:schemeClr val="bg1"/>
                    </a:solidFill>
                  </a:rPr>
                  <a:t>(d)</a:t>
                </a:r>
                <a:endParaRPr lang="en-NL" sz="2800" b="1" dirty="0">
                  <a:solidFill>
                    <a:schemeClr val="bg1"/>
                  </a:solidFill>
                </a:endParaRPr>
              </a:p>
            </p:txBody>
          </p:sp>
          <p:sp>
            <p:nvSpPr>
              <p:cNvPr id="16" name="TextBox 15">
                <a:extLst>
                  <a:ext uri="{FF2B5EF4-FFF2-40B4-BE49-F238E27FC236}">
                    <a16:creationId xmlns:a16="http://schemas.microsoft.com/office/drawing/2014/main" id="{98BFE91B-483E-E140-9044-35CD0CDC55A0}"/>
                  </a:ext>
                </a:extLst>
              </p:cNvPr>
              <p:cNvSpPr txBox="1"/>
              <p:nvPr/>
            </p:nvSpPr>
            <p:spPr>
              <a:xfrm>
                <a:off x="8172838" y="3467158"/>
                <a:ext cx="590226" cy="523220"/>
              </a:xfrm>
              <a:prstGeom prst="rect">
                <a:avLst/>
              </a:prstGeom>
              <a:noFill/>
            </p:spPr>
            <p:txBody>
              <a:bodyPr wrap="none" rtlCol="0">
                <a:spAutoFit/>
              </a:bodyPr>
              <a:lstStyle/>
              <a:p>
                <a:r>
                  <a:rPr lang="en-US" altLang="zh-CN" sz="2800" b="1" dirty="0">
                    <a:solidFill>
                      <a:schemeClr val="bg1"/>
                    </a:solidFill>
                  </a:rPr>
                  <a:t>(e)</a:t>
                </a:r>
                <a:endParaRPr lang="en-NL" sz="2800" b="1" dirty="0">
                  <a:solidFill>
                    <a:schemeClr val="bg1"/>
                  </a:solidFill>
                </a:endParaRPr>
              </a:p>
            </p:txBody>
          </p:sp>
        </p:grpSp>
        <p:pic>
          <p:nvPicPr>
            <p:cNvPr id="21" name="Picture 20">
              <a:extLst>
                <a:ext uri="{FF2B5EF4-FFF2-40B4-BE49-F238E27FC236}">
                  <a16:creationId xmlns:a16="http://schemas.microsoft.com/office/drawing/2014/main" id="{CCD931B7-ADF6-A24D-8C71-0B6CD846B69D}"/>
                </a:ext>
              </a:extLst>
            </p:cNvPr>
            <p:cNvPicPr>
              <a:picLocks noChangeAspect="1"/>
            </p:cNvPicPr>
            <p:nvPr/>
          </p:nvPicPr>
          <p:blipFill>
            <a:blip r:embed="rId10"/>
            <a:stretch>
              <a:fillRect/>
            </a:stretch>
          </p:blipFill>
          <p:spPr>
            <a:xfrm>
              <a:off x="-415988" y="4214084"/>
              <a:ext cx="3557321" cy="2571561"/>
            </a:xfrm>
            <a:prstGeom prst="rect">
              <a:avLst/>
            </a:prstGeom>
          </p:spPr>
        </p:pic>
      </p:grpSp>
      <p:sp>
        <p:nvSpPr>
          <p:cNvPr id="23" name="TextBox 22">
            <a:extLst>
              <a:ext uri="{FF2B5EF4-FFF2-40B4-BE49-F238E27FC236}">
                <a16:creationId xmlns:a16="http://schemas.microsoft.com/office/drawing/2014/main" id="{C77035AA-1C18-BC49-B4C7-5A589B1B9E4E}"/>
              </a:ext>
            </a:extLst>
          </p:cNvPr>
          <p:cNvSpPr txBox="1"/>
          <p:nvPr/>
        </p:nvSpPr>
        <p:spPr>
          <a:xfrm>
            <a:off x="8130386" y="6440548"/>
            <a:ext cx="2945615" cy="338554"/>
          </a:xfrm>
          <a:prstGeom prst="rect">
            <a:avLst/>
          </a:prstGeom>
          <a:noFill/>
        </p:spPr>
        <p:txBody>
          <a:bodyPr wrap="none" rtlCol="0">
            <a:spAutoFit/>
          </a:bodyPr>
          <a:lstStyle/>
          <a:p>
            <a:r>
              <a:rPr lang="en-US" sz="1600" dirty="0"/>
              <a:t>Song et al., 2019, 2020, per. com.</a:t>
            </a:r>
          </a:p>
        </p:txBody>
      </p:sp>
      <p:sp>
        <p:nvSpPr>
          <p:cNvPr id="25" name="TextBox 24">
            <a:extLst>
              <a:ext uri="{FF2B5EF4-FFF2-40B4-BE49-F238E27FC236}">
                <a16:creationId xmlns:a16="http://schemas.microsoft.com/office/drawing/2014/main" id="{DD11FE6C-889F-DD4C-A65A-A5921B01B3E9}"/>
              </a:ext>
            </a:extLst>
          </p:cNvPr>
          <p:cNvSpPr txBox="1"/>
          <p:nvPr/>
        </p:nvSpPr>
        <p:spPr>
          <a:xfrm>
            <a:off x="174779" y="1536722"/>
            <a:ext cx="3798219" cy="2477601"/>
          </a:xfrm>
          <a:prstGeom prst="rect">
            <a:avLst/>
          </a:prstGeom>
          <a:noFill/>
        </p:spPr>
        <p:txBody>
          <a:bodyPr wrap="square" rtlCol="0">
            <a:spAutoFit/>
          </a:bodyPr>
          <a:lstStyle/>
          <a:p>
            <a:pPr marL="285750" indent="-285750">
              <a:buFont typeface="Arial" panose="020B0604020202020204" pitchFamily="34" charset="0"/>
              <a:buChar char="•"/>
            </a:pPr>
            <a:r>
              <a:rPr lang="en-US" dirty="0"/>
              <a:t>Massive, brecciated and veined mineralization</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dirty="0"/>
              <a:t>In the sandstone with or without limestone breccias, the calcite is replaced by sphalerite, galena and pyrite; in the brecciated limestone, the breccia matrix is replaced by sulfides</a:t>
            </a:r>
          </a:p>
        </p:txBody>
      </p:sp>
      <p:sp>
        <p:nvSpPr>
          <p:cNvPr id="26" name="TextBox 25">
            <a:extLst>
              <a:ext uri="{FF2B5EF4-FFF2-40B4-BE49-F238E27FC236}">
                <a16:creationId xmlns:a16="http://schemas.microsoft.com/office/drawing/2014/main" id="{DE047E3A-E685-C345-AC81-A85984DC57D7}"/>
              </a:ext>
            </a:extLst>
          </p:cNvPr>
          <p:cNvSpPr txBox="1"/>
          <p:nvPr/>
        </p:nvSpPr>
        <p:spPr>
          <a:xfrm>
            <a:off x="4524147" y="1543973"/>
            <a:ext cx="6418617" cy="369332"/>
          </a:xfrm>
          <a:prstGeom prst="rect">
            <a:avLst/>
          </a:prstGeom>
          <a:noFill/>
        </p:spPr>
        <p:txBody>
          <a:bodyPr wrap="none" rtlCol="0">
            <a:spAutoFit/>
          </a:bodyPr>
          <a:lstStyle/>
          <a:p>
            <a:pPr marL="285750" indent="-285750">
              <a:buFont typeface="Arial" panose="020B0604020202020204" pitchFamily="34" charset="0"/>
              <a:buChar char="•"/>
            </a:pPr>
            <a:r>
              <a:rPr lang="en-US" dirty="0"/>
              <a:t>Smithsonite is the primary ore mineral, subordinately cerussite.</a:t>
            </a:r>
          </a:p>
        </p:txBody>
      </p:sp>
    </p:spTree>
    <p:extLst>
      <p:ext uri="{BB962C8B-B14F-4D97-AF65-F5344CB8AC3E}">
        <p14:creationId xmlns:p14="http://schemas.microsoft.com/office/powerpoint/2010/main" val="32800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186F8B-4DCF-FF4D-A82D-7BC1D8FF2C8B}"/>
              </a:ext>
            </a:extLst>
          </p:cNvPr>
          <p:cNvSpPr>
            <a:spLocks noGrp="1"/>
          </p:cNvSpPr>
          <p:nvPr>
            <p:ph type="title"/>
          </p:nvPr>
        </p:nvSpPr>
        <p:spPr>
          <a:xfrm>
            <a:off x="838200" y="216270"/>
            <a:ext cx="10515600" cy="1325563"/>
          </a:xfrm>
        </p:spPr>
        <p:txBody>
          <a:bodyPr/>
          <a:lstStyle/>
          <a:p>
            <a:r>
              <a:rPr lang="en-US" dirty="0"/>
              <a:t>Genesis</a:t>
            </a:r>
          </a:p>
        </p:txBody>
      </p:sp>
      <p:pic>
        <p:nvPicPr>
          <p:cNvPr id="5" name="Picture 4">
            <a:extLst>
              <a:ext uri="{FF2B5EF4-FFF2-40B4-BE49-F238E27FC236}">
                <a16:creationId xmlns:a16="http://schemas.microsoft.com/office/drawing/2014/main" id="{A8960032-6D1E-8E43-9380-2CCCCFF0CEAD}"/>
              </a:ext>
            </a:extLst>
          </p:cNvPr>
          <p:cNvPicPr>
            <a:picLocks noChangeAspect="1"/>
          </p:cNvPicPr>
          <p:nvPr/>
        </p:nvPicPr>
        <p:blipFill>
          <a:blip r:embed="rId3"/>
          <a:stretch>
            <a:fillRect/>
          </a:stretch>
        </p:blipFill>
        <p:spPr>
          <a:xfrm>
            <a:off x="838200" y="1252246"/>
            <a:ext cx="2426224" cy="289587"/>
          </a:xfrm>
          <a:prstGeom prst="rect">
            <a:avLst/>
          </a:prstGeom>
        </p:spPr>
      </p:pic>
      <p:pic>
        <p:nvPicPr>
          <p:cNvPr id="6" name="Picture 5">
            <a:extLst>
              <a:ext uri="{FF2B5EF4-FFF2-40B4-BE49-F238E27FC236}">
                <a16:creationId xmlns:a16="http://schemas.microsoft.com/office/drawing/2014/main" id="{D6379117-CAD9-0B4C-A79F-9430BA7F43D1}"/>
              </a:ext>
            </a:extLst>
          </p:cNvPr>
          <p:cNvPicPr>
            <a:picLocks noChangeAspect="1"/>
          </p:cNvPicPr>
          <p:nvPr/>
        </p:nvPicPr>
        <p:blipFill>
          <a:blip r:embed="rId4"/>
          <a:stretch>
            <a:fillRect/>
          </a:stretch>
        </p:blipFill>
        <p:spPr>
          <a:xfrm>
            <a:off x="1041836" y="3889120"/>
            <a:ext cx="7523874" cy="2968880"/>
          </a:xfrm>
          <a:prstGeom prst="rect">
            <a:avLst/>
          </a:prstGeom>
        </p:spPr>
      </p:pic>
      <p:sp>
        <p:nvSpPr>
          <p:cNvPr id="8" name="TextBox 7">
            <a:extLst>
              <a:ext uri="{FF2B5EF4-FFF2-40B4-BE49-F238E27FC236}">
                <a16:creationId xmlns:a16="http://schemas.microsoft.com/office/drawing/2014/main" id="{08965549-FB01-DA48-B9BC-74DCDA8D8A78}"/>
              </a:ext>
            </a:extLst>
          </p:cNvPr>
          <p:cNvSpPr txBox="1"/>
          <p:nvPr/>
        </p:nvSpPr>
        <p:spPr>
          <a:xfrm>
            <a:off x="1367838" y="2208748"/>
            <a:ext cx="10287436" cy="1754326"/>
          </a:xfrm>
          <a:prstGeom prst="rect">
            <a:avLst/>
          </a:prstGeom>
          <a:noFill/>
        </p:spPr>
        <p:txBody>
          <a:bodyPr wrap="square">
            <a:spAutoFit/>
          </a:bodyPr>
          <a:lstStyle/>
          <a:p>
            <a:pPr marL="285750" indent="-285750">
              <a:buFont typeface="Courier New" panose="02070309020205020404" pitchFamily="49" charset="0"/>
              <a:buChar char="o"/>
            </a:pPr>
            <a:r>
              <a:rPr lang="en-US" dirty="0"/>
              <a:t>Fold-thrust belt is great.</a:t>
            </a:r>
          </a:p>
          <a:p>
            <a:pPr marL="285750" indent="-285750">
              <a:buFont typeface="Courier New" panose="02070309020205020404" pitchFamily="49" charset="0"/>
              <a:buChar char="o"/>
            </a:pPr>
            <a:r>
              <a:rPr lang="en-US" dirty="0"/>
              <a:t>A dome structure formed from evaporite diapir is key to trap the metallic fluids</a:t>
            </a:r>
          </a:p>
          <a:p>
            <a:pPr marL="285750" indent="-285750">
              <a:buFont typeface="Courier New" panose="02070309020205020404" pitchFamily="49" charset="0"/>
              <a:buChar char="o"/>
            </a:pPr>
            <a:r>
              <a:rPr lang="en-US" dirty="0"/>
              <a:t>Sulfur isotopes suggest that reduced sulfur derived from interaction between hydrocarbon fluids and sulfate evaporite via BSR process</a:t>
            </a:r>
          </a:p>
          <a:p>
            <a:pPr marL="285750" indent="-285750">
              <a:buFont typeface="Courier New" panose="02070309020205020404" pitchFamily="49" charset="0"/>
              <a:buChar char="o"/>
            </a:pPr>
            <a:r>
              <a:rPr lang="en-US" dirty="0"/>
              <a:t>Mineralization is speculated to be at around 23 Ma (</a:t>
            </a:r>
            <a:r>
              <a:rPr lang="en-US" dirty="0" err="1"/>
              <a:t>Yalikun</a:t>
            </a:r>
            <a:r>
              <a:rPr lang="en-US" dirty="0"/>
              <a:t> et al., 2018 Li et al., 2000, paleomagnetic and apatite fission track ages)</a:t>
            </a:r>
          </a:p>
        </p:txBody>
      </p:sp>
      <p:sp>
        <p:nvSpPr>
          <p:cNvPr id="9" name="TextBox 8">
            <a:extLst>
              <a:ext uri="{FF2B5EF4-FFF2-40B4-BE49-F238E27FC236}">
                <a16:creationId xmlns:a16="http://schemas.microsoft.com/office/drawing/2014/main" id="{E5626722-8772-1B4C-B6FE-CBB5875A5084}"/>
              </a:ext>
            </a:extLst>
          </p:cNvPr>
          <p:cNvSpPr txBox="1"/>
          <p:nvPr/>
        </p:nvSpPr>
        <p:spPr>
          <a:xfrm>
            <a:off x="838200" y="1604947"/>
            <a:ext cx="7092519" cy="646331"/>
          </a:xfrm>
          <a:prstGeom prst="rect">
            <a:avLst/>
          </a:prstGeom>
          <a:noFill/>
        </p:spPr>
        <p:txBody>
          <a:bodyPr wrap="none" rtlCol="0">
            <a:spAutoFit/>
          </a:bodyPr>
          <a:lstStyle/>
          <a:p>
            <a:pPr marL="285750" indent="-285750">
              <a:buFont typeface="Arial" panose="020B0604020202020204" pitchFamily="34" charset="0"/>
              <a:buChar char="•"/>
            </a:pPr>
            <a:r>
              <a:rPr lang="en-US" dirty="0"/>
              <a:t>Most of the deposits are still in the stage of understanding the geology</a:t>
            </a:r>
          </a:p>
          <a:p>
            <a:pPr marL="285750" indent="-285750">
              <a:buFont typeface="Arial" panose="020B0604020202020204" pitchFamily="34" charset="0"/>
              <a:buChar char="•"/>
            </a:pPr>
            <a:r>
              <a:rPr lang="en-US" dirty="0"/>
              <a:t>Here are the few things we seem to know: </a:t>
            </a:r>
          </a:p>
        </p:txBody>
      </p:sp>
      <p:sp>
        <p:nvSpPr>
          <p:cNvPr id="10" name="TextBox 9">
            <a:extLst>
              <a:ext uri="{FF2B5EF4-FFF2-40B4-BE49-F238E27FC236}">
                <a16:creationId xmlns:a16="http://schemas.microsoft.com/office/drawing/2014/main" id="{49C20DF0-C5FB-CB42-9250-4FD57DEF4F4F}"/>
              </a:ext>
            </a:extLst>
          </p:cNvPr>
          <p:cNvSpPr txBox="1"/>
          <p:nvPr/>
        </p:nvSpPr>
        <p:spPr>
          <a:xfrm>
            <a:off x="8565710" y="6492875"/>
            <a:ext cx="3089564" cy="307777"/>
          </a:xfrm>
          <a:prstGeom prst="rect">
            <a:avLst/>
          </a:prstGeom>
          <a:noFill/>
        </p:spPr>
        <p:txBody>
          <a:bodyPr wrap="none" rtlCol="0">
            <a:spAutoFit/>
          </a:bodyPr>
          <a:lstStyle/>
          <a:p>
            <a:r>
              <a:rPr lang="en-US" sz="1400" dirty="0"/>
              <a:t>Song et al., 2019 and references therein</a:t>
            </a:r>
          </a:p>
        </p:txBody>
      </p:sp>
      <p:pic>
        <p:nvPicPr>
          <p:cNvPr id="12" name="Picture 11" descr="A diagram of a graph&#10;&#10;Description automatically generated">
            <a:extLst>
              <a:ext uri="{FF2B5EF4-FFF2-40B4-BE49-F238E27FC236}">
                <a16:creationId xmlns:a16="http://schemas.microsoft.com/office/drawing/2014/main" id="{20D7A7A4-02B8-1D43-AA90-344C6B412C67}"/>
              </a:ext>
            </a:extLst>
          </p:cNvPr>
          <p:cNvPicPr>
            <a:picLocks noChangeAspect="1"/>
          </p:cNvPicPr>
          <p:nvPr/>
        </p:nvPicPr>
        <p:blipFill>
          <a:blip r:embed="rId5"/>
          <a:stretch>
            <a:fillRect/>
          </a:stretch>
        </p:blipFill>
        <p:spPr>
          <a:xfrm>
            <a:off x="1061442" y="3963074"/>
            <a:ext cx="7341267" cy="2785020"/>
          </a:xfrm>
          <a:prstGeom prst="rect">
            <a:avLst/>
          </a:prstGeom>
        </p:spPr>
      </p:pic>
    </p:spTree>
    <p:extLst>
      <p:ext uri="{BB962C8B-B14F-4D97-AF65-F5344CB8AC3E}">
        <p14:creationId xmlns:p14="http://schemas.microsoft.com/office/powerpoint/2010/main" val="34764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 text, atlas&#10;&#10;Description automatically generated">
            <a:extLst>
              <a:ext uri="{FF2B5EF4-FFF2-40B4-BE49-F238E27FC236}">
                <a16:creationId xmlns:a16="http://schemas.microsoft.com/office/drawing/2014/main" id="{910BB9FC-4B96-6B68-C954-B6B077E51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046" y="1467438"/>
            <a:ext cx="6669954" cy="5311725"/>
          </a:xfrm>
          <a:prstGeom prst="rect">
            <a:avLst/>
          </a:prstGeom>
        </p:spPr>
      </p:pic>
      <p:grpSp>
        <p:nvGrpSpPr>
          <p:cNvPr id="19" name="Group 18">
            <a:extLst>
              <a:ext uri="{FF2B5EF4-FFF2-40B4-BE49-F238E27FC236}">
                <a16:creationId xmlns:a16="http://schemas.microsoft.com/office/drawing/2014/main" id="{4BAD5AC8-FD4D-5F47-976E-DE41CDA80877}"/>
              </a:ext>
            </a:extLst>
          </p:cNvPr>
          <p:cNvGrpSpPr/>
          <p:nvPr/>
        </p:nvGrpSpPr>
        <p:grpSpPr>
          <a:xfrm>
            <a:off x="259596" y="350748"/>
            <a:ext cx="7970004" cy="5856872"/>
            <a:chOff x="5998048" y="57386"/>
            <a:chExt cx="7970004" cy="5856872"/>
          </a:xfrm>
        </p:grpSpPr>
        <p:sp>
          <p:nvSpPr>
            <p:cNvPr id="6" name="TextBox 5">
              <a:extLst>
                <a:ext uri="{FF2B5EF4-FFF2-40B4-BE49-F238E27FC236}">
                  <a16:creationId xmlns:a16="http://schemas.microsoft.com/office/drawing/2014/main" id="{EC27414E-BFC5-D542-3341-8E542F161209}"/>
                </a:ext>
              </a:extLst>
            </p:cNvPr>
            <p:cNvSpPr txBox="1"/>
            <p:nvPr/>
          </p:nvSpPr>
          <p:spPr>
            <a:xfrm>
              <a:off x="6052960" y="57386"/>
              <a:ext cx="7915092" cy="1255728"/>
            </a:xfrm>
            <a:prstGeom prst="rect">
              <a:avLst/>
            </a:prstGeom>
            <a:noFill/>
          </p:spPr>
          <p:txBody>
            <a:bodyPr vert="horz" lIns="91440" tIns="45720" rIns="91440" bIns="45720" rtlCol="0" anchor="t">
              <a:normAutofit/>
            </a:bodyPr>
            <a:lstStyle>
              <a:lvl1pPr>
                <a:lnSpc>
                  <a:spcPct val="90000"/>
                </a:lnSpc>
                <a:spcBef>
                  <a:spcPct val="0"/>
                </a:spcBef>
                <a:buNone/>
                <a:defRPr sz="2800">
                  <a:latin typeface="+mj-lt"/>
                  <a:ea typeface="+mj-ea"/>
                  <a:cs typeface="+mj-cs"/>
                </a:defRPr>
              </a:lvl1pPr>
            </a:lstStyle>
            <a:p>
              <a:r>
                <a:rPr lang="en-US" sz="3200" dirty="0"/>
                <a:t>2. Distribution of major marine carbonate-hosted Pb-Zn deposits in China</a:t>
              </a:r>
              <a:endParaRPr lang="en-NL" sz="3200" dirty="0"/>
            </a:p>
          </p:txBody>
        </p:sp>
        <p:sp>
          <p:nvSpPr>
            <p:cNvPr id="7" name="TextBox 6">
              <a:extLst>
                <a:ext uri="{FF2B5EF4-FFF2-40B4-BE49-F238E27FC236}">
                  <a16:creationId xmlns:a16="http://schemas.microsoft.com/office/drawing/2014/main" id="{B7092504-425D-754E-B238-FA1F4989547A}"/>
                </a:ext>
              </a:extLst>
            </p:cNvPr>
            <p:cNvSpPr txBox="1"/>
            <p:nvPr/>
          </p:nvSpPr>
          <p:spPr>
            <a:xfrm>
              <a:off x="5998048" y="1940324"/>
              <a:ext cx="4381844" cy="1200329"/>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SYG triangle of the Yangtze block</a:t>
              </a:r>
            </a:p>
          </p:txBody>
        </p:sp>
        <p:sp>
          <p:nvSpPr>
            <p:cNvPr id="8" name="TextBox 7">
              <a:extLst>
                <a:ext uri="{FF2B5EF4-FFF2-40B4-BE49-F238E27FC236}">
                  <a16:creationId xmlns:a16="http://schemas.microsoft.com/office/drawing/2014/main" id="{C7919803-6B7B-2A42-BFBD-1CD6390F8B2C}"/>
                </a:ext>
              </a:extLst>
            </p:cNvPr>
            <p:cNvSpPr txBox="1"/>
            <p:nvPr/>
          </p:nvSpPr>
          <p:spPr>
            <a:xfrm>
              <a:off x="6062456" y="4785588"/>
              <a:ext cx="4849977" cy="830997"/>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Himalayan-Tibetan orogen</a:t>
              </a:r>
            </a:p>
          </p:txBody>
        </p:sp>
        <p:sp>
          <p:nvSpPr>
            <p:cNvPr id="10" name="TextBox 9">
              <a:extLst>
                <a:ext uri="{FF2B5EF4-FFF2-40B4-BE49-F238E27FC236}">
                  <a16:creationId xmlns:a16="http://schemas.microsoft.com/office/drawing/2014/main" id="{09F1C16B-897E-3E4A-B817-9A306D569311}"/>
                </a:ext>
              </a:extLst>
            </p:cNvPr>
            <p:cNvSpPr txBox="1"/>
            <p:nvPr/>
          </p:nvSpPr>
          <p:spPr>
            <a:xfrm>
              <a:off x="6003949" y="3572300"/>
              <a:ext cx="4596995" cy="830997"/>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a:t>
              </a:r>
              <a:r>
                <a:rPr lang="en-US" sz="2400" dirty="0" err="1"/>
                <a:t>Cathaysia</a:t>
              </a:r>
              <a:r>
                <a:rPr lang="en-US" sz="2400" dirty="0"/>
                <a:t> block </a:t>
              </a:r>
            </a:p>
          </p:txBody>
        </p:sp>
        <p:sp>
          <p:nvSpPr>
            <p:cNvPr id="12" name="TextBox 11">
              <a:extLst>
                <a:ext uri="{FF2B5EF4-FFF2-40B4-BE49-F238E27FC236}">
                  <a16:creationId xmlns:a16="http://schemas.microsoft.com/office/drawing/2014/main" id="{9C936E98-90DD-5A47-9282-52BE64434D13}"/>
                </a:ext>
              </a:extLst>
            </p:cNvPr>
            <p:cNvSpPr txBox="1"/>
            <p:nvPr/>
          </p:nvSpPr>
          <p:spPr>
            <a:xfrm>
              <a:off x="6847999" y="3161425"/>
              <a:ext cx="4381844" cy="369332"/>
            </a:xfrm>
            <a:prstGeom prst="rect">
              <a:avLst/>
            </a:prstGeom>
            <a:noFill/>
          </p:spPr>
          <p:txBody>
            <a:bodyPr wrap="square">
              <a:spAutoFit/>
            </a:bodyPr>
            <a:lstStyle/>
            <a:p>
              <a:pPr indent="0">
                <a:buFont typeface="Courier New" panose="02070309020205020404" pitchFamily="49" charset="0"/>
                <a:buChar char="o"/>
              </a:pPr>
              <a:r>
                <a:rPr lang="en-US" sz="1800" i="1" dirty="0"/>
                <a:t> Huize Pb-Zn-(Ag-Ge) deposit</a:t>
              </a:r>
            </a:p>
          </p:txBody>
        </p:sp>
        <p:sp>
          <p:nvSpPr>
            <p:cNvPr id="14" name="TextBox 13">
              <a:extLst>
                <a:ext uri="{FF2B5EF4-FFF2-40B4-BE49-F238E27FC236}">
                  <a16:creationId xmlns:a16="http://schemas.microsoft.com/office/drawing/2014/main" id="{E122E620-A8CF-9B4B-AF8A-77B3C5F51C27}"/>
                </a:ext>
              </a:extLst>
            </p:cNvPr>
            <p:cNvSpPr txBox="1"/>
            <p:nvPr/>
          </p:nvSpPr>
          <p:spPr>
            <a:xfrm>
              <a:off x="6847999" y="5544926"/>
              <a:ext cx="3017520" cy="369332"/>
            </a:xfrm>
            <a:prstGeom prst="rect">
              <a:avLst/>
            </a:prstGeom>
            <a:noFill/>
          </p:spPr>
          <p:txBody>
            <a:bodyPr wrap="square">
              <a:spAutoFit/>
            </a:bodyPr>
            <a:lstStyle/>
            <a:p>
              <a:pPr>
                <a:buFont typeface="Courier New" panose="02070309020205020404" pitchFamily="49" charset="0"/>
                <a:buChar char="o"/>
              </a:pPr>
              <a:r>
                <a:rPr lang="en-US" i="1" dirty="0"/>
                <a:t>  </a:t>
              </a:r>
              <a:r>
                <a:rPr lang="en-US" sz="1800" i="1" dirty="0" err="1"/>
                <a:t>Jinding</a:t>
              </a:r>
              <a:r>
                <a:rPr lang="en-US" sz="1800" i="1" dirty="0"/>
                <a:t> Pb-Zn deposit</a:t>
              </a:r>
              <a:r>
                <a:rPr lang="en-US" i="1" dirty="0"/>
                <a:t> </a:t>
              </a:r>
            </a:p>
          </p:txBody>
        </p:sp>
        <p:sp>
          <p:nvSpPr>
            <p:cNvPr id="16" name="TextBox 15">
              <a:extLst>
                <a:ext uri="{FF2B5EF4-FFF2-40B4-BE49-F238E27FC236}">
                  <a16:creationId xmlns:a16="http://schemas.microsoft.com/office/drawing/2014/main" id="{0319DC2E-B417-3145-857F-7DAEB8610206}"/>
                </a:ext>
              </a:extLst>
            </p:cNvPr>
            <p:cNvSpPr txBox="1"/>
            <p:nvPr/>
          </p:nvSpPr>
          <p:spPr>
            <a:xfrm>
              <a:off x="6847999" y="4313586"/>
              <a:ext cx="4131715" cy="369332"/>
            </a:xfrm>
            <a:prstGeom prst="rect">
              <a:avLst/>
            </a:prstGeom>
            <a:noFill/>
          </p:spPr>
          <p:txBody>
            <a:bodyPr wrap="square">
              <a:spAutoFit/>
            </a:bodyPr>
            <a:lstStyle/>
            <a:p>
              <a:pPr indent="0">
                <a:buFont typeface="Courier New" panose="02070309020205020404" pitchFamily="49" charset="0"/>
                <a:buChar char="o"/>
              </a:pPr>
              <a:r>
                <a:rPr lang="en-US" sz="1800" i="1" dirty="0"/>
                <a:t> Fankou Pb-Zn-(Ag-Ga-Ge-Cd) deposit </a:t>
              </a:r>
            </a:p>
          </p:txBody>
        </p:sp>
      </p:grpSp>
      <p:sp>
        <p:nvSpPr>
          <p:cNvPr id="18" name="TextBox 17">
            <a:extLst>
              <a:ext uri="{FF2B5EF4-FFF2-40B4-BE49-F238E27FC236}">
                <a16:creationId xmlns:a16="http://schemas.microsoft.com/office/drawing/2014/main" id="{6D671BF4-3D1C-3249-963E-CA1B75E84645}"/>
              </a:ext>
            </a:extLst>
          </p:cNvPr>
          <p:cNvSpPr txBox="1"/>
          <p:nvPr/>
        </p:nvSpPr>
        <p:spPr>
          <a:xfrm>
            <a:off x="9315206" y="996150"/>
            <a:ext cx="4620250" cy="307777"/>
          </a:xfrm>
          <a:prstGeom prst="rect">
            <a:avLst/>
          </a:prstGeom>
          <a:noFill/>
        </p:spPr>
        <p:txBody>
          <a:bodyPr wrap="square">
            <a:spAutoFit/>
          </a:bodyPr>
          <a:lstStyle/>
          <a:p>
            <a:r>
              <a:rPr lang="en-US" sz="1400" dirty="0">
                <a:solidFill>
                  <a:schemeClr val="bg2">
                    <a:lumMod val="25000"/>
                  </a:schemeClr>
                </a:solidFill>
              </a:rPr>
              <a:t>(modified from Leach et al., 2019)</a:t>
            </a:r>
          </a:p>
        </p:txBody>
      </p:sp>
      <p:pic>
        <p:nvPicPr>
          <p:cNvPr id="20" name="Picture 19">
            <a:extLst>
              <a:ext uri="{FF2B5EF4-FFF2-40B4-BE49-F238E27FC236}">
                <a16:creationId xmlns:a16="http://schemas.microsoft.com/office/drawing/2014/main" id="{BFF2DB13-0CD0-3245-A182-1738F2C70091}"/>
              </a:ext>
            </a:extLst>
          </p:cNvPr>
          <p:cNvPicPr>
            <a:picLocks noChangeAspect="1"/>
          </p:cNvPicPr>
          <p:nvPr/>
        </p:nvPicPr>
        <p:blipFill>
          <a:blip r:embed="rId4"/>
          <a:stretch>
            <a:fillRect/>
          </a:stretch>
        </p:blipFill>
        <p:spPr>
          <a:xfrm>
            <a:off x="422427" y="1345263"/>
            <a:ext cx="787400" cy="241300"/>
          </a:xfrm>
          <a:prstGeom prst="rect">
            <a:avLst/>
          </a:prstGeom>
        </p:spPr>
      </p:pic>
      <p:grpSp>
        <p:nvGrpSpPr>
          <p:cNvPr id="2" name="Group 1">
            <a:extLst>
              <a:ext uri="{FF2B5EF4-FFF2-40B4-BE49-F238E27FC236}">
                <a16:creationId xmlns:a16="http://schemas.microsoft.com/office/drawing/2014/main" id="{87C6362A-DE5B-3440-A42A-6EEFC413D508}"/>
              </a:ext>
            </a:extLst>
          </p:cNvPr>
          <p:cNvGrpSpPr/>
          <p:nvPr/>
        </p:nvGrpSpPr>
        <p:grpSpPr>
          <a:xfrm>
            <a:off x="259596" y="2233686"/>
            <a:ext cx="4908484" cy="4420590"/>
            <a:chOff x="259596" y="2233686"/>
            <a:chExt cx="4908484" cy="4420590"/>
          </a:xfrm>
        </p:grpSpPr>
        <p:sp>
          <p:nvSpPr>
            <p:cNvPr id="21" name="Rectangle 20">
              <a:extLst>
                <a:ext uri="{FF2B5EF4-FFF2-40B4-BE49-F238E27FC236}">
                  <a16:creationId xmlns:a16="http://schemas.microsoft.com/office/drawing/2014/main" id="{9EE110D7-CA75-6D49-89B0-A9AE7FBDCD8A}"/>
                </a:ext>
              </a:extLst>
            </p:cNvPr>
            <p:cNvSpPr/>
            <p:nvPr/>
          </p:nvSpPr>
          <p:spPr>
            <a:xfrm>
              <a:off x="259596" y="2233686"/>
              <a:ext cx="4908484" cy="1631976"/>
            </a:xfrm>
            <a:prstGeom prst="rect">
              <a:avLst/>
            </a:prstGeom>
            <a:solidFill>
              <a:schemeClr val="bg1">
                <a:lumMod val="8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67304FC-E87F-AD49-9AB1-FCEDD632C022}"/>
                </a:ext>
              </a:extLst>
            </p:cNvPr>
            <p:cNvSpPr/>
            <p:nvPr/>
          </p:nvSpPr>
          <p:spPr>
            <a:xfrm>
              <a:off x="259596" y="5022300"/>
              <a:ext cx="4908484" cy="1631976"/>
            </a:xfrm>
            <a:prstGeom prst="rect">
              <a:avLst/>
            </a:prstGeom>
            <a:solidFill>
              <a:schemeClr val="bg1">
                <a:lumMod val="8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30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atlas&#10;&#10;Description automatically generated">
            <a:extLst>
              <a:ext uri="{FF2B5EF4-FFF2-40B4-BE49-F238E27FC236}">
                <a16:creationId xmlns:a16="http://schemas.microsoft.com/office/drawing/2014/main" id="{B3CBFFC5-C044-8011-E667-670C5FBB1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0283"/>
            <a:ext cx="6446519" cy="5986107"/>
          </a:xfrm>
          <a:prstGeom prst="rect">
            <a:avLst/>
          </a:prstGeom>
        </p:spPr>
      </p:pic>
      <p:sp>
        <p:nvSpPr>
          <p:cNvPr id="5" name="TextBox 4">
            <a:extLst>
              <a:ext uri="{FF2B5EF4-FFF2-40B4-BE49-F238E27FC236}">
                <a16:creationId xmlns:a16="http://schemas.microsoft.com/office/drawing/2014/main" id="{E2D769BD-A1D5-569C-B319-FBB35DAC1B55}"/>
              </a:ext>
            </a:extLst>
          </p:cNvPr>
          <p:cNvSpPr txBox="1"/>
          <p:nvPr/>
        </p:nvSpPr>
        <p:spPr>
          <a:xfrm>
            <a:off x="228601" y="6263441"/>
            <a:ext cx="2939901" cy="646331"/>
          </a:xfrm>
          <a:prstGeom prst="rect">
            <a:avLst/>
          </a:prstGeom>
          <a:noFill/>
        </p:spPr>
        <p:txBody>
          <a:bodyPr wrap="square" rtlCol="0">
            <a:spAutoFit/>
          </a:bodyPr>
          <a:lstStyle/>
          <a:p>
            <a:r>
              <a:rPr lang="en-GB" sz="1800" dirty="0">
                <a:solidFill>
                  <a:srgbClr val="000000"/>
                </a:solidFill>
                <a:effectLst/>
                <a:latin typeface="Calibri" panose="020F0502020204030204" pitchFamily="34" charset="0"/>
                <a:ea typeface="Times New Roman" panose="02020603050405020304" pitchFamily="18" charset="0"/>
              </a:rPr>
              <a:t>After Hu et al., 2023</a:t>
            </a:r>
            <a:endParaRPr lang="en-NL" sz="1800" dirty="0">
              <a:effectLst/>
              <a:latin typeface="Times New Roman" panose="02020603050405020304" pitchFamily="18" charset="0"/>
              <a:ea typeface="Times New Roman" panose="02020603050405020304" pitchFamily="18" charset="0"/>
            </a:endParaRPr>
          </a:p>
          <a:p>
            <a:endParaRPr lang="en-NL" dirty="0"/>
          </a:p>
        </p:txBody>
      </p:sp>
      <p:sp>
        <p:nvSpPr>
          <p:cNvPr id="6" name="TextBox 5">
            <a:extLst>
              <a:ext uri="{FF2B5EF4-FFF2-40B4-BE49-F238E27FC236}">
                <a16:creationId xmlns:a16="http://schemas.microsoft.com/office/drawing/2014/main" id="{695AE460-3CCA-834E-839B-9EDC8240CCC4}"/>
              </a:ext>
            </a:extLst>
          </p:cNvPr>
          <p:cNvSpPr txBox="1"/>
          <p:nvPr/>
        </p:nvSpPr>
        <p:spPr>
          <a:xfrm>
            <a:off x="7613925" y="220283"/>
            <a:ext cx="4578075" cy="2308324"/>
          </a:xfrm>
          <a:prstGeom prst="rect">
            <a:avLst/>
          </a:prstGeom>
          <a:noFill/>
        </p:spPr>
        <p:txBody>
          <a:bodyPr wrap="square" rtlCol="0">
            <a:spAutoFit/>
          </a:bodyPr>
          <a:lstStyle/>
          <a:p>
            <a:r>
              <a:rPr lang="en-GB" sz="3600" dirty="0">
                <a:latin typeface="+mj-lt"/>
                <a:cs typeface="Calibri" panose="020F0502020204030204" pitchFamily="34" charset="0"/>
              </a:rPr>
              <a:t>Carbonate-hosted Pb-Zn-(Ag-Ga-Ge-Cd) deposits in the </a:t>
            </a:r>
            <a:r>
              <a:rPr lang="en-GB" sz="3600" dirty="0" err="1">
                <a:latin typeface="+mj-lt"/>
                <a:cs typeface="Calibri" panose="020F0502020204030204" pitchFamily="34" charset="0"/>
              </a:rPr>
              <a:t>Cathaysia</a:t>
            </a:r>
            <a:r>
              <a:rPr lang="en-GB" sz="3600" dirty="0">
                <a:latin typeface="+mj-lt"/>
                <a:cs typeface="Calibri" panose="020F0502020204030204" pitchFamily="34" charset="0"/>
              </a:rPr>
              <a:t> block</a:t>
            </a:r>
            <a:endParaRPr lang="en-NL" sz="3600" dirty="0">
              <a:latin typeface="+mj-lt"/>
              <a:cs typeface="Calibri" panose="020F0502020204030204" pitchFamily="34" charset="0"/>
            </a:endParaRPr>
          </a:p>
        </p:txBody>
      </p:sp>
      <p:pic>
        <p:nvPicPr>
          <p:cNvPr id="7" name="Picture 6">
            <a:extLst>
              <a:ext uri="{FF2B5EF4-FFF2-40B4-BE49-F238E27FC236}">
                <a16:creationId xmlns:a16="http://schemas.microsoft.com/office/drawing/2014/main" id="{9660FD4C-328F-4A4C-9146-4FAC73DBF985}"/>
              </a:ext>
            </a:extLst>
          </p:cNvPr>
          <p:cNvPicPr>
            <a:picLocks noChangeAspect="1"/>
          </p:cNvPicPr>
          <p:nvPr/>
        </p:nvPicPr>
        <p:blipFill>
          <a:blip r:embed="rId4"/>
          <a:stretch>
            <a:fillRect/>
          </a:stretch>
        </p:blipFill>
        <p:spPr>
          <a:xfrm>
            <a:off x="7613925" y="2861275"/>
            <a:ext cx="2426224" cy="289587"/>
          </a:xfrm>
          <a:prstGeom prst="rect">
            <a:avLst/>
          </a:prstGeom>
        </p:spPr>
      </p:pic>
      <p:sp>
        <p:nvSpPr>
          <p:cNvPr id="8" name="TextBox 7">
            <a:extLst>
              <a:ext uri="{FF2B5EF4-FFF2-40B4-BE49-F238E27FC236}">
                <a16:creationId xmlns:a16="http://schemas.microsoft.com/office/drawing/2014/main" id="{BDD4441C-7A4A-5144-BDD0-C0C3BB46A600}"/>
              </a:ext>
            </a:extLst>
          </p:cNvPr>
          <p:cNvSpPr txBox="1"/>
          <p:nvPr/>
        </p:nvSpPr>
        <p:spPr>
          <a:xfrm>
            <a:off x="6324601" y="3213336"/>
            <a:ext cx="5867399" cy="3785652"/>
          </a:xfrm>
          <a:prstGeom prst="rect">
            <a:avLst/>
          </a:prstGeom>
          <a:noFill/>
        </p:spPr>
        <p:txBody>
          <a:bodyPr wrap="square">
            <a:spAutoFit/>
          </a:bodyPr>
          <a:lstStyle/>
          <a:p>
            <a:pPr marL="285750" indent="-285750">
              <a:buFont typeface="Arial" panose="020B0604020202020204" pitchFamily="34" charset="0"/>
              <a:buChar char="•"/>
            </a:pPr>
            <a:r>
              <a:rPr lang="en-US" sz="1600" dirty="0"/>
              <a:t>Widespread Paleozoic </a:t>
            </a:r>
            <a:r>
              <a:rPr lang="en-US" sz="1600" dirty="0" err="1"/>
              <a:t>siliclastic</a:t>
            </a:r>
            <a:r>
              <a:rPr lang="en-US" sz="1600" dirty="0"/>
              <a:t> and carbonate successions overlie the basement with an unconformity. The Devonian to Carboniferous marine sedimentary strata is extensively developed in the region, dominated by clastic, carbonates and carbonaceous shales in lithological composition.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Deep regional faults, including the </a:t>
            </a:r>
            <a:r>
              <a:rPr lang="en-US" sz="1600" dirty="0" err="1"/>
              <a:t>Wuchuan-Sihui</a:t>
            </a:r>
            <a:r>
              <a:rPr lang="en-US" sz="1600" dirty="0"/>
              <a:t> and Bohai-</a:t>
            </a:r>
            <a:r>
              <a:rPr lang="en-US" sz="1600" dirty="0" err="1"/>
              <a:t>Cenxi</a:t>
            </a:r>
            <a:r>
              <a:rPr lang="en-US" sz="1600" dirty="0"/>
              <a:t> faults exist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Due to the Caledonian orogeny during the Early Paleozoic, the </a:t>
            </a:r>
            <a:r>
              <a:rPr lang="en-US" sz="1600" dirty="0" err="1"/>
              <a:t>Cathaysia</a:t>
            </a:r>
            <a:r>
              <a:rPr lang="en-US" sz="1600" dirty="0"/>
              <a:t> was in a continent-continent collision setting where Late Ordovician to Middle Devonian strata are absent. Instead, granitic intrusion of ages ranging from 480 to 400 Ma are widespread in the region</a:t>
            </a:r>
          </a:p>
          <a:p>
            <a:pPr marL="285750" indent="-285750">
              <a:buFont typeface="Arial" panose="020B0604020202020204" pitchFamily="34" charset="0"/>
              <a:buChar char="•"/>
            </a:pPr>
            <a:endParaRPr lang="en-US" sz="1600" dirty="0"/>
          </a:p>
        </p:txBody>
      </p:sp>
      <p:grpSp>
        <p:nvGrpSpPr>
          <p:cNvPr id="10" name="Group 9">
            <a:extLst>
              <a:ext uri="{FF2B5EF4-FFF2-40B4-BE49-F238E27FC236}">
                <a16:creationId xmlns:a16="http://schemas.microsoft.com/office/drawing/2014/main" id="{DFAA360F-1009-F24B-B0EB-D9A141463338}"/>
              </a:ext>
            </a:extLst>
          </p:cNvPr>
          <p:cNvGrpSpPr/>
          <p:nvPr/>
        </p:nvGrpSpPr>
        <p:grpSpPr>
          <a:xfrm>
            <a:off x="0" y="2847698"/>
            <a:ext cx="3560618" cy="4010302"/>
            <a:chOff x="0" y="2847698"/>
            <a:chExt cx="3560618" cy="4010302"/>
          </a:xfrm>
        </p:grpSpPr>
        <p:pic>
          <p:nvPicPr>
            <p:cNvPr id="9" name="Picture 8">
              <a:extLst>
                <a:ext uri="{FF2B5EF4-FFF2-40B4-BE49-F238E27FC236}">
                  <a16:creationId xmlns:a16="http://schemas.microsoft.com/office/drawing/2014/main" id="{05E72125-77DC-4542-BD90-7C220F127D78}"/>
                </a:ext>
              </a:extLst>
            </p:cNvPr>
            <p:cNvPicPr>
              <a:picLocks noChangeAspect="1"/>
            </p:cNvPicPr>
            <p:nvPr/>
          </p:nvPicPr>
          <p:blipFill>
            <a:blip r:embed="rId5"/>
            <a:stretch>
              <a:fillRect/>
            </a:stretch>
          </p:blipFill>
          <p:spPr>
            <a:xfrm>
              <a:off x="0" y="2847698"/>
              <a:ext cx="3560618" cy="4010302"/>
            </a:xfrm>
            <a:prstGeom prst="rect">
              <a:avLst/>
            </a:prstGeom>
          </p:spPr>
        </p:pic>
        <p:sp>
          <p:nvSpPr>
            <p:cNvPr id="3" name="TextBox 2">
              <a:extLst>
                <a:ext uri="{FF2B5EF4-FFF2-40B4-BE49-F238E27FC236}">
                  <a16:creationId xmlns:a16="http://schemas.microsoft.com/office/drawing/2014/main" id="{837C0085-9504-3749-B908-A0F66AFE62CE}"/>
                </a:ext>
              </a:extLst>
            </p:cNvPr>
            <p:cNvSpPr txBox="1"/>
            <p:nvPr/>
          </p:nvSpPr>
          <p:spPr>
            <a:xfrm>
              <a:off x="1593273" y="6499217"/>
              <a:ext cx="1334789" cy="276999"/>
            </a:xfrm>
            <a:prstGeom prst="rect">
              <a:avLst/>
            </a:prstGeom>
            <a:noFill/>
          </p:spPr>
          <p:txBody>
            <a:bodyPr wrap="none" rtlCol="0">
              <a:spAutoFit/>
            </a:bodyPr>
            <a:lstStyle/>
            <a:p>
              <a:r>
                <a:rPr lang="en-US" sz="1200" dirty="0"/>
                <a:t>(Deng et al., 2017)</a:t>
              </a:r>
            </a:p>
          </p:txBody>
        </p:sp>
      </p:grpSp>
    </p:spTree>
    <p:extLst>
      <p:ext uri="{BB962C8B-B14F-4D97-AF65-F5344CB8AC3E}">
        <p14:creationId xmlns:p14="http://schemas.microsoft.com/office/powerpoint/2010/main" val="5952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p&#10;&#10;Description automatically generated with low confidence">
            <a:extLst>
              <a:ext uri="{FF2B5EF4-FFF2-40B4-BE49-F238E27FC236}">
                <a16:creationId xmlns:a16="http://schemas.microsoft.com/office/drawing/2014/main" id="{754E2EF4-6159-BFB0-F523-2B5B8B98B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238"/>
          <a:stretch/>
        </p:blipFill>
        <p:spPr>
          <a:xfrm>
            <a:off x="67945" y="2826328"/>
            <a:ext cx="8342209" cy="3885228"/>
          </a:xfrm>
          <a:prstGeom prst="rect">
            <a:avLst/>
          </a:prstGeom>
        </p:spPr>
      </p:pic>
      <p:sp>
        <p:nvSpPr>
          <p:cNvPr id="5" name="Title 1">
            <a:extLst>
              <a:ext uri="{FF2B5EF4-FFF2-40B4-BE49-F238E27FC236}">
                <a16:creationId xmlns:a16="http://schemas.microsoft.com/office/drawing/2014/main" id="{063A6E5C-CA1C-F8F1-F194-D2B19BAA7216}"/>
              </a:ext>
            </a:extLst>
          </p:cNvPr>
          <p:cNvSpPr>
            <a:spLocks noGrp="1"/>
          </p:cNvSpPr>
          <p:nvPr>
            <p:ph type="title"/>
          </p:nvPr>
        </p:nvSpPr>
        <p:spPr>
          <a:xfrm>
            <a:off x="0" y="5853"/>
            <a:ext cx="10625229" cy="1147053"/>
          </a:xfrm>
        </p:spPr>
        <p:txBody>
          <a:bodyPr/>
          <a:lstStyle/>
          <a:p>
            <a:r>
              <a:rPr lang="en-NL" dirty="0">
                <a:solidFill>
                  <a:schemeClr val="tx1"/>
                </a:solidFill>
              </a:rPr>
              <a:t>Fankou </a:t>
            </a:r>
            <a:r>
              <a:rPr lang="en-GB" dirty="0">
                <a:solidFill>
                  <a:schemeClr val="tx1"/>
                </a:solidFill>
              </a:rPr>
              <a:t>Pb-Zn-(Ag-Ga-Ge-Cd) deposit</a:t>
            </a:r>
            <a:endParaRPr lang="en-NL" dirty="0">
              <a:solidFill>
                <a:schemeClr val="tx1"/>
              </a:solidFill>
            </a:endParaRPr>
          </a:p>
        </p:txBody>
      </p:sp>
      <p:grpSp>
        <p:nvGrpSpPr>
          <p:cNvPr id="2" name="Group 1">
            <a:extLst>
              <a:ext uri="{FF2B5EF4-FFF2-40B4-BE49-F238E27FC236}">
                <a16:creationId xmlns:a16="http://schemas.microsoft.com/office/drawing/2014/main" id="{B378A583-8471-B847-8372-024147A8CADB}"/>
              </a:ext>
            </a:extLst>
          </p:cNvPr>
          <p:cNvGrpSpPr/>
          <p:nvPr/>
        </p:nvGrpSpPr>
        <p:grpSpPr>
          <a:xfrm>
            <a:off x="723299" y="2757431"/>
            <a:ext cx="11468701" cy="3885228"/>
            <a:chOff x="776325" y="2826329"/>
            <a:chExt cx="11468701" cy="3885228"/>
          </a:xfrm>
        </p:grpSpPr>
        <p:pic>
          <p:nvPicPr>
            <p:cNvPr id="6" name="Picture 5" descr="A close-up of a map&#10;&#10;Description automatically generated with low confidence">
              <a:extLst>
                <a:ext uri="{FF2B5EF4-FFF2-40B4-BE49-F238E27FC236}">
                  <a16:creationId xmlns:a16="http://schemas.microsoft.com/office/drawing/2014/main" id="{C6BEFE6F-9776-F041-8DE6-1B327F1D57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30" t="53762"/>
            <a:stretch/>
          </p:blipFill>
          <p:spPr>
            <a:xfrm>
              <a:off x="8410153" y="3643745"/>
              <a:ext cx="3834873" cy="3067811"/>
            </a:xfrm>
            <a:prstGeom prst="rect">
              <a:avLst/>
            </a:prstGeom>
          </p:spPr>
        </p:pic>
        <p:pic>
          <p:nvPicPr>
            <p:cNvPr id="7" name="Picture 6" descr="A close-up of a map&#10;&#10;Description automatically generated with low confidence">
              <a:extLst>
                <a:ext uri="{FF2B5EF4-FFF2-40B4-BE49-F238E27FC236}">
                  <a16:creationId xmlns:a16="http://schemas.microsoft.com/office/drawing/2014/main" id="{E943447F-3C2A-9E40-86EB-6AD1EA4557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762" r="50299"/>
            <a:stretch/>
          </p:blipFill>
          <p:spPr>
            <a:xfrm>
              <a:off x="776325" y="2826329"/>
              <a:ext cx="4820913" cy="3885228"/>
            </a:xfrm>
            <a:prstGeom prst="rect">
              <a:avLst/>
            </a:prstGeom>
          </p:spPr>
        </p:pic>
      </p:grpSp>
      <p:sp>
        <p:nvSpPr>
          <p:cNvPr id="3" name="TextBox 2">
            <a:extLst>
              <a:ext uri="{FF2B5EF4-FFF2-40B4-BE49-F238E27FC236}">
                <a16:creationId xmlns:a16="http://schemas.microsoft.com/office/drawing/2014/main" id="{5FAC3647-8940-1641-A936-02B651928C3B}"/>
              </a:ext>
            </a:extLst>
          </p:cNvPr>
          <p:cNvSpPr txBox="1"/>
          <p:nvPr/>
        </p:nvSpPr>
        <p:spPr>
          <a:xfrm>
            <a:off x="8659015" y="6488771"/>
            <a:ext cx="1244893" cy="307777"/>
          </a:xfrm>
          <a:prstGeom prst="rect">
            <a:avLst/>
          </a:prstGeom>
          <a:noFill/>
        </p:spPr>
        <p:txBody>
          <a:bodyPr wrap="none" rtlCol="0">
            <a:spAutoFit/>
          </a:bodyPr>
          <a:lstStyle/>
          <a:p>
            <a:r>
              <a:rPr lang="en-US" sz="1400" dirty="0"/>
              <a:t>Hu et al., 2023</a:t>
            </a:r>
          </a:p>
        </p:txBody>
      </p:sp>
      <p:sp>
        <p:nvSpPr>
          <p:cNvPr id="9" name="TextBox 8">
            <a:extLst>
              <a:ext uri="{FF2B5EF4-FFF2-40B4-BE49-F238E27FC236}">
                <a16:creationId xmlns:a16="http://schemas.microsoft.com/office/drawing/2014/main" id="{6A3D0ED4-E640-6A41-B75D-1602B3B308CC}"/>
              </a:ext>
            </a:extLst>
          </p:cNvPr>
          <p:cNvSpPr txBox="1"/>
          <p:nvPr/>
        </p:nvSpPr>
        <p:spPr>
          <a:xfrm>
            <a:off x="574963" y="1458677"/>
            <a:ext cx="10625229" cy="1200329"/>
          </a:xfrm>
          <a:prstGeom prst="rect">
            <a:avLst/>
          </a:prstGeom>
          <a:noFill/>
        </p:spPr>
        <p:txBody>
          <a:bodyPr wrap="square">
            <a:spAutoFit/>
          </a:bodyPr>
          <a:lstStyle/>
          <a:p>
            <a:pPr marL="285750" indent="-285750">
              <a:buFont typeface="Arial" panose="020B0604020202020204" pitchFamily="34" charset="0"/>
              <a:buChar char="•"/>
            </a:pPr>
            <a:r>
              <a:rPr lang="en-US" dirty="0"/>
              <a:t>10 Mt metal reserves at an average grade of 15% </a:t>
            </a:r>
            <a:r>
              <a:rPr lang="en-US" dirty="0" err="1"/>
              <a:t>Zn+Pb</a:t>
            </a:r>
            <a:endParaRPr lang="en-US" dirty="0"/>
          </a:p>
          <a:p>
            <a:pPr marL="285750" indent="-285750">
              <a:buFont typeface="Arial" panose="020B0604020202020204" pitchFamily="34" charset="0"/>
              <a:buChar char="•"/>
            </a:pPr>
            <a:r>
              <a:rPr lang="en-US" dirty="0"/>
              <a:t>Located in the </a:t>
            </a:r>
            <a:r>
              <a:rPr lang="en-US" dirty="0" err="1"/>
              <a:t>Quren</a:t>
            </a:r>
            <a:r>
              <a:rPr lang="en-US" dirty="0"/>
              <a:t> basin, which is filled with folded late Paleozoic intercalated marine carbonate and clastic sequences and abundant in Devonian fossils (Li et al., 1997)</a:t>
            </a:r>
          </a:p>
          <a:p>
            <a:pPr marL="285750" indent="-285750">
              <a:buFont typeface="Arial" panose="020B0604020202020204" pitchFamily="34" charset="0"/>
              <a:buChar char="•"/>
            </a:pPr>
            <a:r>
              <a:rPr lang="en-US" dirty="0"/>
              <a:t>The basin and the deposit is very much fault constrained</a:t>
            </a:r>
          </a:p>
        </p:txBody>
      </p:sp>
      <p:pic>
        <p:nvPicPr>
          <p:cNvPr id="10" name="Picture 9">
            <a:extLst>
              <a:ext uri="{FF2B5EF4-FFF2-40B4-BE49-F238E27FC236}">
                <a16:creationId xmlns:a16="http://schemas.microsoft.com/office/drawing/2014/main" id="{9DDE7455-A73F-624F-B107-405473E7F1A7}"/>
              </a:ext>
            </a:extLst>
          </p:cNvPr>
          <p:cNvPicPr>
            <a:picLocks noChangeAspect="1"/>
          </p:cNvPicPr>
          <p:nvPr/>
        </p:nvPicPr>
        <p:blipFill>
          <a:blip r:embed="rId4"/>
          <a:stretch>
            <a:fillRect/>
          </a:stretch>
        </p:blipFill>
        <p:spPr>
          <a:xfrm>
            <a:off x="353659" y="1061772"/>
            <a:ext cx="2426224" cy="289587"/>
          </a:xfrm>
          <a:prstGeom prst="rect">
            <a:avLst/>
          </a:prstGeom>
        </p:spPr>
      </p:pic>
      <p:sp>
        <p:nvSpPr>
          <p:cNvPr id="11" name="TextBox 10">
            <a:extLst>
              <a:ext uri="{FF2B5EF4-FFF2-40B4-BE49-F238E27FC236}">
                <a16:creationId xmlns:a16="http://schemas.microsoft.com/office/drawing/2014/main" id="{CA35C0A2-D191-1C47-8231-B512C7FA0437}"/>
              </a:ext>
            </a:extLst>
          </p:cNvPr>
          <p:cNvSpPr txBox="1"/>
          <p:nvPr/>
        </p:nvSpPr>
        <p:spPr>
          <a:xfrm>
            <a:off x="8540711" y="2447487"/>
            <a:ext cx="3583344" cy="1200329"/>
          </a:xfrm>
          <a:prstGeom prst="rect">
            <a:avLst/>
          </a:prstGeom>
          <a:noFill/>
        </p:spPr>
        <p:txBody>
          <a:bodyPr wrap="square">
            <a:spAutoFit/>
          </a:bodyPr>
          <a:lstStyle/>
          <a:p>
            <a:pPr marL="285750" indent="-285750">
              <a:buFont typeface="Arial" panose="020B0604020202020204" pitchFamily="34" charset="0"/>
              <a:buChar char="•"/>
            </a:pPr>
            <a:r>
              <a:rPr lang="en-US" dirty="0"/>
              <a:t>Three mineralization zones</a:t>
            </a:r>
          </a:p>
          <a:p>
            <a:pPr marL="285750" indent="-285750">
              <a:buFont typeface="Arial" panose="020B0604020202020204" pitchFamily="34" charset="0"/>
              <a:buChar char="•"/>
            </a:pPr>
            <a:r>
              <a:rPr lang="en-US" kern="0" dirty="0">
                <a:latin typeface="Calibri" panose="020F0502020204030204" pitchFamily="34" charset="0"/>
                <a:ea typeface="Times New Roman" panose="02020603050405020304" pitchFamily="18" charset="0"/>
              </a:rPr>
              <a:t>Magmatism is generally absent, only </a:t>
            </a:r>
            <a:r>
              <a:rPr lang="en-US" sz="1800" kern="0" dirty="0">
                <a:effectLst/>
                <a:latin typeface="Calibri" panose="020F0502020204030204" pitchFamily="34" charset="0"/>
                <a:ea typeface="Times New Roman" panose="02020603050405020304" pitchFamily="18" charset="0"/>
              </a:rPr>
              <a:t>a minor occurrence of diabase dyke</a:t>
            </a:r>
            <a:r>
              <a:rPr lang="en-IE" dirty="0">
                <a:effectLst/>
              </a:rPr>
              <a:t> </a:t>
            </a:r>
            <a:endParaRPr lang="en-US" dirty="0"/>
          </a:p>
        </p:txBody>
      </p:sp>
    </p:spTree>
    <p:extLst>
      <p:ext uri="{BB962C8B-B14F-4D97-AF65-F5344CB8AC3E}">
        <p14:creationId xmlns:p14="http://schemas.microsoft.com/office/powerpoint/2010/main" val="34788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10;&#10;Description automatically generated">
            <a:extLst>
              <a:ext uri="{FF2B5EF4-FFF2-40B4-BE49-F238E27FC236}">
                <a16:creationId xmlns:a16="http://schemas.microsoft.com/office/drawing/2014/main" id="{8681976B-CD74-5BBA-3BE7-33F157CC25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43"/>
          <a:stretch/>
        </p:blipFill>
        <p:spPr>
          <a:xfrm>
            <a:off x="546080" y="1433956"/>
            <a:ext cx="3797319" cy="5418191"/>
          </a:xfrm>
          <a:prstGeom prst="rect">
            <a:avLst/>
          </a:prstGeom>
        </p:spPr>
      </p:pic>
      <p:sp>
        <p:nvSpPr>
          <p:cNvPr id="5" name="Title 1">
            <a:extLst>
              <a:ext uri="{FF2B5EF4-FFF2-40B4-BE49-F238E27FC236}">
                <a16:creationId xmlns:a16="http://schemas.microsoft.com/office/drawing/2014/main" id="{B7AFA689-7C28-A0F1-01C4-9B3C58F37EB8}"/>
              </a:ext>
            </a:extLst>
          </p:cNvPr>
          <p:cNvSpPr>
            <a:spLocks noGrp="1"/>
          </p:cNvSpPr>
          <p:nvPr>
            <p:ph type="title"/>
          </p:nvPr>
        </p:nvSpPr>
        <p:spPr>
          <a:xfrm>
            <a:off x="0" y="5853"/>
            <a:ext cx="10625229" cy="1147053"/>
          </a:xfrm>
        </p:spPr>
        <p:txBody>
          <a:bodyPr/>
          <a:lstStyle/>
          <a:p>
            <a:r>
              <a:rPr lang="en-NL" cap="none" dirty="0">
                <a:solidFill>
                  <a:schemeClr val="tx1"/>
                </a:solidFill>
              </a:rPr>
              <a:t>Fankou </a:t>
            </a:r>
            <a:r>
              <a:rPr lang="en-GB" cap="none" dirty="0">
                <a:solidFill>
                  <a:schemeClr val="tx1"/>
                </a:solidFill>
              </a:rPr>
              <a:t>Pb-Zn-(Ag-Ga-Ge-Cd) deposit</a:t>
            </a:r>
            <a:endParaRPr lang="en-NL" cap="none" dirty="0">
              <a:solidFill>
                <a:schemeClr val="tx1"/>
              </a:solidFill>
            </a:endParaRPr>
          </a:p>
        </p:txBody>
      </p:sp>
      <p:sp>
        <p:nvSpPr>
          <p:cNvPr id="7" name="TextBox 6">
            <a:extLst>
              <a:ext uri="{FF2B5EF4-FFF2-40B4-BE49-F238E27FC236}">
                <a16:creationId xmlns:a16="http://schemas.microsoft.com/office/drawing/2014/main" id="{948D8647-3245-3BC5-DAEE-4A622886102C}"/>
              </a:ext>
            </a:extLst>
          </p:cNvPr>
          <p:cNvSpPr txBox="1"/>
          <p:nvPr/>
        </p:nvSpPr>
        <p:spPr>
          <a:xfrm>
            <a:off x="3994131" y="6581001"/>
            <a:ext cx="3692524" cy="276999"/>
          </a:xfrm>
          <a:prstGeom prst="rect">
            <a:avLst/>
          </a:prstGeom>
          <a:noFill/>
        </p:spPr>
        <p:txBody>
          <a:bodyPr wrap="square">
            <a:spAutoFit/>
          </a:bodyPr>
          <a:lstStyle/>
          <a:p>
            <a:pPr algn="just"/>
            <a:r>
              <a:rPr lang="en-US" sz="1200" i="1" dirty="0">
                <a:effectLst/>
                <a:latin typeface="Calibri" panose="020F0502020204030204" pitchFamily="34" charset="0"/>
                <a:ea typeface="Times New Roman" panose="02020603050405020304" pitchFamily="18" charset="0"/>
              </a:rPr>
              <a:t>after </a:t>
            </a:r>
            <a:r>
              <a:rPr lang="en-US" sz="1200" i="1" dirty="0">
                <a:solidFill>
                  <a:srgbClr val="0432FF"/>
                </a:solidFill>
                <a:effectLst/>
                <a:latin typeface="Calibri" panose="020F0502020204030204" pitchFamily="34" charset="0"/>
                <a:ea typeface="Times New Roman" panose="02020603050405020304" pitchFamily="18" charset="0"/>
              </a:rPr>
              <a:t>Hu et al., 2023</a:t>
            </a:r>
            <a:endParaRPr lang="en-NL" sz="1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FC6A34E-B377-2543-8782-A007D2F785B1}"/>
              </a:ext>
            </a:extLst>
          </p:cNvPr>
          <p:cNvSpPr txBox="1"/>
          <p:nvPr/>
        </p:nvSpPr>
        <p:spPr>
          <a:xfrm>
            <a:off x="4673619" y="2030574"/>
            <a:ext cx="7155523" cy="301621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dirty="0"/>
              <a:t>Mineralization is predominantly hosted in the Middle-Upper Devonian carbonate and partially in the Lower Carboniferous argillaceous carbonate.</a:t>
            </a:r>
          </a:p>
          <a:p>
            <a:pPr marL="285750" indent="-285750">
              <a:spcBef>
                <a:spcPts val="600"/>
              </a:spcBef>
              <a:buFont typeface="Arial" panose="020B0604020202020204" pitchFamily="34" charset="0"/>
              <a:buChar char="•"/>
            </a:pPr>
            <a:r>
              <a:rPr lang="en-US" sz="2000" dirty="0"/>
              <a:t>The Middle-Upper Devonian carbonate formation is characterized by the overall presence of terrigenous clastic quartz in the rocks, the presence of interbeds of pyrite shale (slate) or </a:t>
            </a:r>
            <a:r>
              <a:rPr lang="en-US" sz="2000" dirty="0" err="1"/>
              <a:t>pyritiferous</a:t>
            </a:r>
            <a:r>
              <a:rPr lang="en-US" sz="2000" dirty="0"/>
              <a:t> silty shale, the abundant fossils and the high contents of carbon and of clay minerals. </a:t>
            </a:r>
          </a:p>
          <a:p>
            <a:pPr marL="285750" indent="-285750">
              <a:spcBef>
                <a:spcPts val="600"/>
              </a:spcBef>
              <a:buFont typeface="Arial" panose="020B0604020202020204" pitchFamily="34" charset="0"/>
              <a:buChar char="•"/>
            </a:pPr>
            <a:r>
              <a:rPr lang="en-US" sz="2000" dirty="0"/>
              <a:t>The orebodies are stratiform, lentiform and irregular in shape. </a:t>
            </a:r>
          </a:p>
        </p:txBody>
      </p:sp>
      <p:pic>
        <p:nvPicPr>
          <p:cNvPr id="8" name="Picture 7">
            <a:extLst>
              <a:ext uri="{FF2B5EF4-FFF2-40B4-BE49-F238E27FC236}">
                <a16:creationId xmlns:a16="http://schemas.microsoft.com/office/drawing/2014/main" id="{C8090F35-76E3-F74A-81DF-920403E38217}"/>
              </a:ext>
            </a:extLst>
          </p:cNvPr>
          <p:cNvPicPr>
            <a:picLocks noChangeAspect="1"/>
          </p:cNvPicPr>
          <p:nvPr/>
        </p:nvPicPr>
        <p:blipFill>
          <a:blip r:embed="rId4"/>
          <a:stretch>
            <a:fillRect/>
          </a:stretch>
        </p:blipFill>
        <p:spPr>
          <a:xfrm>
            <a:off x="353659" y="1061772"/>
            <a:ext cx="2426224" cy="289587"/>
          </a:xfrm>
          <a:prstGeom prst="rect">
            <a:avLst/>
          </a:prstGeom>
        </p:spPr>
      </p:pic>
    </p:spTree>
    <p:extLst>
      <p:ext uri="{BB962C8B-B14F-4D97-AF65-F5344CB8AC3E}">
        <p14:creationId xmlns:p14="http://schemas.microsoft.com/office/powerpoint/2010/main" val="892864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10;&#10;Description automatically generated">
            <a:extLst>
              <a:ext uri="{FF2B5EF4-FFF2-40B4-BE49-F238E27FC236}">
                <a16:creationId xmlns:a16="http://schemas.microsoft.com/office/drawing/2014/main" id="{EB5A4B02-70E9-9C46-85D6-EF5CAA8CBA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974"/>
          <a:stretch/>
        </p:blipFill>
        <p:spPr>
          <a:xfrm>
            <a:off x="7988211" y="2290926"/>
            <a:ext cx="3972674" cy="4376574"/>
          </a:xfrm>
          <a:prstGeom prst="rect">
            <a:avLst/>
          </a:prstGeom>
        </p:spPr>
      </p:pic>
      <p:pic>
        <p:nvPicPr>
          <p:cNvPr id="5" name="Picture 4">
            <a:extLst>
              <a:ext uri="{FF2B5EF4-FFF2-40B4-BE49-F238E27FC236}">
                <a16:creationId xmlns:a16="http://schemas.microsoft.com/office/drawing/2014/main" id="{BF4E5AD3-291D-E040-A7DB-811374A29206}"/>
              </a:ext>
            </a:extLst>
          </p:cNvPr>
          <p:cNvPicPr>
            <a:picLocks noChangeAspect="1"/>
          </p:cNvPicPr>
          <p:nvPr/>
        </p:nvPicPr>
        <p:blipFill>
          <a:blip r:embed="rId3"/>
          <a:stretch>
            <a:fillRect/>
          </a:stretch>
        </p:blipFill>
        <p:spPr>
          <a:xfrm>
            <a:off x="0" y="2214727"/>
            <a:ext cx="7746124" cy="4643273"/>
          </a:xfrm>
          <a:prstGeom prst="rect">
            <a:avLst/>
          </a:prstGeom>
        </p:spPr>
      </p:pic>
      <p:sp>
        <p:nvSpPr>
          <p:cNvPr id="6" name="Title 1">
            <a:extLst>
              <a:ext uri="{FF2B5EF4-FFF2-40B4-BE49-F238E27FC236}">
                <a16:creationId xmlns:a16="http://schemas.microsoft.com/office/drawing/2014/main" id="{BF754C1E-2103-A44A-9E19-CE913430F399}"/>
              </a:ext>
            </a:extLst>
          </p:cNvPr>
          <p:cNvSpPr>
            <a:spLocks noGrp="1"/>
          </p:cNvSpPr>
          <p:nvPr>
            <p:ph type="title"/>
          </p:nvPr>
        </p:nvSpPr>
        <p:spPr>
          <a:xfrm>
            <a:off x="0" y="5853"/>
            <a:ext cx="10625229" cy="1147053"/>
          </a:xfrm>
        </p:spPr>
        <p:txBody>
          <a:bodyPr/>
          <a:lstStyle/>
          <a:p>
            <a:r>
              <a:rPr lang="en-NL" cap="none" dirty="0">
                <a:solidFill>
                  <a:schemeClr val="tx1"/>
                </a:solidFill>
              </a:rPr>
              <a:t>Fankou </a:t>
            </a:r>
            <a:r>
              <a:rPr lang="en-GB" cap="none" dirty="0">
                <a:solidFill>
                  <a:schemeClr val="tx1"/>
                </a:solidFill>
              </a:rPr>
              <a:t>Pb-Zn-(Ag-Ga-Ge-Cd) deposit</a:t>
            </a:r>
            <a:endParaRPr lang="en-NL" cap="none" dirty="0">
              <a:solidFill>
                <a:schemeClr val="tx1"/>
              </a:solidFill>
            </a:endParaRPr>
          </a:p>
        </p:txBody>
      </p:sp>
      <p:pic>
        <p:nvPicPr>
          <p:cNvPr id="7" name="Picture 6">
            <a:extLst>
              <a:ext uri="{FF2B5EF4-FFF2-40B4-BE49-F238E27FC236}">
                <a16:creationId xmlns:a16="http://schemas.microsoft.com/office/drawing/2014/main" id="{1B5DD882-2A5E-DE42-94D8-2DDA726695F6}"/>
              </a:ext>
            </a:extLst>
          </p:cNvPr>
          <p:cNvPicPr>
            <a:picLocks noChangeAspect="1"/>
          </p:cNvPicPr>
          <p:nvPr/>
        </p:nvPicPr>
        <p:blipFill>
          <a:blip r:embed="rId4"/>
          <a:stretch>
            <a:fillRect/>
          </a:stretch>
        </p:blipFill>
        <p:spPr>
          <a:xfrm>
            <a:off x="353659" y="1061772"/>
            <a:ext cx="2426224" cy="289587"/>
          </a:xfrm>
          <a:prstGeom prst="rect">
            <a:avLst/>
          </a:prstGeom>
        </p:spPr>
      </p:pic>
      <p:sp>
        <p:nvSpPr>
          <p:cNvPr id="8" name="TextBox 7">
            <a:extLst>
              <a:ext uri="{FF2B5EF4-FFF2-40B4-BE49-F238E27FC236}">
                <a16:creationId xmlns:a16="http://schemas.microsoft.com/office/drawing/2014/main" id="{B753B68F-375A-A44D-B250-9CF083BCD5EF}"/>
              </a:ext>
            </a:extLst>
          </p:cNvPr>
          <p:cNvSpPr txBox="1"/>
          <p:nvPr/>
        </p:nvSpPr>
        <p:spPr>
          <a:xfrm>
            <a:off x="353659" y="1537250"/>
            <a:ext cx="8866017"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Structure and stratigraphic control on the morphology of orebodies</a:t>
            </a:r>
          </a:p>
        </p:txBody>
      </p:sp>
      <p:sp>
        <p:nvSpPr>
          <p:cNvPr id="9" name="TextBox 8">
            <a:extLst>
              <a:ext uri="{FF2B5EF4-FFF2-40B4-BE49-F238E27FC236}">
                <a16:creationId xmlns:a16="http://schemas.microsoft.com/office/drawing/2014/main" id="{48AA5A84-81C3-6D4C-BEFC-A62BC6A683D7}"/>
              </a:ext>
            </a:extLst>
          </p:cNvPr>
          <p:cNvSpPr txBox="1"/>
          <p:nvPr/>
        </p:nvSpPr>
        <p:spPr>
          <a:xfrm>
            <a:off x="7988211" y="6590179"/>
            <a:ext cx="1547603" cy="369332"/>
          </a:xfrm>
          <a:prstGeom prst="rect">
            <a:avLst/>
          </a:prstGeom>
          <a:noFill/>
        </p:spPr>
        <p:txBody>
          <a:bodyPr wrap="none" rtlCol="0">
            <a:spAutoFit/>
          </a:bodyPr>
          <a:lstStyle/>
          <a:p>
            <a:r>
              <a:rPr lang="en-US" dirty="0"/>
              <a:t>Hu et al., 2023</a:t>
            </a:r>
          </a:p>
        </p:txBody>
      </p:sp>
    </p:spTree>
    <p:extLst>
      <p:ext uri="{BB962C8B-B14F-4D97-AF65-F5344CB8AC3E}">
        <p14:creationId xmlns:p14="http://schemas.microsoft.com/office/powerpoint/2010/main" val="408819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FC9C9C-3F15-504D-BD2F-0039082E4E19}"/>
              </a:ext>
            </a:extLst>
          </p:cNvPr>
          <p:cNvSpPr txBox="1"/>
          <p:nvPr/>
        </p:nvSpPr>
        <p:spPr>
          <a:xfrm>
            <a:off x="1739781" y="-3042139"/>
            <a:ext cx="587020" cy="523220"/>
          </a:xfrm>
          <a:prstGeom prst="rect">
            <a:avLst/>
          </a:prstGeom>
          <a:noFill/>
        </p:spPr>
        <p:txBody>
          <a:bodyPr wrap="none" rtlCol="0">
            <a:spAutoFit/>
          </a:bodyPr>
          <a:lstStyle/>
          <a:p>
            <a:r>
              <a:rPr lang="en-US" altLang="zh-CN" sz="2800" b="1" dirty="0">
                <a:solidFill>
                  <a:schemeClr val="bg1"/>
                </a:solidFill>
              </a:rPr>
              <a:t>(a)</a:t>
            </a:r>
            <a:endParaRPr lang="en-NL" sz="2800" b="1" dirty="0">
              <a:solidFill>
                <a:schemeClr val="bg1"/>
              </a:solidFill>
            </a:endParaRPr>
          </a:p>
        </p:txBody>
      </p:sp>
      <p:sp>
        <p:nvSpPr>
          <p:cNvPr id="7" name="TextBox 6">
            <a:extLst>
              <a:ext uri="{FF2B5EF4-FFF2-40B4-BE49-F238E27FC236}">
                <a16:creationId xmlns:a16="http://schemas.microsoft.com/office/drawing/2014/main" id="{BD68972C-5F7B-3847-A3AC-B2BB5F47E084}"/>
              </a:ext>
            </a:extLst>
          </p:cNvPr>
          <p:cNvSpPr txBox="1"/>
          <p:nvPr/>
        </p:nvSpPr>
        <p:spPr>
          <a:xfrm>
            <a:off x="6067723" y="-3024050"/>
            <a:ext cx="601447" cy="523220"/>
          </a:xfrm>
          <a:prstGeom prst="rect">
            <a:avLst/>
          </a:prstGeom>
          <a:noFill/>
        </p:spPr>
        <p:txBody>
          <a:bodyPr wrap="none" rtlCol="0">
            <a:spAutoFit/>
          </a:bodyPr>
          <a:lstStyle/>
          <a:p>
            <a:r>
              <a:rPr lang="en-US" altLang="zh-CN" sz="2800" b="1" dirty="0">
                <a:solidFill>
                  <a:schemeClr val="bg1"/>
                </a:solidFill>
              </a:rPr>
              <a:t>(b)</a:t>
            </a:r>
            <a:endParaRPr lang="en-NL" sz="2800" b="1" dirty="0">
              <a:solidFill>
                <a:schemeClr val="bg1"/>
              </a:solidFill>
            </a:endParaRPr>
          </a:p>
        </p:txBody>
      </p:sp>
      <p:sp>
        <p:nvSpPr>
          <p:cNvPr id="15" name="Title 1">
            <a:extLst>
              <a:ext uri="{FF2B5EF4-FFF2-40B4-BE49-F238E27FC236}">
                <a16:creationId xmlns:a16="http://schemas.microsoft.com/office/drawing/2014/main" id="{15D4D10D-CFFC-8D4D-BF68-FCC1EC9EA967}"/>
              </a:ext>
            </a:extLst>
          </p:cNvPr>
          <p:cNvSpPr>
            <a:spLocks noGrp="1"/>
          </p:cNvSpPr>
          <p:nvPr>
            <p:ph type="title"/>
          </p:nvPr>
        </p:nvSpPr>
        <p:spPr>
          <a:xfrm>
            <a:off x="0" y="5853"/>
            <a:ext cx="10625229" cy="1147053"/>
          </a:xfrm>
        </p:spPr>
        <p:txBody>
          <a:bodyPr/>
          <a:lstStyle/>
          <a:p>
            <a:r>
              <a:rPr lang="en-NL" cap="none" dirty="0">
                <a:solidFill>
                  <a:schemeClr val="tx1"/>
                </a:solidFill>
              </a:rPr>
              <a:t>Fankou </a:t>
            </a:r>
            <a:r>
              <a:rPr lang="en-GB" cap="none" dirty="0">
                <a:solidFill>
                  <a:schemeClr val="tx1"/>
                </a:solidFill>
              </a:rPr>
              <a:t>Pb-Zn-(Ag-Ga-Ge-Cd) deposit</a:t>
            </a:r>
            <a:endParaRPr lang="en-NL" cap="none" dirty="0">
              <a:solidFill>
                <a:schemeClr val="tx1"/>
              </a:solidFill>
            </a:endParaRPr>
          </a:p>
        </p:txBody>
      </p:sp>
      <p:pic>
        <p:nvPicPr>
          <p:cNvPr id="16" name="Picture 15">
            <a:extLst>
              <a:ext uri="{FF2B5EF4-FFF2-40B4-BE49-F238E27FC236}">
                <a16:creationId xmlns:a16="http://schemas.microsoft.com/office/drawing/2014/main" id="{236F4876-B36E-A448-94A6-773BE3EAC78B}"/>
              </a:ext>
            </a:extLst>
          </p:cNvPr>
          <p:cNvPicPr>
            <a:picLocks noChangeAspect="1"/>
          </p:cNvPicPr>
          <p:nvPr/>
        </p:nvPicPr>
        <p:blipFill>
          <a:blip r:embed="rId3"/>
          <a:stretch>
            <a:fillRect/>
          </a:stretch>
        </p:blipFill>
        <p:spPr>
          <a:xfrm>
            <a:off x="353659" y="1061772"/>
            <a:ext cx="2426224" cy="289587"/>
          </a:xfrm>
          <a:prstGeom prst="rect">
            <a:avLst/>
          </a:prstGeom>
        </p:spPr>
      </p:pic>
      <p:sp>
        <p:nvSpPr>
          <p:cNvPr id="17" name="TextBox 16">
            <a:extLst>
              <a:ext uri="{FF2B5EF4-FFF2-40B4-BE49-F238E27FC236}">
                <a16:creationId xmlns:a16="http://schemas.microsoft.com/office/drawing/2014/main" id="{85DCA06A-CD02-1C49-B00D-8A046807D128}"/>
              </a:ext>
            </a:extLst>
          </p:cNvPr>
          <p:cNvSpPr txBox="1"/>
          <p:nvPr/>
        </p:nvSpPr>
        <p:spPr>
          <a:xfrm>
            <a:off x="6669169" y="2022874"/>
            <a:ext cx="5092971" cy="3631763"/>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dirty="0"/>
              <a:t>mineralization includes massive pyrite, massive lead-zinc ores, and mixed pyrite and lead-zinc ores </a:t>
            </a:r>
          </a:p>
          <a:p>
            <a:pPr marL="285750" indent="-285750">
              <a:spcBef>
                <a:spcPts val="600"/>
              </a:spcBef>
              <a:buFont typeface="Arial" panose="020B0604020202020204" pitchFamily="34" charset="0"/>
              <a:buChar char="•"/>
            </a:pPr>
            <a:r>
              <a:rPr lang="en-US" sz="2000" dirty="0"/>
              <a:t>Mineralization styles include massive, banded, disseminated, veined and brecciated ores. The mineralization styles vary depending on the type of host rocks. </a:t>
            </a:r>
          </a:p>
          <a:p>
            <a:pPr marL="285750" indent="-285750">
              <a:spcBef>
                <a:spcPts val="600"/>
              </a:spcBef>
              <a:buFont typeface="Arial" panose="020B0604020202020204" pitchFamily="34" charset="0"/>
              <a:buChar char="•"/>
            </a:pPr>
            <a:r>
              <a:rPr lang="en-US" sz="2000" dirty="0"/>
              <a:t>The Pb-Zn ores are hosted in </a:t>
            </a:r>
            <a:r>
              <a:rPr lang="en-US" sz="2000" dirty="0" err="1"/>
              <a:t>pyritiferous</a:t>
            </a:r>
            <a:r>
              <a:rPr lang="en-US" sz="2000" dirty="0"/>
              <a:t> silty limestone, dolomitized micrite containing </a:t>
            </a:r>
            <a:r>
              <a:rPr lang="en-US" sz="2000" dirty="0" err="1"/>
              <a:t>limeclasts</a:t>
            </a:r>
            <a:r>
              <a:rPr lang="en-US" sz="2000" dirty="0"/>
              <a:t> or </a:t>
            </a:r>
            <a:r>
              <a:rPr lang="en-US" sz="2000" dirty="0" err="1"/>
              <a:t>sparite</a:t>
            </a:r>
            <a:r>
              <a:rPr lang="en-US" sz="2000" dirty="0"/>
              <a:t> limestone containing quartz clasts</a:t>
            </a:r>
          </a:p>
        </p:txBody>
      </p:sp>
      <p:grpSp>
        <p:nvGrpSpPr>
          <p:cNvPr id="18" name="Group 17">
            <a:extLst>
              <a:ext uri="{FF2B5EF4-FFF2-40B4-BE49-F238E27FC236}">
                <a16:creationId xmlns:a16="http://schemas.microsoft.com/office/drawing/2014/main" id="{12D0FD7D-8EB7-9241-95EE-DE1036F626A9}"/>
              </a:ext>
            </a:extLst>
          </p:cNvPr>
          <p:cNvGrpSpPr/>
          <p:nvPr/>
        </p:nvGrpSpPr>
        <p:grpSpPr>
          <a:xfrm>
            <a:off x="429860" y="1736032"/>
            <a:ext cx="5969000" cy="4840344"/>
            <a:chOff x="488950" y="2241550"/>
            <a:chExt cx="5003800" cy="4057650"/>
          </a:xfrm>
        </p:grpSpPr>
        <p:pic>
          <p:nvPicPr>
            <p:cNvPr id="19" name="Picture 18">
              <a:extLst>
                <a:ext uri="{FF2B5EF4-FFF2-40B4-BE49-F238E27FC236}">
                  <a16:creationId xmlns:a16="http://schemas.microsoft.com/office/drawing/2014/main" id="{DCDC6E70-BFFA-0A44-A6D3-5E7C42601313}"/>
                </a:ext>
              </a:extLst>
            </p:cNvPr>
            <p:cNvPicPr>
              <a:picLocks noChangeAspect="1"/>
            </p:cNvPicPr>
            <p:nvPr/>
          </p:nvPicPr>
          <p:blipFill>
            <a:blip r:embed="rId4"/>
            <a:stretch>
              <a:fillRect/>
            </a:stretch>
          </p:blipFill>
          <p:spPr>
            <a:xfrm>
              <a:off x="488950" y="2241550"/>
              <a:ext cx="5003800" cy="2070100"/>
            </a:xfrm>
            <a:prstGeom prst="rect">
              <a:avLst/>
            </a:prstGeom>
          </p:spPr>
        </p:pic>
        <p:pic>
          <p:nvPicPr>
            <p:cNvPr id="20" name="Picture 19">
              <a:extLst>
                <a:ext uri="{FF2B5EF4-FFF2-40B4-BE49-F238E27FC236}">
                  <a16:creationId xmlns:a16="http://schemas.microsoft.com/office/drawing/2014/main" id="{3E98D683-53A3-9D46-8070-E6F5A9757E64}"/>
                </a:ext>
              </a:extLst>
            </p:cNvPr>
            <p:cNvPicPr>
              <a:picLocks noChangeAspect="1"/>
            </p:cNvPicPr>
            <p:nvPr/>
          </p:nvPicPr>
          <p:blipFill>
            <a:blip r:embed="rId5"/>
            <a:stretch>
              <a:fillRect/>
            </a:stretch>
          </p:blipFill>
          <p:spPr>
            <a:xfrm>
              <a:off x="501650" y="4292600"/>
              <a:ext cx="4991100" cy="2006600"/>
            </a:xfrm>
            <a:prstGeom prst="rect">
              <a:avLst/>
            </a:prstGeom>
          </p:spPr>
        </p:pic>
      </p:grpSp>
      <p:sp>
        <p:nvSpPr>
          <p:cNvPr id="22" name="TextBox 21">
            <a:extLst>
              <a:ext uri="{FF2B5EF4-FFF2-40B4-BE49-F238E27FC236}">
                <a16:creationId xmlns:a16="http://schemas.microsoft.com/office/drawing/2014/main" id="{6675095C-1F32-264E-888E-87D4AF676C7E}"/>
              </a:ext>
            </a:extLst>
          </p:cNvPr>
          <p:cNvSpPr txBox="1"/>
          <p:nvPr/>
        </p:nvSpPr>
        <p:spPr>
          <a:xfrm>
            <a:off x="6414010" y="6282793"/>
            <a:ext cx="3223831" cy="369332"/>
          </a:xfrm>
          <a:prstGeom prst="rect">
            <a:avLst/>
          </a:prstGeom>
          <a:noFill/>
        </p:spPr>
        <p:txBody>
          <a:bodyPr wrap="none" rtlCol="0">
            <a:spAutoFit/>
          </a:bodyPr>
          <a:lstStyle/>
          <a:p>
            <a:r>
              <a:rPr lang="en-US" dirty="0"/>
              <a:t>(Hu Z.B. 2023, </a:t>
            </a:r>
            <a:r>
              <a:rPr lang="en-US" dirty="0" err="1"/>
              <a:t>Ph.D</a:t>
            </a:r>
            <a:r>
              <a:rPr lang="en-US" dirty="0"/>
              <a:t> dissertation)</a:t>
            </a:r>
          </a:p>
        </p:txBody>
      </p:sp>
    </p:spTree>
    <p:extLst>
      <p:ext uri="{BB962C8B-B14F-4D97-AF65-F5344CB8AC3E}">
        <p14:creationId xmlns:p14="http://schemas.microsoft.com/office/powerpoint/2010/main" val="305118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5122-3610-6046-BFF4-0937562C43C6}"/>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Outline</a:t>
            </a:r>
            <a:endParaRPr lang="en-US" dirty="0"/>
          </a:p>
        </p:txBody>
      </p:sp>
      <p:sp>
        <p:nvSpPr>
          <p:cNvPr id="3" name="Content Placeholder 2">
            <a:extLst>
              <a:ext uri="{FF2B5EF4-FFF2-40B4-BE49-F238E27FC236}">
                <a16:creationId xmlns:a16="http://schemas.microsoft.com/office/drawing/2014/main" id="{01209FDA-206F-3B4D-8CCD-048FA9835C7F}"/>
              </a:ext>
            </a:extLst>
          </p:cNvPr>
          <p:cNvSpPr>
            <a:spLocks noGrp="1"/>
          </p:cNvSpPr>
          <p:nvPr>
            <p:ph idx="1"/>
          </p:nvPr>
        </p:nvSpPr>
        <p:spPr>
          <a:xfrm>
            <a:off x="838200" y="1936678"/>
            <a:ext cx="10515600" cy="2984643"/>
          </a:xfrm>
        </p:spPr>
        <p:txBody>
          <a:bodyPr>
            <a:normAutofit/>
          </a:bodyPr>
          <a:lstStyle/>
          <a:p>
            <a:pPr marL="0" indent="0">
              <a:lnSpc>
                <a:spcPct val="120000"/>
              </a:lnSpc>
              <a:buNone/>
            </a:pPr>
            <a:r>
              <a:rPr lang="en-US" dirty="0"/>
              <a:t>1- Tectonic evolution history of China </a:t>
            </a:r>
          </a:p>
          <a:p>
            <a:pPr marL="0" indent="0">
              <a:lnSpc>
                <a:spcPct val="120000"/>
              </a:lnSpc>
              <a:buNone/>
            </a:pPr>
            <a:r>
              <a:rPr lang="en-US" dirty="0"/>
              <a:t>2- Distribution of marine carbonate-hosted Pb-Zn deposits</a:t>
            </a:r>
          </a:p>
          <a:p>
            <a:pPr marL="0" indent="0">
              <a:lnSpc>
                <a:spcPct val="120000"/>
              </a:lnSpc>
              <a:buNone/>
            </a:pPr>
            <a:r>
              <a:rPr lang="en-US" dirty="0"/>
              <a:t>3- Geological characteristics and genesis of selected Pb-Zn deposits</a:t>
            </a:r>
          </a:p>
          <a:p>
            <a:pPr marL="0" indent="0">
              <a:buNone/>
            </a:pPr>
            <a:r>
              <a:rPr lang="en-US" dirty="0"/>
              <a:t>4- Wrap up thoughts: Essentials for making a big marine carbonate hosted Pb-Zn deposit</a:t>
            </a:r>
          </a:p>
        </p:txBody>
      </p:sp>
      <p:pic>
        <p:nvPicPr>
          <p:cNvPr id="4" name="Picture 3">
            <a:extLst>
              <a:ext uri="{FF2B5EF4-FFF2-40B4-BE49-F238E27FC236}">
                <a16:creationId xmlns:a16="http://schemas.microsoft.com/office/drawing/2014/main" id="{ABA5DFF5-9A5A-F64C-BF20-3686A5FF71F8}"/>
              </a:ext>
            </a:extLst>
          </p:cNvPr>
          <p:cNvPicPr>
            <a:picLocks noChangeAspect="1"/>
          </p:cNvPicPr>
          <p:nvPr/>
        </p:nvPicPr>
        <p:blipFill>
          <a:blip r:embed="rId2"/>
          <a:stretch>
            <a:fillRect/>
          </a:stretch>
        </p:blipFill>
        <p:spPr>
          <a:xfrm>
            <a:off x="950921" y="1411568"/>
            <a:ext cx="787400" cy="241300"/>
          </a:xfrm>
          <a:prstGeom prst="rect">
            <a:avLst/>
          </a:prstGeom>
        </p:spPr>
      </p:pic>
    </p:spTree>
    <p:extLst>
      <p:ext uri="{BB962C8B-B14F-4D97-AF65-F5344CB8AC3E}">
        <p14:creationId xmlns:p14="http://schemas.microsoft.com/office/powerpoint/2010/main" val="243204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C50360-B91A-F445-BCE5-B7A598C38E94}"/>
              </a:ext>
            </a:extLst>
          </p:cNvPr>
          <p:cNvPicPr>
            <a:picLocks noChangeAspect="1"/>
          </p:cNvPicPr>
          <p:nvPr/>
        </p:nvPicPr>
        <p:blipFill rotWithShape="1">
          <a:blip r:embed="rId2"/>
          <a:srcRect b="49014"/>
          <a:stretch/>
        </p:blipFill>
        <p:spPr>
          <a:xfrm>
            <a:off x="4567619" y="2107712"/>
            <a:ext cx="6211262" cy="4750288"/>
          </a:xfrm>
          <a:prstGeom prst="rect">
            <a:avLst/>
          </a:prstGeom>
        </p:spPr>
      </p:pic>
      <p:pic>
        <p:nvPicPr>
          <p:cNvPr id="8" name="Picture 7">
            <a:extLst>
              <a:ext uri="{FF2B5EF4-FFF2-40B4-BE49-F238E27FC236}">
                <a16:creationId xmlns:a16="http://schemas.microsoft.com/office/drawing/2014/main" id="{F51FB8DD-B5B7-1645-BD02-4FA74F7BC4E4}"/>
              </a:ext>
            </a:extLst>
          </p:cNvPr>
          <p:cNvPicPr>
            <a:picLocks noChangeAspect="1"/>
          </p:cNvPicPr>
          <p:nvPr/>
        </p:nvPicPr>
        <p:blipFill>
          <a:blip r:embed="rId3"/>
          <a:stretch>
            <a:fillRect/>
          </a:stretch>
        </p:blipFill>
        <p:spPr>
          <a:xfrm>
            <a:off x="0" y="132259"/>
            <a:ext cx="4614131" cy="6687641"/>
          </a:xfrm>
          <a:prstGeom prst="rect">
            <a:avLst/>
          </a:prstGeom>
        </p:spPr>
      </p:pic>
      <p:sp>
        <p:nvSpPr>
          <p:cNvPr id="9" name="Title 1">
            <a:extLst>
              <a:ext uri="{FF2B5EF4-FFF2-40B4-BE49-F238E27FC236}">
                <a16:creationId xmlns:a16="http://schemas.microsoft.com/office/drawing/2014/main" id="{0CAA6855-B9A6-644A-82A0-9FFEEBE9CFEC}"/>
              </a:ext>
            </a:extLst>
          </p:cNvPr>
          <p:cNvSpPr>
            <a:spLocks noGrp="1"/>
          </p:cNvSpPr>
          <p:nvPr>
            <p:ph type="title"/>
          </p:nvPr>
        </p:nvSpPr>
        <p:spPr>
          <a:xfrm>
            <a:off x="4614131" y="272553"/>
            <a:ext cx="7219950" cy="1147053"/>
          </a:xfrm>
        </p:spPr>
        <p:txBody>
          <a:bodyPr>
            <a:normAutofit fontScale="90000"/>
          </a:bodyPr>
          <a:lstStyle/>
          <a:p>
            <a:r>
              <a:rPr lang="en-NL" cap="none" dirty="0">
                <a:solidFill>
                  <a:schemeClr val="tx1"/>
                </a:solidFill>
              </a:rPr>
              <a:t>Fankou </a:t>
            </a:r>
            <a:r>
              <a:rPr lang="en-GB" cap="none" dirty="0">
                <a:solidFill>
                  <a:schemeClr val="tx1"/>
                </a:solidFill>
              </a:rPr>
              <a:t>Pb-Zn-(Ag-Ga-Ge-Cd) deposit</a:t>
            </a:r>
            <a:endParaRPr lang="en-NL" cap="none" dirty="0">
              <a:solidFill>
                <a:schemeClr val="tx1"/>
              </a:solidFill>
            </a:endParaRPr>
          </a:p>
        </p:txBody>
      </p:sp>
      <p:pic>
        <p:nvPicPr>
          <p:cNvPr id="10" name="Picture 9">
            <a:extLst>
              <a:ext uri="{FF2B5EF4-FFF2-40B4-BE49-F238E27FC236}">
                <a16:creationId xmlns:a16="http://schemas.microsoft.com/office/drawing/2014/main" id="{054E8F86-A813-D64E-84D7-34C3E3AA03D3}"/>
              </a:ext>
            </a:extLst>
          </p:cNvPr>
          <p:cNvPicPr>
            <a:picLocks noChangeAspect="1"/>
          </p:cNvPicPr>
          <p:nvPr/>
        </p:nvPicPr>
        <p:blipFill>
          <a:blip r:embed="rId4"/>
          <a:stretch>
            <a:fillRect/>
          </a:stretch>
        </p:blipFill>
        <p:spPr>
          <a:xfrm>
            <a:off x="4614131" y="1474071"/>
            <a:ext cx="2426224" cy="289587"/>
          </a:xfrm>
          <a:prstGeom prst="rect">
            <a:avLst/>
          </a:prstGeom>
        </p:spPr>
      </p:pic>
      <p:sp>
        <p:nvSpPr>
          <p:cNvPr id="12" name="TextBox 11">
            <a:extLst>
              <a:ext uri="{FF2B5EF4-FFF2-40B4-BE49-F238E27FC236}">
                <a16:creationId xmlns:a16="http://schemas.microsoft.com/office/drawing/2014/main" id="{148AF925-9EA2-244F-B32B-416BB445640E}"/>
              </a:ext>
            </a:extLst>
          </p:cNvPr>
          <p:cNvSpPr txBox="1"/>
          <p:nvPr/>
        </p:nvSpPr>
        <p:spPr>
          <a:xfrm>
            <a:off x="529479" y="6367999"/>
            <a:ext cx="3223831" cy="369332"/>
          </a:xfrm>
          <a:prstGeom prst="rect">
            <a:avLst/>
          </a:prstGeom>
          <a:noFill/>
        </p:spPr>
        <p:txBody>
          <a:bodyPr wrap="none" rtlCol="0">
            <a:spAutoFit/>
          </a:bodyPr>
          <a:lstStyle/>
          <a:p>
            <a:r>
              <a:rPr lang="en-US" dirty="0">
                <a:solidFill>
                  <a:schemeClr val="bg1"/>
                </a:solidFill>
              </a:rPr>
              <a:t>(Hu Z.B. 2023, </a:t>
            </a:r>
            <a:r>
              <a:rPr lang="en-US" dirty="0" err="1">
                <a:solidFill>
                  <a:schemeClr val="bg1"/>
                </a:solidFill>
              </a:rPr>
              <a:t>Ph.D</a:t>
            </a:r>
            <a:r>
              <a:rPr lang="en-US" dirty="0">
                <a:solidFill>
                  <a:schemeClr val="bg1"/>
                </a:solidFill>
              </a:rPr>
              <a:t> dissertation)</a:t>
            </a:r>
          </a:p>
        </p:txBody>
      </p:sp>
    </p:spTree>
    <p:extLst>
      <p:ext uri="{BB962C8B-B14F-4D97-AF65-F5344CB8AC3E}">
        <p14:creationId xmlns:p14="http://schemas.microsoft.com/office/powerpoint/2010/main" val="937166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FC9C9C-3F15-504D-BD2F-0039082E4E19}"/>
              </a:ext>
            </a:extLst>
          </p:cNvPr>
          <p:cNvSpPr txBox="1"/>
          <p:nvPr/>
        </p:nvSpPr>
        <p:spPr>
          <a:xfrm>
            <a:off x="1739781" y="-3042139"/>
            <a:ext cx="587020" cy="523220"/>
          </a:xfrm>
          <a:prstGeom prst="rect">
            <a:avLst/>
          </a:prstGeom>
          <a:noFill/>
        </p:spPr>
        <p:txBody>
          <a:bodyPr wrap="none" rtlCol="0">
            <a:spAutoFit/>
          </a:bodyPr>
          <a:lstStyle/>
          <a:p>
            <a:r>
              <a:rPr lang="en-US" altLang="zh-CN" sz="2800" b="1" dirty="0">
                <a:solidFill>
                  <a:schemeClr val="bg1"/>
                </a:solidFill>
              </a:rPr>
              <a:t>(a)</a:t>
            </a:r>
            <a:endParaRPr lang="en-NL" sz="2800" b="1" dirty="0">
              <a:solidFill>
                <a:schemeClr val="bg1"/>
              </a:solidFill>
            </a:endParaRPr>
          </a:p>
        </p:txBody>
      </p:sp>
      <p:sp>
        <p:nvSpPr>
          <p:cNvPr id="7" name="TextBox 6">
            <a:extLst>
              <a:ext uri="{FF2B5EF4-FFF2-40B4-BE49-F238E27FC236}">
                <a16:creationId xmlns:a16="http://schemas.microsoft.com/office/drawing/2014/main" id="{BD68972C-5F7B-3847-A3AC-B2BB5F47E084}"/>
              </a:ext>
            </a:extLst>
          </p:cNvPr>
          <p:cNvSpPr txBox="1"/>
          <p:nvPr/>
        </p:nvSpPr>
        <p:spPr>
          <a:xfrm>
            <a:off x="6067723" y="-3024050"/>
            <a:ext cx="601447" cy="523220"/>
          </a:xfrm>
          <a:prstGeom prst="rect">
            <a:avLst/>
          </a:prstGeom>
          <a:noFill/>
        </p:spPr>
        <p:txBody>
          <a:bodyPr wrap="none" rtlCol="0">
            <a:spAutoFit/>
          </a:bodyPr>
          <a:lstStyle/>
          <a:p>
            <a:r>
              <a:rPr lang="en-US" altLang="zh-CN" sz="2800" b="1" dirty="0">
                <a:solidFill>
                  <a:schemeClr val="bg1"/>
                </a:solidFill>
              </a:rPr>
              <a:t>(b)</a:t>
            </a:r>
            <a:endParaRPr lang="en-NL" sz="2800" b="1" dirty="0">
              <a:solidFill>
                <a:schemeClr val="bg1"/>
              </a:solidFill>
            </a:endParaRPr>
          </a:p>
        </p:txBody>
      </p:sp>
      <p:pic>
        <p:nvPicPr>
          <p:cNvPr id="14" name="Picture 13">
            <a:extLst>
              <a:ext uri="{FF2B5EF4-FFF2-40B4-BE49-F238E27FC236}">
                <a16:creationId xmlns:a16="http://schemas.microsoft.com/office/drawing/2014/main" id="{529664E7-9F93-4D47-81A4-B986C12A5D42}"/>
              </a:ext>
            </a:extLst>
          </p:cNvPr>
          <p:cNvPicPr>
            <a:picLocks noChangeAspect="1"/>
          </p:cNvPicPr>
          <p:nvPr/>
        </p:nvPicPr>
        <p:blipFill rotWithShape="1">
          <a:blip r:embed="rId3"/>
          <a:srcRect t="50986"/>
          <a:stretch/>
        </p:blipFill>
        <p:spPr>
          <a:xfrm>
            <a:off x="150982" y="1677101"/>
            <a:ext cx="6710907" cy="4933950"/>
          </a:xfrm>
          <a:prstGeom prst="rect">
            <a:avLst/>
          </a:prstGeom>
        </p:spPr>
      </p:pic>
      <p:sp>
        <p:nvSpPr>
          <p:cNvPr id="15" name="Title 1">
            <a:extLst>
              <a:ext uri="{FF2B5EF4-FFF2-40B4-BE49-F238E27FC236}">
                <a16:creationId xmlns:a16="http://schemas.microsoft.com/office/drawing/2014/main" id="{15D4D10D-CFFC-8D4D-BF68-FCC1EC9EA967}"/>
              </a:ext>
            </a:extLst>
          </p:cNvPr>
          <p:cNvSpPr>
            <a:spLocks noGrp="1"/>
          </p:cNvSpPr>
          <p:nvPr>
            <p:ph type="title"/>
          </p:nvPr>
        </p:nvSpPr>
        <p:spPr>
          <a:xfrm>
            <a:off x="0" y="5853"/>
            <a:ext cx="10625229" cy="1147053"/>
          </a:xfrm>
        </p:spPr>
        <p:txBody>
          <a:bodyPr/>
          <a:lstStyle/>
          <a:p>
            <a:r>
              <a:rPr lang="en-NL" cap="none" dirty="0">
                <a:solidFill>
                  <a:schemeClr val="tx1"/>
                </a:solidFill>
              </a:rPr>
              <a:t>Fankou </a:t>
            </a:r>
            <a:r>
              <a:rPr lang="en-GB" cap="none" dirty="0">
                <a:solidFill>
                  <a:schemeClr val="tx1"/>
                </a:solidFill>
              </a:rPr>
              <a:t>Pb-Zn-(Ag-Ga-Ge-Cd) deposit</a:t>
            </a:r>
            <a:endParaRPr lang="en-NL" cap="none" dirty="0">
              <a:solidFill>
                <a:schemeClr val="tx1"/>
              </a:solidFill>
            </a:endParaRPr>
          </a:p>
        </p:txBody>
      </p:sp>
      <p:pic>
        <p:nvPicPr>
          <p:cNvPr id="16" name="Picture 15">
            <a:extLst>
              <a:ext uri="{FF2B5EF4-FFF2-40B4-BE49-F238E27FC236}">
                <a16:creationId xmlns:a16="http://schemas.microsoft.com/office/drawing/2014/main" id="{236F4876-B36E-A448-94A6-773BE3EAC78B}"/>
              </a:ext>
            </a:extLst>
          </p:cNvPr>
          <p:cNvPicPr>
            <a:picLocks noChangeAspect="1"/>
          </p:cNvPicPr>
          <p:nvPr/>
        </p:nvPicPr>
        <p:blipFill>
          <a:blip r:embed="rId4"/>
          <a:stretch>
            <a:fillRect/>
          </a:stretch>
        </p:blipFill>
        <p:spPr>
          <a:xfrm>
            <a:off x="353659" y="1061772"/>
            <a:ext cx="2426224" cy="289587"/>
          </a:xfrm>
          <a:prstGeom prst="rect">
            <a:avLst/>
          </a:prstGeom>
        </p:spPr>
      </p:pic>
      <p:sp>
        <p:nvSpPr>
          <p:cNvPr id="17" name="TextBox 16">
            <a:extLst>
              <a:ext uri="{FF2B5EF4-FFF2-40B4-BE49-F238E27FC236}">
                <a16:creationId xmlns:a16="http://schemas.microsoft.com/office/drawing/2014/main" id="{85DCA06A-CD02-1C49-B00D-8A046807D128}"/>
              </a:ext>
            </a:extLst>
          </p:cNvPr>
          <p:cNvSpPr txBox="1"/>
          <p:nvPr/>
        </p:nvSpPr>
        <p:spPr>
          <a:xfrm>
            <a:off x="6861889" y="1677101"/>
            <a:ext cx="5179129" cy="5309146"/>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Coarse- to medium-grained sphalerite and galena are the most economic ore minerals in Fankou. Pyrite displays variable morphology changing from finely anhedral to coarsely euhedral grains. </a:t>
            </a:r>
          </a:p>
          <a:p>
            <a:pPr marL="285750" indent="-285750">
              <a:spcBef>
                <a:spcPts val="600"/>
              </a:spcBef>
              <a:buFont typeface="Arial" panose="020B0604020202020204" pitchFamily="34" charset="0"/>
              <a:buChar char="•"/>
            </a:pPr>
            <a:r>
              <a:rPr lang="en-US" dirty="0"/>
              <a:t>In addition, variable amounts of chalcopyrite, siderite, tetrahedrite, silver-rich tetrahedrite, pyrargyrite, argentite and arsenopyrite are concentrated in local areas near the faults. The main gangue minerals are pyrite, quartz, calcite, dolomite, siderite, barite and </a:t>
            </a:r>
            <a:r>
              <a:rPr lang="en-US" dirty="0" err="1"/>
              <a:t>illite</a:t>
            </a:r>
            <a:r>
              <a:rPr lang="en-US" dirty="0"/>
              <a:t>.</a:t>
            </a:r>
          </a:p>
          <a:p>
            <a:pPr marL="285750" indent="-285750">
              <a:spcBef>
                <a:spcPts val="600"/>
              </a:spcBef>
              <a:buFont typeface="Arial" panose="020B0604020202020204" pitchFamily="34" charset="0"/>
              <a:buChar char="•"/>
            </a:pPr>
            <a:r>
              <a:rPr lang="en-US" dirty="0"/>
              <a:t>The sphalerites are rich in Cd, Ga, Ge and Ag, </a:t>
            </a:r>
            <a:r>
              <a:rPr lang="en-US" dirty="0" err="1"/>
              <a:t>butpoor</a:t>
            </a:r>
            <a:r>
              <a:rPr lang="en-US" dirty="0"/>
              <a:t> in Se and </a:t>
            </a:r>
            <a:r>
              <a:rPr lang="en-US" dirty="0" err="1"/>
              <a:t>Te</a:t>
            </a:r>
            <a:r>
              <a:rPr lang="en-US" dirty="0"/>
              <a:t>; the Fankou </a:t>
            </a:r>
            <a:r>
              <a:rPr lang="en-US" dirty="0" err="1"/>
              <a:t>galenas</a:t>
            </a:r>
            <a:r>
              <a:rPr lang="en-US" dirty="0"/>
              <a:t> are rich in Ag, Hg, Sb and As, but poor in Se, </a:t>
            </a:r>
            <a:r>
              <a:rPr lang="en-US" dirty="0" err="1"/>
              <a:t>Te</a:t>
            </a:r>
            <a:r>
              <a:rPr lang="en-US" dirty="0"/>
              <a:t>, T1 and Bi. The Ga, Ge, and Ag contents are within the ranges 70-540ppm, 30-170 ppm, and 110-360 ppm respectively. The Cd contents range from 1,400 to 2,700 ppm. The Fe contents are in the range 3.10-7.51%. (</a:t>
            </a:r>
            <a:r>
              <a:rPr lang="en-US" dirty="0" err="1"/>
              <a:t>Xue</a:t>
            </a:r>
            <a:r>
              <a:rPr lang="en-US" dirty="0"/>
              <a:t>, 1984). </a:t>
            </a:r>
          </a:p>
        </p:txBody>
      </p:sp>
      <p:sp>
        <p:nvSpPr>
          <p:cNvPr id="9" name="TextBox 8">
            <a:extLst>
              <a:ext uri="{FF2B5EF4-FFF2-40B4-BE49-F238E27FC236}">
                <a16:creationId xmlns:a16="http://schemas.microsoft.com/office/drawing/2014/main" id="{3FF1B3BB-B0E4-3543-B265-EE9FFAC7CB11}"/>
              </a:ext>
            </a:extLst>
          </p:cNvPr>
          <p:cNvSpPr txBox="1"/>
          <p:nvPr/>
        </p:nvSpPr>
        <p:spPr>
          <a:xfrm>
            <a:off x="150982" y="6567461"/>
            <a:ext cx="3223831" cy="369332"/>
          </a:xfrm>
          <a:prstGeom prst="rect">
            <a:avLst/>
          </a:prstGeom>
          <a:noFill/>
        </p:spPr>
        <p:txBody>
          <a:bodyPr wrap="none" rtlCol="0">
            <a:spAutoFit/>
          </a:bodyPr>
          <a:lstStyle/>
          <a:p>
            <a:r>
              <a:rPr lang="en-US" dirty="0"/>
              <a:t>(Hu Z.B. 2023, </a:t>
            </a:r>
            <a:r>
              <a:rPr lang="en-US" dirty="0" err="1"/>
              <a:t>Ph.D</a:t>
            </a:r>
            <a:r>
              <a:rPr lang="en-US" dirty="0"/>
              <a:t> dissertation)</a:t>
            </a:r>
          </a:p>
        </p:txBody>
      </p:sp>
    </p:spTree>
    <p:extLst>
      <p:ext uri="{BB962C8B-B14F-4D97-AF65-F5344CB8AC3E}">
        <p14:creationId xmlns:p14="http://schemas.microsoft.com/office/powerpoint/2010/main" val="344717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A3E8B-606E-6D48-9034-20558F76343E}"/>
              </a:ext>
            </a:extLst>
          </p:cNvPr>
          <p:cNvSpPr>
            <a:spLocks noGrp="1"/>
          </p:cNvSpPr>
          <p:nvPr>
            <p:ph idx="1"/>
          </p:nvPr>
        </p:nvSpPr>
        <p:spPr>
          <a:xfrm>
            <a:off x="7398275" y="3429000"/>
            <a:ext cx="4552950" cy="2519692"/>
          </a:xfrm>
        </p:spPr>
        <p:txBody>
          <a:bodyPr>
            <a:normAutofit/>
          </a:bodyPr>
          <a:lstStyle/>
          <a:p>
            <a:pPr>
              <a:buFont typeface="Courier New" panose="02070309020205020404" pitchFamily="49" charset="0"/>
              <a:buChar char="o"/>
            </a:pPr>
            <a:endParaRPr lang="en-US" sz="2000" dirty="0"/>
          </a:p>
          <a:p>
            <a:pPr>
              <a:buFont typeface="Courier New" panose="02070309020205020404" pitchFamily="49" charset="0"/>
              <a:buChar char="o"/>
            </a:pPr>
            <a:r>
              <a:rPr lang="en-US" sz="2000" dirty="0"/>
              <a:t>Ga </a:t>
            </a:r>
            <a:r>
              <a:rPr lang="en-GB" sz="2000" dirty="0"/>
              <a:t>average of </a:t>
            </a:r>
            <a:r>
              <a:rPr lang="en-US" altLang="zh-CN" sz="2000" dirty="0"/>
              <a:t>145 </a:t>
            </a:r>
            <a:r>
              <a:rPr lang="en-US" sz="2000" dirty="0"/>
              <a:t>ppm at </a:t>
            </a:r>
            <a:r>
              <a:rPr lang="en-US" sz="2000" dirty="0" err="1"/>
              <a:t>Shiling</a:t>
            </a:r>
            <a:r>
              <a:rPr lang="en-US" sz="2000" dirty="0"/>
              <a:t> and average of </a:t>
            </a:r>
            <a:r>
              <a:rPr lang="en-US" altLang="zh-CN" sz="2000" dirty="0"/>
              <a:t>331 </a:t>
            </a:r>
            <a:r>
              <a:rPr lang="en-US" sz="2000" dirty="0"/>
              <a:t>ppm at </a:t>
            </a:r>
            <a:r>
              <a:rPr lang="en-US" sz="2000" dirty="0" err="1"/>
              <a:t>Shiling</a:t>
            </a:r>
            <a:r>
              <a:rPr lang="en-US" sz="2000" dirty="0"/>
              <a:t> south</a:t>
            </a:r>
          </a:p>
          <a:p>
            <a:pPr>
              <a:buFont typeface="Courier New" panose="02070309020205020404" pitchFamily="49" charset="0"/>
              <a:buChar char="o"/>
            </a:pPr>
            <a:r>
              <a:rPr lang="en-US" sz="2000" dirty="0"/>
              <a:t>Ge</a:t>
            </a:r>
            <a:r>
              <a:rPr lang="en-GB" altLang="zh-CN" sz="2000" dirty="0"/>
              <a:t> average of </a:t>
            </a:r>
            <a:r>
              <a:rPr lang="en-US" altLang="zh-CN" sz="2000" dirty="0"/>
              <a:t>285 </a:t>
            </a:r>
            <a:r>
              <a:rPr lang="en-US" sz="2000" dirty="0"/>
              <a:t>ppm at </a:t>
            </a:r>
            <a:r>
              <a:rPr lang="en-US" sz="2000" dirty="0" err="1"/>
              <a:t>Shiling</a:t>
            </a:r>
            <a:r>
              <a:rPr lang="en-US" sz="2000" dirty="0"/>
              <a:t> and average of</a:t>
            </a:r>
            <a:r>
              <a:rPr lang="en-US" altLang="zh-CN" sz="2000" dirty="0"/>
              <a:t>252 </a:t>
            </a:r>
            <a:r>
              <a:rPr lang="en-US" sz="2000" dirty="0"/>
              <a:t>ppm at </a:t>
            </a:r>
            <a:r>
              <a:rPr lang="en-US" sz="2000" dirty="0" err="1"/>
              <a:t>Shiling</a:t>
            </a:r>
            <a:r>
              <a:rPr lang="en-US" sz="2000" dirty="0"/>
              <a:t> south。</a:t>
            </a:r>
          </a:p>
          <a:p>
            <a:pPr>
              <a:buFont typeface="Courier New" panose="02070309020205020404" pitchFamily="49" charset="0"/>
              <a:buChar char="o"/>
            </a:pPr>
            <a:r>
              <a:rPr lang="en-US" sz="2000" dirty="0"/>
              <a:t>3Zn2+ ↔Ge4+ +2(Ag+, Cu+) and </a:t>
            </a:r>
            <a:r>
              <a:rPr lang="en-US" altLang="zh-CN" sz="2000" dirty="0"/>
              <a:t>2</a:t>
            </a:r>
            <a:r>
              <a:rPr lang="en-US" sz="2000" dirty="0"/>
              <a:t>Zn2+↔Ga3++(Ag, Cu)+</a:t>
            </a:r>
          </a:p>
        </p:txBody>
      </p:sp>
      <p:grpSp>
        <p:nvGrpSpPr>
          <p:cNvPr id="6" name="Group 5">
            <a:extLst>
              <a:ext uri="{FF2B5EF4-FFF2-40B4-BE49-F238E27FC236}">
                <a16:creationId xmlns:a16="http://schemas.microsoft.com/office/drawing/2014/main" id="{65ED36CF-F156-8C42-B726-280B73E616D7}"/>
              </a:ext>
            </a:extLst>
          </p:cNvPr>
          <p:cNvGrpSpPr/>
          <p:nvPr/>
        </p:nvGrpSpPr>
        <p:grpSpPr>
          <a:xfrm>
            <a:off x="190499" y="1809750"/>
            <a:ext cx="6377273" cy="4838700"/>
            <a:chOff x="190500" y="2514600"/>
            <a:chExt cx="5448300" cy="4133850"/>
          </a:xfrm>
        </p:grpSpPr>
        <p:pic>
          <p:nvPicPr>
            <p:cNvPr id="4" name="Picture 3">
              <a:extLst>
                <a:ext uri="{FF2B5EF4-FFF2-40B4-BE49-F238E27FC236}">
                  <a16:creationId xmlns:a16="http://schemas.microsoft.com/office/drawing/2014/main" id="{E88B7BAB-9A70-B344-BC87-E1135A228990}"/>
                </a:ext>
              </a:extLst>
            </p:cNvPr>
            <p:cNvPicPr>
              <a:picLocks noChangeAspect="1"/>
            </p:cNvPicPr>
            <p:nvPr/>
          </p:nvPicPr>
          <p:blipFill>
            <a:blip r:embed="rId2"/>
            <a:stretch>
              <a:fillRect/>
            </a:stretch>
          </p:blipFill>
          <p:spPr>
            <a:xfrm>
              <a:off x="190500" y="2514600"/>
              <a:ext cx="5448300" cy="1943100"/>
            </a:xfrm>
            <a:prstGeom prst="rect">
              <a:avLst/>
            </a:prstGeom>
          </p:spPr>
        </p:pic>
        <p:pic>
          <p:nvPicPr>
            <p:cNvPr id="5" name="Picture 4">
              <a:extLst>
                <a:ext uri="{FF2B5EF4-FFF2-40B4-BE49-F238E27FC236}">
                  <a16:creationId xmlns:a16="http://schemas.microsoft.com/office/drawing/2014/main" id="{81564E2A-D728-B640-B910-657B8D94B6AC}"/>
                </a:ext>
              </a:extLst>
            </p:cNvPr>
            <p:cNvPicPr>
              <a:picLocks noChangeAspect="1"/>
            </p:cNvPicPr>
            <p:nvPr/>
          </p:nvPicPr>
          <p:blipFill>
            <a:blip r:embed="rId3"/>
            <a:stretch>
              <a:fillRect/>
            </a:stretch>
          </p:blipFill>
          <p:spPr>
            <a:xfrm>
              <a:off x="190500" y="4495800"/>
              <a:ext cx="5372730" cy="2152650"/>
            </a:xfrm>
            <a:prstGeom prst="rect">
              <a:avLst/>
            </a:prstGeom>
          </p:spPr>
        </p:pic>
      </p:grpSp>
      <p:sp>
        <p:nvSpPr>
          <p:cNvPr id="8" name="TextBox 7">
            <a:extLst>
              <a:ext uri="{FF2B5EF4-FFF2-40B4-BE49-F238E27FC236}">
                <a16:creationId xmlns:a16="http://schemas.microsoft.com/office/drawing/2014/main" id="{B3C1730B-20F4-884A-9E5C-7EEF20DF51AB}"/>
              </a:ext>
            </a:extLst>
          </p:cNvPr>
          <p:cNvSpPr txBox="1"/>
          <p:nvPr/>
        </p:nvSpPr>
        <p:spPr>
          <a:xfrm>
            <a:off x="6858823" y="1761887"/>
            <a:ext cx="5333177" cy="1938992"/>
          </a:xfrm>
          <a:prstGeom prst="rect">
            <a:avLst/>
          </a:prstGeom>
          <a:noFill/>
        </p:spPr>
        <p:txBody>
          <a:bodyPr wrap="square">
            <a:spAutoFit/>
          </a:bodyPr>
          <a:lstStyle/>
          <a:p>
            <a:pPr marL="342900" indent="-342900">
              <a:buFont typeface="Arial" panose="020B0604020202020204" pitchFamily="34" charset="0"/>
              <a:buChar char="•"/>
            </a:pPr>
            <a:r>
              <a:rPr lang="en-US" sz="2400" dirty="0"/>
              <a:t>Syngenetic and epigenetic mineralization</a:t>
            </a:r>
          </a:p>
          <a:p>
            <a:pPr marL="342900" indent="-342900">
              <a:buFont typeface="Arial" panose="020B0604020202020204" pitchFamily="34" charset="0"/>
              <a:buChar char="•"/>
            </a:pPr>
            <a:r>
              <a:rPr lang="en-US" sz="2400" dirty="0"/>
              <a:t>Sphalerite contains high Ga and Ge</a:t>
            </a:r>
          </a:p>
          <a:p>
            <a:pPr marL="342900" indent="-342900">
              <a:buFont typeface="Arial" panose="020B0604020202020204" pitchFamily="34" charset="0"/>
              <a:buChar char="•"/>
            </a:pPr>
            <a:r>
              <a:rPr lang="el-GR" sz="2400" dirty="0"/>
              <a:t>δ34</a:t>
            </a:r>
            <a:r>
              <a:rPr lang="en-US" sz="2400" dirty="0"/>
              <a:t>S mostly between 10-25 ‰</a:t>
            </a:r>
          </a:p>
          <a:p>
            <a:pPr marL="342900" indent="-342900">
              <a:buFont typeface="Arial" panose="020B0604020202020204" pitchFamily="34" charset="0"/>
              <a:buChar char="•"/>
            </a:pPr>
            <a:endParaRPr lang="en-US" sz="2400" dirty="0"/>
          </a:p>
        </p:txBody>
      </p:sp>
      <p:sp>
        <p:nvSpPr>
          <p:cNvPr id="11" name="Title 1">
            <a:extLst>
              <a:ext uri="{FF2B5EF4-FFF2-40B4-BE49-F238E27FC236}">
                <a16:creationId xmlns:a16="http://schemas.microsoft.com/office/drawing/2014/main" id="{DB62A240-2DDD-E946-A307-70F88E249846}"/>
              </a:ext>
            </a:extLst>
          </p:cNvPr>
          <p:cNvSpPr>
            <a:spLocks noGrp="1"/>
          </p:cNvSpPr>
          <p:nvPr>
            <p:ph type="title"/>
          </p:nvPr>
        </p:nvSpPr>
        <p:spPr>
          <a:xfrm>
            <a:off x="0" y="5853"/>
            <a:ext cx="10625229" cy="1147053"/>
          </a:xfrm>
        </p:spPr>
        <p:txBody>
          <a:bodyPr/>
          <a:lstStyle/>
          <a:p>
            <a:r>
              <a:rPr lang="en-NL" cap="none" dirty="0">
                <a:solidFill>
                  <a:schemeClr val="tx1"/>
                </a:solidFill>
              </a:rPr>
              <a:t>Fankou </a:t>
            </a:r>
            <a:r>
              <a:rPr lang="en-GB" cap="none" dirty="0">
                <a:solidFill>
                  <a:schemeClr val="tx1"/>
                </a:solidFill>
              </a:rPr>
              <a:t>Pb-Zn-(Ag-Ga-Ge-Cd) deposit</a:t>
            </a:r>
            <a:endParaRPr lang="en-NL" cap="none" dirty="0">
              <a:solidFill>
                <a:schemeClr val="tx1"/>
              </a:solidFill>
            </a:endParaRPr>
          </a:p>
        </p:txBody>
      </p:sp>
      <p:pic>
        <p:nvPicPr>
          <p:cNvPr id="12" name="Picture 11">
            <a:extLst>
              <a:ext uri="{FF2B5EF4-FFF2-40B4-BE49-F238E27FC236}">
                <a16:creationId xmlns:a16="http://schemas.microsoft.com/office/drawing/2014/main" id="{DF7164FF-444D-5A43-AA7E-D850FEC8B642}"/>
              </a:ext>
            </a:extLst>
          </p:cNvPr>
          <p:cNvPicPr>
            <a:picLocks noChangeAspect="1"/>
          </p:cNvPicPr>
          <p:nvPr/>
        </p:nvPicPr>
        <p:blipFill>
          <a:blip r:embed="rId4"/>
          <a:stretch>
            <a:fillRect/>
          </a:stretch>
        </p:blipFill>
        <p:spPr>
          <a:xfrm>
            <a:off x="353659" y="1061772"/>
            <a:ext cx="2426224" cy="289587"/>
          </a:xfrm>
          <a:prstGeom prst="rect">
            <a:avLst/>
          </a:prstGeom>
        </p:spPr>
      </p:pic>
      <p:pic>
        <p:nvPicPr>
          <p:cNvPr id="13" name="Picture 12">
            <a:extLst>
              <a:ext uri="{FF2B5EF4-FFF2-40B4-BE49-F238E27FC236}">
                <a16:creationId xmlns:a16="http://schemas.microsoft.com/office/drawing/2014/main" id="{00DCA950-EB86-914F-916D-0F59373F1BE4}"/>
              </a:ext>
            </a:extLst>
          </p:cNvPr>
          <p:cNvPicPr>
            <a:picLocks noChangeAspect="1"/>
          </p:cNvPicPr>
          <p:nvPr/>
        </p:nvPicPr>
        <p:blipFill>
          <a:blip r:embed="rId5"/>
          <a:stretch>
            <a:fillRect/>
          </a:stretch>
        </p:blipFill>
        <p:spPr>
          <a:xfrm>
            <a:off x="240775" y="1731343"/>
            <a:ext cx="6238542" cy="4924405"/>
          </a:xfrm>
          <a:prstGeom prst="rect">
            <a:avLst/>
          </a:prstGeom>
        </p:spPr>
      </p:pic>
      <p:sp>
        <p:nvSpPr>
          <p:cNvPr id="14" name="TextBox 13">
            <a:extLst>
              <a:ext uri="{FF2B5EF4-FFF2-40B4-BE49-F238E27FC236}">
                <a16:creationId xmlns:a16="http://schemas.microsoft.com/office/drawing/2014/main" id="{08276BCB-0BB2-EB4D-97CF-4B4A10595766}"/>
              </a:ext>
            </a:extLst>
          </p:cNvPr>
          <p:cNvSpPr txBox="1"/>
          <p:nvPr/>
        </p:nvSpPr>
        <p:spPr>
          <a:xfrm>
            <a:off x="7703075" y="6482815"/>
            <a:ext cx="3223831" cy="369332"/>
          </a:xfrm>
          <a:prstGeom prst="rect">
            <a:avLst/>
          </a:prstGeom>
          <a:noFill/>
        </p:spPr>
        <p:txBody>
          <a:bodyPr wrap="none" rtlCol="0">
            <a:spAutoFit/>
          </a:bodyPr>
          <a:lstStyle/>
          <a:p>
            <a:r>
              <a:rPr lang="en-US" dirty="0"/>
              <a:t>(Hu Z.B. 2023, </a:t>
            </a:r>
            <a:r>
              <a:rPr lang="en-US" dirty="0" err="1"/>
              <a:t>Ph.D</a:t>
            </a:r>
            <a:r>
              <a:rPr lang="en-US" dirty="0"/>
              <a:t> dissertation)</a:t>
            </a:r>
          </a:p>
        </p:txBody>
      </p:sp>
    </p:spTree>
    <p:extLst>
      <p:ext uri="{BB962C8B-B14F-4D97-AF65-F5344CB8AC3E}">
        <p14:creationId xmlns:p14="http://schemas.microsoft.com/office/powerpoint/2010/main" val="4497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979E928-7A02-294B-BB9D-40ABC0BA3563}"/>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Genesis</a:t>
            </a:r>
          </a:p>
        </p:txBody>
      </p:sp>
      <p:sp>
        <p:nvSpPr>
          <p:cNvPr id="2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66DD67-B4E5-AF46-BDD0-32EB9FBF072A}"/>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(Hu et al. 2023, OGR)</a:t>
            </a:r>
          </a:p>
        </p:txBody>
      </p:sp>
      <p:pic>
        <p:nvPicPr>
          <p:cNvPr id="4" name="Picture 3">
            <a:extLst>
              <a:ext uri="{FF2B5EF4-FFF2-40B4-BE49-F238E27FC236}">
                <a16:creationId xmlns:a16="http://schemas.microsoft.com/office/drawing/2014/main" id="{AF67E0B2-E51A-8F4B-9FC2-01AF7A6DA5F4}"/>
              </a:ext>
            </a:extLst>
          </p:cNvPr>
          <p:cNvPicPr>
            <a:picLocks noChangeAspect="1"/>
          </p:cNvPicPr>
          <p:nvPr/>
        </p:nvPicPr>
        <p:blipFill>
          <a:blip r:embed="rId2"/>
          <a:stretch>
            <a:fillRect/>
          </a:stretch>
        </p:blipFill>
        <p:spPr>
          <a:xfrm>
            <a:off x="4654296" y="641624"/>
            <a:ext cx="7347204" cy="5932864"/>
          </a:xfrm>
          <a:prstGeom prst="rect">
            <a:avLst/>
          </a:prstGeom>
        </p:spPr>
      </p:pic>
    </p:spTree>
    <p:extLst>
      <p:ext uri="{BB962C8B-B14F-4D97-AF65-F5344CB8AC3E}">
        <p14:creationId xmlns:p14="http://schemas.microsoft.com/office/powerpoint/2010/main" val="866743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0485-8B61-044E-BD5F-1BB177B42F0F}"/>
              </a:ext>
            </a:extLst>
          </p:cNvPr>
          <p:cNvSpPr>
            <a:spLocks noGrp="1"/>
          </p:cNvSpPr>
          <p:nvPr>
            <p:ph type="title"/>
          </p:nvPr>
        </p:nvSpPr>
        <p:spPr/>
        <p:txBody>
          <a:bodyPr/>
          <a:lstStyle/>
          <a:p>
            <a:r>
              <a:rPr lang="en-US" dirty="0"/>
              <a:t>4. Wrap up</a:t>
            </a:r>
          </a:p>
        </p:txBody>
      </p:sp>
      <p:sp>
        <p:nvSpPr>
          <p:cNvPr id="3" name="Content Placeholder 2">
            <a:extLst>
              <a:ext uri="{FF2B5EF4-FFF2-40B4-BE49-F238E27FC236}">
                <a16:creationId xmlns:a16="http://schemas.microsoft.com/office/drawing/2014/main" id="{05C08AA8-84AB-894E-8C14-E8D2FD6452BC}"/>
              </a:ext>
            </a:extLst>
          </p:cNvPr>
          <p:cNvSpPr>
            <a:spLocks noGrp="1"/>
          </p:cNvSpPr>
          <p:nvPr>
            <p:ph idx="1"/>
          </p:nvPr>
        </p:nvSpPr>
        <p:spPr/>
        <p:txBody>
          <a:bodyPr/>
          <a:lstStyle/>
          <a:p>
            <a:r>
              <a:rPr lang="en-US" dirty="0"/>
              <a:t>Marine carbonate-hosted Pb-Zn deposits in China are rather geographically concentrated in the south (and to the west)</a:t>
            </a:r>
          </a:p>
          <a:p>
            <a:r>
              <a:rPr lang="en-US" dirty="0"/>
              <a:t>They share quite strong regional affinities.</a:t>
            </a:r>
          </a:p>
          <a:p>
            <a:r>
              <a:rPr lang="en-US" dirty="0"/>
              <a:t>We looked at the geology of three large deposits, the Fankou (10 Mt metal reserves at an average grade of 15% </a:t>
            </a:r>
            <a:r>
              <a:rPr lang="en-US" dirty="0" err="1"/>
              <a:t>Zn+Pb</a:t>
            </a:r>
            <a:r>
              <a:rPr lang="en-US" dirty="0"/>
              <a:t>), the </a:t>
            </a:r>
            <a:r>
              <a:rPr lang="en-US" dirty="0" err="1"/>
              <a:t>Jingding</a:t>
            </a:r>
            <a:r>
              <a:rPr lang="en-US" dirty="0"/>
              <a:t> (200 Mt ores that average 6.1% Zn and 1.3% Pb), the Huize (15.56 Mt at 24.15% </a:t>
            </a:r>
            <a:r>
              <a:rPr lang="en-US" dirty="0" err="1"/>
              <a:t>Zn+Pb</a:t>
            </a:r>
            <a:r>
              <a:rPr lang="en-US" dirty="0"/>
              <a:t>)</a:t>
            </a:r>
          </a:p>
          <a:p>
            <a:r>
              <a:rPr lang="en-US" dirty="0"/>
              <a:t> What makes them special? The organic matters, a deep regional structure, evaporites… a sealing layer…and some other tricks! </a:t>
            </a:r>
          </a:p>
          <a:p>
            <a:endParaRPr lang="en-US" dirty="0"/>
          </a:p>
          <a:p>
            <a:endParaRPr lang="en-US" dirty="0"/>
          </a:p>
        </p:txBody>
      </p:sp>
    </p:spTree>
    <p:extLst>
      <p:ext uri="{BB962C8B-B14F-4D97-AF65-F5344CB8AC3E}">
        <p14:creationId xmlns:p14="http://schemas.microsoft.com/office/powerpoint/2010/main" val="2666771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61F2-955B-0F46-9819-02D38CBAA4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4E183-62A2-854F-8879-4EB477E94A97}"/>
              </a:ext>
            </a:extLst>
          </p:cNvPr>
          <p:cNvSpPr>
            <a:spLocks noGrp="1"/>
          </p:cNvSpPr>
          <p:nvPr>
            <p:ph idx="1"/>
          </p:nvPr>
        </p:nvSpPr>
        <p:spPr/>
        <p:txBody>
          <a:bodyPr/>
          <a:lstStyle/>
          <a:p>
            <a:r>
              <a:rPr lang="en-US" dirty="0"/>
              <a:t>Thank you!</a:t>
            </a:r>
          </a:p>
        </p:txBody>
      </p:sp>
    </p:spTree>
    <p:extLst>
      <p:ext uri="{BB962C8B-B14F-4D97-AF65-F5344CB8AC3E}">
        <p14:creationId xmlns:p14="http://schemas.microsoft.com/office/powerpoint/2010/main" val="255635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EEA62-E458-A64D-8074-A4545F8A7F34}"/>
              </a:ext>
            </a:extLst>
          </p:cNvPr>
          <p:cNvPicPr>
            <a:picLocks noChangeAspect="1"/>
          </p:cNvPicPr>
          <p:nvPr/>
        </p:nvPicPr>
        <p:blipFill>
          <a:blip r:embed="rId3"/>
          <a:stretch>
            <a:fillRect/>
          </a:stretch>
        </p:blipFill>
        <p:spPr>
          <a:xfrm>
            <a:off x="446573" y="1189652"/>
            <a:ext cx="9880600" cy="5486400"/>
          </a:xfrm>
          <a:prstGeom prst="rect">
            <a:avLst/>
          </a:prstGeom>
        </p:spPr>
      </p:pic>
    </p:spTree>
    <p:extLst>
      <p:ext uri="{BB962C8B-B14F-4D97-AF65-F5344CB8AC3E}">
        <p14:creationId xmlns:p14="http://schemas.microsoft.com/office/powerpoint/2010/main" val="4009114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D5C1A-07AC-584E-907D-F507EB4A00CC}"/>
              </a:ext>
            </a:extLst>
          </p:cNvPr>
          <p:cNvPicPr>
            <a:picLocks noChangeAspect="1"/>
          </p:cNvPicPr>
          <p:nvPr/>
        </p:nvPicPr>
        <p:blipFill>
          <a:blip r:embed="rId2"/>
          <a:stretch>
            <a:fillRect/>
          </a:stretch>
        </p:blipFill>
        <p:spPr>
          <a:xfrm>
            <a:off x="0" y="0"/>
            <a:ext cx="5728689" cy="6858000"/>
          </a:xfrm>
          <a:prstGeom prst="rect">
            <a:avLst/>
          </a:prstGeom>
        </p:spPr>
      </p:pic>
      <p:pic>
        <p:nvPicPr>
          <p:cNvPr id="6" name="Picture 5">
            <a:extLst>
              <a:ext uri="{FF2B5EF4-FFF2-40B4-BE49-F238E27FC236}">
                <a16:creationId xmlns:a16="http://schemas.microsoft.com/office/drawing/2014/main" id="{AD62E091-41E3-CD42-A0E4-8D60EFD60879}"/>
              </a:ext>
            </a:extLst>
          </p:cNvPr>
          <p:cNvPicPr>
            <a:picLocks noChangeAspect="1"/>
          </p:cNvPicPr>
          <p:nvPr/>
        </p:nvPicPr>
        <p:blipFill>
          <a:blip r:embed="rId3"/>
          <a:stretch>
            <a:fillRect/>
          </a:stretch>
        </p:blipFill>
        <p:spPr>
          <a:xfrm>
            <a:off x="6703257" y="4214084"/>
            <a:ext cx="5121432" cy="2643916"/>
          </a:xfrm>
          <a:prstGeom prst="rect">
            <a:avLst/>
          </a:prstGeom>
        </p:spPr>
      </p:pic>
      <p:pic>
        <p:nvPicPr>
          <p:cNvPr id="8" name="Picture 7">
            <a:extLst>
              <a:ext uri="{FF2B5EF4-FFF2-40B4-BE49-F238E27FC236}">
                <a16:creationId xmlns:a16="http://schemas.microsoft.com/office/drawing/2014/main" id="{21426D31-93AA-AC48-B0FF-BC31508E5251}"/>
              </a:ext>
            </a:extLst>
          </p:cNvPr>
          <p:cNvPicPr>
            <a:picLocks noChangeAspect="1"/>
          </p:cNvPicPr>
          <p:nvPr/>
        </p:nvPicPr>
        <p:blipFill>
          <a:blip r:embed="rId4"/>
          <a:stretch>
            <a:fillRect/>
          </a:stretch>
        </p:blipFill>
        <p:spPr>
          <a:xfrm>
            <a:off x="2876550" y="1606550"/>
            <a:ext cx="6438900" cy="3644900"/>
          </a:xfrm>
          <a:prstGeom prst="rect">
            <a:avLst/>
          </a:prstGeom>
        </p:spPr>
      </p:pic>
    </p:spTree>
    <p:extLst>
      <p:ext uri="{BB962C8B-B14F-4D97-AF65-F5344CB8AC3E}">
        <p14:creationId xmlns:p14="http://schemas.microsoft.com/office/powerpoint/2010/main" val="4161090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E8B3D-D303-D04C-A84D-59EDC4D0425C}"/>
              </a:ext>
            </a:extLst>
          </p:cNvPr>
          <p:cNvPicPr>
            <a:picLocks noChangeAspect="1"/>
          </p:cNvPicPr>
          <p:nvPr/>
        </p:nvPicPr>
        <p:blipFill>
          <a:blip r:embed="rId2"/>
          <a:stretch>
            <a:fillRect/>
          </a:stretch>
        </p:blipFill>
        <p:spPr>
          <a:xfrm>
            <a:off x="3302000" y="2197100"/>
            <a:ext cx="5588000" cy="2463800"/>
          </a:xfrm>
          <a:prstGeom prst="rect">
            <a:avLst/>
          </a:prstGeom>
        </p:spPr>
      </p:pic>
    </p:spTree>
    <p:extLst>
      <p:ext uri="{BB962C8B-B14F-4D97-AF65-F5344CB8AC3E}">
        <p14:creationId xmlns:p14="http://schemas.microsoft.com/office/powerpoint/2010/main" val="1002683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74223C-0295-D147-ABBF-7D87A15E61F5}"/>
              </a:ext>
            </a:extLst>
          </p:cNvPr>
          <p:cNvPicPr>
            <a:picLocks noChangeAspect="1"/>
          </p:cNvPicPr>
          <p:nvPr/>
        </p:nvPicPr>
        <p:blipFill>
          <a:blip r:embed="rId2"/>
          <a:stretch>
            <a:fillRect/>
          </a:stretch>
        </p:blipFill>
        <p:spPr>
          <a:xfrm>
            <a:off x="177692" y="0"/>
            <a:ext cx="6088996" cy="6858000"/>
          </a:xfrm>
          <a:prstGeom prst="rect">
            <a:avLst/>
          </a:prstGeom>
        </p:spPr>
      </p:pic>
    </p:spTree>
    <p:extLst>
      <p:ext uri="{BB962C8B-B14F-4D97-AF65-F5344CB8AC3E}">
        <p14:creationId xmlns:p14="http://schemas.microsoft.com/office/powerpoint/2010/main" val="302067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C633-2F95-7049-8C46-314DB271911A}"/>
              </a:ext>
            </a:extLst>
          </p:cNvPr>
          <p:cNvSpPr>
            <a:spLocks noGrp="1"/>
          </p:cNvSpPr>
          <p:nvPr>
            <p:ph type="title"/>
          </p:nvPr>
        </p:nvSpPr>
        <p:spPr>
          <a:xfrm>
            <a:off x="865140" y="587189"/>
            <a:ext cx="3234466" cy="1070036"/>
          </a:xfrm>
          <a:solidFill>
            <a:schemeClr val="bg1"/>
          </a:solidFill>
        </p:spPr>
        <p:txBody>
          <a:bodyPr vert="horz" lIns="91440" tIns="45720" rIns="91440" bIns="45720" rtlCol="0" anchor="t">
            <a:normAutofit/>
          </a:bodyPr>
          <a:lstStyle/>
          <a:p>
            <a:r>
              <a:rPr lang="en-US" sz="2800" kern="1200" dirty="0">
                <a:solidFill>
                  <a:schemeClr val="tx1"/>
                </a:solidFill>
                <a:latin typeface="+mj-lt"/>
                <a:ea typeface="+mj-ea"/>
                <a:cs typeface="+mj-cs"/>
              </a:rPr>
              <a:t>1. Tectonic evolution history of China</a:t>
            </a:r>
          </a:p>
        </p:txBody>
      </p:sp>
      <p:pic>
        <p:nvPicPr>
          <p:cNvPr id="12" name="Picture 11">
            <a:extLst>
              <a:ext uri="{FF2B5EF4-FFF2-40B4-BE49-F238E27FC236}">
                <a16:creationId xmlns:a16="http://schemas.microsoft.com/office/drawing/2014/main" id="{13C139AB-24D1-0D45-AFA0-AF64188161A2}"/>
              </a:ext>
            </a:extLst>
          </p:cNvPr>
          <p:cNvPicPr>
            <a:picLocks noChangeAspect="1"/>
          </p:cNvPicPr>
          <p:nvPr/>
        </p:nvPicPr>
        <p:blipFill>
          <a:blip r:embed="rId3"/>
          <a:stretch>
            <a:fillRect/>
          </a:stretch>
        </p:blipFill>
        <p:spPr>
          <a:xfrm>
            <a:off x="961148" y="1641614"/>
            <a:ext cx="787400" cy="241300"/>
          </a:xfrm>
          <a:prstGeom prst="rect">
            <a:avLst/>
          </a:prstGeom>
        </p:spPr>
      </p:pic>
      <p:sp>
        <p:nvSpPr>
          <p:cNvPr id="13" name="TextBox 12">
            <a:extLst>
              <a:ext uri="{FF2B5EF4-FFF2-40B4-BE49-F238E27FC236}">
                <a16:creationId xmlns:a16="http://schemas.microsoft.com/office/drawing/2014/main" id="{D93E85A0-B816-E042-BF9B-A3230E9FEE23}"/>
              </a:ext>
            </a:extLst>
          </p:cNvPr>
          <p:cNvSpPr txBox="1"/>
          <p:nvPr/>
        </p:nvSpPr>
        <p:spPr>
          <a:xfrm>
            <a:off x="978816" y="3728626"/>
            <a:ext cx="3657823" cy="1323439"/>
          </a:xfrm>
          <a:prstGeom prst="rect">
            <a:avLst/>
          </a:prstGeom>
          <a:noFill/>
        </p:spPr>
        <p:txBody>
          <a:bodyPr wrap="square">
            <a:spAutoFit/>
          </a:bodyPr>
          <a:lstStyle/>
          <a:p>
            <a:pPr marL="285750" indent="-285750">
              <a:buFont typeface="Arial" panose="020B0604020202020204" pitchFamily="34" charset="0"/>
              <a:buChar char="•"/>
            </a:pPr>
            <a:r>
              <a:rPr lang="en-US" sz="2000" dirty="0"/>
              <a:t>China from the </a:t>
            </a:r>
            <a:r>
              <a:rPr lang="en-US" sz="2000" dirty="0" err="1"/>
              <a:t>Sinian</a:t>
            </a:r>
            <a:r>
              <a:rPr lang="en-US" sz="2000" dirty="0"/>
              <a:t> (Neoproterozoic) to the Triassic the formation of supercontinent</a:t>
            </a:r>
          </a:p>
        </p:txBody>
      </p:sp>
      <p:sp>
        <p:nvSpPr>
          <p:cNvPr id="14" name="TextBox 13">
            <a:extLst>
              <a:ext uri="{FF2B5EF4-FFF2-40B4-BE49-F238E27FC236}">
                <a16:creationId xmlns:a16="http://schemas.microsoft.com/office/drawing/2014/main" id="{2C7462E2-9022-B04C-9809-4D8470FF0FAF}"/>
              </a:ext>
            </a:extLst>
          </p:cNvPr>
          <p:cNvSpPr txBox="1"/>
          <p:nvPr/>
        </p:nvSpPr>
        <p:spPr>
          <a:xfrm>
            <a:off x="900150" y="2208016"/>
            <a:ext cx="365782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China in </a:t>
            </a:r>
            <a:r>
              <a:rPr lang="en-US" sz="2000" dirty="0" err="1"/>
              <a:t>Presinian</a:t>
            </a:r>
            <a:r>
              <a:rPr lang="en-US" sz="2000" dirty="0"/>
              <a:t> times</a:t>
            </a:r>
            <a:r>
              <a:rPr lang="zh-CN" altLang="en-US" sz="2000" dirty="0"/>
              <a:t>一</a:t>
            </a:r>
            <a:r>
              <a:rPr lang="en-US" sz="2000" dirty="0"/>
              <a:t>the formation of continental nuclei, </a:t>
            </a:r>
            <a:r>
              <a:rPr lang="en-US" sz="2000" dirty="0" err="1"/>
              <a:t>protoplatforms</a:t>
            </a:r>
            <a:r>
              <a:rPr lang="en-US" sz="2000" dirty="0"/>
              <a:t> and platforms</a:t>
            </a:r>
          </a:p>
        </p:txBody>
      </p:sp>
      <p:sp>
        <p:nvSpPr>
          <p:cNvPr id="15" name="TextBox 14">
            <a:extLst>
              <a:ext uri="{FF2B5EF4-FFF2-40B4-BE49-F238E27FC236}">
                <a16:creationId xmlns:a16="http://schemas.microsoft.com/office/drawing/2014/main" id="{CC67EB2D-5982-A548-9158-F5B4BBAAC104}"/>
              </a:ext>
            </a:extLst>
          </p:cNvPr>
          <p:cNvSpPr txBox="1"/>
          <p:nvPr/>
        </p:nvSpPr>
        <p:spPr>
          <a:xfrm>
            <a:off x="952312" y="5220692"/>
            <a:ext cx="3278124" cy="1015663"/>
          </a:xfrm>
          <a:prstGeom prst="rect">
            <a:avLst/>
          </a:prstGeom>
          <a:noFill/>
        </p:spPr>
        <p:txBody>
          <a:bodyPr wrap="square">
            <a:spAutoFit/>
          </a:bodyPr>
          <a:lstStyle/>
          <a:p>
            <a:pPr marL="342900" indent="-342900">
              <a:buFont typeface="Arial" panose="020B0604020202020204" pitchFamily="34" charset="0"/>
              <a:buChar char="•"/>
            </a:pPr>
            <a:r>
              <a:rPr lang="en-US" sz="2000" dirty="0"/>
              <a:t>China in post-</a:t>
            </a:r>
            <a:r>
              <a:rPr lang="en-US" sz="2000" dirty="0" err="1"/>
              <a:t>Indosinian</a:t>
            </a:r>
            <a:r>
              <a:rPr lang="en-US" sz="2000" dirty="0"/>
              <a:t> times</a:t>
            </a:r>
            <a:r>
              <a:rPr lang="zh-CN" altLang="en-US" sz="2000" dirty="0"/>
              <a:t>一</a:t>
            </a:r>
            <a:r>
              <a:rPr lang="en-US" sz="2000" dirty="0"/>
              <a:t>intracontinental development</a:t>
            </a:r>
          </a:p>
        </p:txBody>
      </p:sp>
      <p:pic>
        <p:nvPicPr>
          <p:cNvPr id="16" name="Picture 15">
            <a:extLst>
              <a:ext uri="{FF2B5EF4-FFF2-40B4-BE49-F238E27FC236}">
                <a16:creationId xmlns:a16="http://schemas.microsoft.com/office/drawing/2014/main" id="{94EBC2E7-5F82-FB40-9D30-00A68AAEF620}"/>
              </a:ext>
            </a:extLst>
          </p:cNvPr>
          <p:cNvPicPr>
            <a:picLocks noChangeAspect="1"/>
          </p:cNvPicPr>
          <p:nvPr/>
        </p:nvPicPr>
        <p:blipFill>
          <a:blip r:embed="rId4"/>
          <a:stretch>
            <a:fillRect/>
          </a:stretch>
        </p:blipFill>
        <p:spPr>
          <a:xfrm>
            <a:off x="6096000" y="0"/>
            <a:ext cx="5295959" cy="6858000"/>
          </a:xfrm>
          <a:prstGeom prst="rect">
            <a:avLst/>
          </a:prstGeom>
        </p:spPr>
      </p:pic>
      <p:sp>
        <p:nvSpPr>
          <p:cNvPr id="17" name="TextBox 16">
            <a:extLst>
              <a:ext uri="{FF2B5EF4-FFF2-40B4-BE49-F238E27FC236}">
                <a16:creationId xmlns:a16="http://schemas.microsoft.com/office/drawing/2014/main" id="{02772F3F-8D4C-6147-8A8E-4CC9C637F9EE}"/>
              </a:ext>
            </a:extLst>
          </p:cNvPr>
          <p:cNvSpPr txBox="1"/>
          <p:nvPr/>
        </p:nvSpPr>
        <p:spPr>
          <a:xfrm>
            <a:off x="4220728" y="6488668"/>
            <a:ext cx="1716047" cy="338554"/>
          </a:xfrm>
          <a:prstGeom prst="rect">
            <a:avLst/>
          </a:prstGeom>
          <a:noFill/>
        </p:spPr>
        <p:txBody>
          <a:bodyPr wrap="none" rtlCol="0">
            <a:spAutoFit/>
          </a:bodyPr>
          <a:lstStyle/>
          <a:p>
            <a:r>
              <a:rPr lang="en-US" sz="1600" dirty="0">
                <a:solidFill>
                  <a:schemeClr val="bg2">
                    <a:lumMod val="25000"/>
                  </a:schemeClr>
                </a:solidFill>
              </a:rPr>
              <a:t>(Deng et al., 2017)</a:t>
            </a:r>
          </a:p>
        </p:txBody>
      </p:sp>
    </p:spTree>
    <p:extLst>
      <p:ext uri="{BB962C8B-B14F-4D97-AF65-F5344CB8AC3E}">
        <p14:creationId xmlns:p14="http://schemas.microsoft.com/office/powerpoint/2010/main" val="963876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A249E8-D1B8-6D47-A67C-AE7E1B43409A}"/>
              </a:ext>
            </a:extLst>
          </p:cNvPr>
          <p:cNvSpPr>
            <a:spLocks noGrp="1"/>
          </p:cNvSpPr>
          <p:nvPr>
            <p:ph idx="1"/>
          </p:nvPr>
        </p:nvSpPr>
        <p:spPr>
          <a:xfrm>
            <a:off x="838200" y="1825625"/>
            <a:ext cx="10515600" cy="4351338"/>
          </a:xfrm>
        </p:spPr>
        <p:txBody>
          <a:bodyPr/>
          <a:lstStyle/>
          <a:p>
            <a:pPr marL="285750" indent="-285750">
              <a:spcBef>
                <a:spcPts val="600"/>
              </a:spcBef>
              <a:buFont typeface="Arial" panose="020B0604020202020204" pitchFamily="34" charset="0"/>
              <a:buChar char="•"/>
            </a:pPr>
            <a:r>
              <a:rPr lang="en-NL">
                <a:latin typeface="Calibri" panose="020F0502020204030204" pitchFamily="34" charset="0"/>
                <a:cs typeface="Calibri" panose="020F0502020204030204" pitchFamily="34" charset="0"/>
              </a:rPr>
              <a:t>Lead isotope studies suggest the majority of metals are sourced from a mixture of basement and sedimentary rocks (Zhou et al., 2013c, d)</a:t>
            </a:r>
          </a:p>
          <a:p>
            <a:pPr marL="285750" indent="-285750">
              <a:spcBef>
                <a:spcPts val="600"/>
              </a:spcBef>
              <a:buFont typeface="Arial" panose="020B0604020202020204" pitchFamily="34" charset="0"/>
              <a:buChar char="•"/>
            </a:pPr>
            <a:r>
              <a:rPr lang="en-NL">
                <a:latin typeface="Calibri" panose="020F0502020204030204" pitchFamily="34" charset="0"/>
                <a:cs typeface="Calibri" panose="020F0502020204030204" pitchFamily="34" charset="0"/>
              </a:rPr>
              <a:t>Sulphur isotope studies syggest the majority of sulphur are probably derived from the thermochemical sulfate reduction (TSR) of seawater sulfate (Han et al., 2023)</a:t>
            </a:r>
          </a:p>
          <a:p>
            <a:endParaRPr lang="en-US" dirty="0"/>
          </a:p>
        </p:txBody>
      </p:sp>
    </p:spTree>
    <p:extLst>
      <p:ext uri="{BB962C8B-B14F-4D97-AF65-F5344CB8AC3E}">
        <p14:creationId xmlns:p14="http://schemas.microsoft.com/office/powerpoint/2010/main" val="261433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14BC633-2F95-7049-8C46-314DB271911A}"/>
              </a:ext>
            </a:extLst>
          </p:cNvPr>
          <p:cNvSpPr>
            <a:spLocks noGrp="1"/>
          </p:cNvSpPr>
          <p:nvPr>
            <p:ph type="title"/>
          </p:nvPr>
        </p:nvSpPr>
        <p:spPr>
          <a:xfrm>
            <a:off x="865140" y="466539"/>
            <a:ext cx="4730988" cy="1295725"/>
          </a:xfrm>
          <a:solidFill>
            <a:schemeClr val="bg1"/>
          </a:solidFill>
        </p:spPr>
        <p:txBody>
          <a:bodyPr vert="horz" lIns="91440" tIns="45720" rIns="91440" bIns="45720" rtlCol="0" anchor="t">
            <a:normAutofit/>
          </a:bodyPr>
          <a:lstStyle/>
          <a:p>
            <a:r>
              <a:rPr lang="en-US" sz="3200" kern="1200" dirty="0">
                <a:solidFill>
                  <a:schemeClr val="tx1"/>
                </a:solidFill>
                <a:latin typeface="+mj-lt"/>
                <a:ea typeface="+mj-ea"/>
                <a:cs typeface="+mj-cs"/>
              </a:rPr>
              <a:t>1. Tectonic evolution history of China</a:t>
            </a:r>
          </a:p>
        </p:txBody>
      </p:sp>
      <p:pic>
        <p:nvPicPr>
          <p:cNvPr id="12" name="Picture 11">
            <a:extLst>
              <a:ext uri="{FF2B5EF4-FFF2-40B4-BE49-F238E27FC236}">
                <a16:creationId xmlns:a16="http://schemas.microsoft.com/office/drawing/2014/main" id="{13C139AB-24D1-0D45-AFA0-AF64188161A2}"/>
              </a:ext>
            </a:extLst>
          </p:cNvPr>
          <p:cNvPicPr>
            <a:picLocks noChangeAspect="1"/>
          </p:cNvPicPr>
          <p:nvPr/>
        </p:nvPicPr>
        <p:blipFill>
          <a:blip r:embed="rId3"/>
          <a:stretch>
            <a:fillRect/>
          </a:stretch>
        </p:blipFill>
        <p:spPr>
          <a:xfrm>
            <a:off x="961148" y="1641614"/>
            <a:ext cx="787400" cy="241300"/>
          </a:xfrm>
          <a:prstGeom prst="rect">
            <a:avLst/>
          </a:prstGeom>
        </p:spPr>
      </p:pic>
      <p:pic>
        <p:nvPicPr>
          <p:cNvPr id="14" name="Picture 13">
            <a:extLst>
              <a:ext uri="{FF2B5EF4-FFF2-40B4-BE49-F238E27FC236}">
                <a16:creationId xmlns:a16="http://schemas.microsoft.com/office/drawing/2014/main" id="{1F0A99B8-0591-6B4A-AF80-34035A004A75}"/>
              </a:ext>
            </a:extLst>
          </p:cNvPr>
          <p:cNvPicPr>
            <a:picLocks noChangeAspect="1"/>
          </p:cNvPicPr>
          <p:nvPr/>
        </p:nvPicPr>
        <p:blipFill>
          <a:blip r:embed="rId4"/>
          <a:stretch>
            <a:fillRect/>
          </a:stretch>
        </p:blipFill>
        <p:spPr>
          <a:xfrm>
            <a:off x="7127688" y="176306"/>
            <a:ext cx="4889500" cy="6273800"/>
          </a:xfrm>
          <a:prstGeom prst="rect">
            <a:avLst/>
          </a:prstGeom>
        </p:spPr>
      </p:pic>
      <p:sp>
        <p:nvSpPr>
          <p:cNvPr id="16" name="TextBox 15">
            <a:extLst>
              <a:ext uri="{FF2B5EF4-FFF2-40B4-BE49-F238E27FC236}">
                <a16:creationId xmlns:a16="http://schemas.microsoft.com/office/drawing/2014/main" id="{23980A92-332B-FE4B-B44B-C16B92961FF3}"/>
              </a:ext>
            </a:extLst>
          </p:cNvPr>
          <p:cNvSpPr txBox="1"/>
          <p:nvPr/>
        </p:nvSpPr>
        <p:spPr>
          <a:xfrm>
            <a:off x="7127687" y="6502863"/>
            <a:ext cx="5064313" cy="400110"/>
          </a:xfrm>
          <a:prstGeom prst="rect">
            <a:avLst/>
          </a:prstGeom>
          <a:noFill/>
        </p:spPr>
        <p:txBody>
          <a:bodyPr wrap="square">
            <a:spAutoFit/>
          </a:bodyPr>
          <a:lstStyle/>
          <a:p>
            <a:r>
              <a:rPr lang="en-US" sz="2000" dirty="0"/>
              <a:t>Main tectonic events in China (</a:t>
            </a:r>
            <a:r>
              <a:rPr lang="en-US" sz="2000" dirty="0" err="1"/>
              <a:t>Pirajno</a:t>
            </a:r>
            <a:r>
              <a:rPr lang="en-US" sz="2000" dirty="0"/>
              <a:t>, 2002)</a:t>
            </a:r>
          </a:p>
        </p:txBody>
      </p:sp>
      <p:pic>
        <p:nvPicPr>
          <p:cNvPr id="17" name="Picture 16">
            <a:extLst>
              <a:ext uri="{FF2B5EF4-FFF2-40B4-BE49-F238E27FC236}">
                <a16:creationId xmlns:a16="http://schemas.microsoft.com/office/drawing/2014/main" id="{75E8E813-5E3B-AF44-96F9-0B1D7557264C}"/>
              </a:ext>
            </a:extLst>
          </p:cNvPr>
          <p:cNvPicPr>
            <a:picLocks noChangeAspect="1"/>
          </p:cNvPicPr>
          <p:nvPr/>
        </p:nvPicPr>
        <p:blipFill>
          <a:blip r:embed="rId5"/>
          <a:stretch>
            <a:fillRect/>
          </a:stretch>
        </p:blipFill>
        <p:spPr>
          <a:xfrm>
            <a:off x="174812" y="2427692"/>
            <a:ext cx="6400800" cy="4406900"/>
          </a:xfrm>
          <a:prstGeom prst="rect">
            <a:avLst/>
          </a:prstGeom>
        </p:spPr>
      </p:pic>
      <p:pic>
        <p:nvPicPr>
          <p:cNvPr id="26" name="Picture 25">
            <a:extLst>
              <a:ext uri="{FF2B5EF4-FFF2-40B4-BE49-F238E27FC236}">
                <a16:creationId xmlns:a16="http://schemas.microsoft.com/office/drawing/2014/main" id="{0F4B3726-61FD-414D-9298-246AB33964DC}"/>
              </a:ext>
            </a:extLst>
          </p:cNvPr>
          <p:cNvPicPr>
            <a:picLocks noChangeAspect="1"/>
          </p:cNvPicPr>
          <p:nvPr/>
        </p:nvPicPr>
        <p:blipFill>
          <a:blip r:embed="rId6"/>
          <a:stretch>
            <a:fillRect/>
          </a:stretch>
        </p:blipFill>
        <p:spPr>
          <a:xfrm>
            <a:off x="345437" y="1993392"/>
            <a:ext cx="4273872" cy="4841200"/>
          </a:xfrm>
          <a:prstGeom prst="rect">
            <a:avLst/>
          </a:prstGeom>
        </p:spPr>
      </p:pic>
    </p:spTree>
    <p:extLst>
      <p:ext uri="{BB962C8B-B14F-4D97-AF65-F5344CB8AC3E}">
        <p14:creationId xmlns:p14="http://schemas.microsoft.com/office/powerpoint/2010/main" val="219150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 text, atlas&#10;&#10;Description automatically generated">
            <a:extLst>
              <a:ext uri="{FF2B5EF4-FFF2-40B4-BE49-F238E27FC236}">
                <a16:creationId xmlns:a16="http://schemas.microsoft.com/office/drawing/2014/main" id="{910BB9FC-4B96-6B68-C954-B6B077E51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046" y="1467438"/>
            <a:ext cx="6669954" cy="5311725"/>
          </a:xfrm>
          <a:prstGeom prst="rect">
            <a:avLst/>
          </a:prstGeom>
        </p:spPr>
      </p:pic>
      <p:grpSp>
        <p:nvGrpSpPr>
          <p:cNvPr id="19" name="Group 18">
            <a:extLst>
              <a:ext uri="{FF2B5EF4-FFF2-40B4-BE49-F238E27FC236}">
                <a16:creationId xmlns:a16="http://schemas.microsoft.com/office/drawing/2014/main" id="{4BAD5AC8-FD4D-5F47-976E-DE41CDA80877}"/>
              </a:ext>
            </a:extLst>
          </p:cNvPr>
          <p:cNvGrpSpPr/>
          <p:nvPr/>
        </p:nvGrpSpPr>
        <p:grpSpPr>
          <a:xfrm>
            <a:off x="265497" y="350748"/>
            <a:ext cx="7964103" cy="6133871"/>
            <a:chOff x="6003949" y="57386"/>
            <a:chExt cx="7964103" cy="6133871"/>
          </a:xfrm>
        </p:grpSpPr>
        <p:sp>
          <p:nvSpPr>
            <p:cNvPr id="6" name="TextBox 5">
              <a:extLst>
                <a:ext uri="{FF2B5EF4-FFF2-40B4-BE49-F238E27FC236}">
                  <a16:creationId xmlns:a16="http://schemas.microsoft.com/office/drawing/2014/main" id="{EC27414E-BFC5-D542-3341-8E542F161209}"/>
                </a:ext>
              </a:extLst>
            </p:cNvPr>
            <p:cNvSpPr txBox="1"/>
            <p:nvPr/>
          </p:nvSpPr>
          <p:spPr>
            <a:xfrm>
              <a:off x="6052960" y="57386"/>
              <a:ext cx="7915092" cy="1255728"/>
            </a:xfrm>
            <a:prstGeom prst="rect">
              <a:avLst/>
            </a:prstGeom>
            <a:noFill/>
          </p:spPr>
          <p:txBody>
            <a:bodyPr vert="horz" lIns="91440" tIns="45720" rIns="91440" bIns="45720" rtlCol="0" anchor="t">
              <a:normAutofit/>
            </a:bodyPr>
            <a:lstStyle>
              <a:lvl1pPr>
                <a:lnSpc>
                  <a:spcPct val="90000"/>
                </a:lnSpc>
                <a:spcBef>
                  <a:spcPct val="0"/>
                </a:spcBef>
                <a:buNone/>
                <a:defRPr sz="2800">
                  <a:latin typeface="+mj-lt"/>
                  <a:ea typeface="+mj-ea"/>
                  <a:cs typeface="+mj-cs"/>
                </a:defRPr>
              </a:lvl1pPr>
            </a:lstStyle>
            <a:p>
              <a:r>
                <a:rPr lang="en-US" sz="3200" dirty="0"/>
                <a:t>2. Distribution of major marine carbonate-hosted Pb-Zn deposits in China</a:t>
              </a:r>
              <a:endParaRPr lang="en-NL" sz="3200" dirty="0"/>
            </a:p>
          </p:txBody>
        </p:sp>
        <p:sp>
          <p:nvSpPr>
            <p:cNvPr id="7" name="TextBox 6">
              <a:extLst>
                <a:ext uri="{FF2B5EF4-FFF2-40B4-BE49-F238E27FC236}">
                  <a16:creationId xmlns:a16="http://schemas.microsoft.com/office/drawing/2014/main" id="{B7092504-425D-754E-B238-FA1F4989547A}"/>
                </a:ext>
              </a:extLst>
            </p:cNvPr>
            <p:cNvSpPr txBox="1"/>
            <p:nvPr/>
          </p:nvSpPr>
          <p:spPr>
            <a:xfrm>
              <a:off x="6003949" y="1772160"/>
              <a:ext cx="4381844" cy="1200329"/>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SYG triangle of the Yangtze block</a:t>
              </a:r>
            </a:p>
          </p:txBody>
        </p:sp>
        <p:sp>
          <p:nvSpPr>
            <p:cNvPr id="8" name="TextBox 7">
              <a:extLst>
                <a:ext uri="{FF2B5EF4-FFF2-40B4-BE49-F238E27FC236}">
                  <a16:creationId xmlns:a16="http://schemas.microsoft.com/office/drawing/2014/main" id="{C7919803-6B7B-2A42-BFBD-1CD6390F8B2C}"/>
                </a:ext>
              </a:extLst>
            </p:cNvPr>
            <p:cNvSpPr txBox="1"/>
            <p:nvPr/>
          </p:nvSpPr>
          <p:spPr>
            <a:xfrm>
              <a:off x="6062456" y="4785588"/>
              <a:ext cx="4849977" cy="830997"/>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Himalayan-Tibetan orogen</a:t>
              </a:r>
            </a:p>
          </p:txBody>
        </p:sp>
        <p:sp>
          <p:nvSpPr>
            <p:cNvPr id="10" name="TextBox 9">
              <a:extLst>
                <a:ext uri="{FF2B5EF4-FFF2-40B4-BE49-F238E27FC236}">
                  <a16:creationId xmlns:a16="http://schemas.microsoft.com/office/drawing/2014/main" id="{09F1C16B-897E-3E4A-B817-9A306D569311}"/>
                </a:ext>
              </a:extLst>
            </p:cNvPr>
            <p:cNvSpPr txBox="1"/>
            <p:nvPr/>
          </p:nvSpPr>
          <p:spPr>
            <a:xfrm>
              <a:off x="6003949" y="3572300"/>
              <a:ext cx="4596995" cy="830997"/>
            </a:xfrm>
            <a:prstGeom prst="rect">
              <a:avLst/>
            </a:prstGeom>
            <a:noFill/>
          </p:spPr>
          <p:txBody>
            <a:bodyPr wrap="square">
              <a:spAutoFit/>
            </a:bodyPr>
            <a:lstStyle/>
            <a:p>
              <a:pPr marL="457200" indent="-457200">
                <a:buFont typeface="Arial" panose="020B0604020202020204" pitchFamily="34" charset="0"/>
                <a:buChar char="•"/>
              </a:pPr>
              <a:r>
                <a:rPr lang="en-US" sz="2400" dirty="0"/>
                <a:t>Carbonate-hosted Pb-Zn deposits in the </a:t>
              </a:r>
              <a:r>
                <a:rPr lang="en-US" sz="2400" dirty="0" err="1"/>
                <a:t>Cathaysia</a:t>
              </a:r>
              <a:r>
                <a:rPr lang="en-US" sz="2400" dirty="0"/>
                <a:t> block </a:t>
              </a:r>
            </a:p>
          </p:txBody>
        </p:sp>
        <p:sp>
          <p:nvSpPr>
            <p:cNvPr id="12" name="TextBox 11">
              <a:extLst>
                <a:ext uri="{FF2B5EF4-FFF2-40B4-BE49-F238E27FC236}">
                  <a16:creationId xmlns:a16="http://schemas.microsoft.com/office/drawing/2014/main" id="{9C936E98-90DD-5A47-9282-52BE64434D13}"/>
                </a:ext>
              </a:extLst>
            </p:cNvPr>
            <p:cNvSpPr txBox="1"/>
            <p:nvPr/>
          </p:nvSpPr>
          <p:spPr>
            <a:xfrm>
              <a:off x="6738262" y="2886563"/>
              <a:ext cx="4381844" cy="369332"/>
            </a:xfrm>
            <a:prstGeom prst="rect">
              <a:avLst/>
            </a:prstGeom>
            <a:noFill/>
          </p:spPr>
          <p:txBody>
            <a:bodyPr wrap="square">
              <a:spAutoFit/>
            </a:bodyPr>
            <a:lstStyle/>
            <a:p>
              <a:pPr indent="0">
                <a:buFont typeface="Courier New" panose="02070309020205020404" pitchFamily="49" charset="0"/>
                <a:buChar char="o"/>
              </a:pPr>
              <a:r>
                <a:rPr lang="en-US" sz="1800" i="1" dirty="0"/>
                <a:t> Huize Pb-Zn-(Ag-Ge) deposit</a:t>
              </a:r>
            </a:p>
          </p:txBody>
        </p:sp>
        <p:sp>
          <p:nvSpPr>
            <p:cNvPr id="14" name="TextBox 13">
              <a:extLst>
                <a:ext uri="{FF2B5EF4-FFF2-40B4-BE49-F238E27FC236}">
                  <a16:creationId xmlns:a16="http://schemas.microsoft.com/office/drawing/2014/main" id="{E122E620-A8CF-9B4B-AF8A-77B3C5F51C27}"/>
                </a:ext>
              </a:extLst>
            </p:cNvPr>
            <p:cNvSpPr txBox="1"/>
            <p:nvPr/>
          </p:nvSpPr>
          <p:spPr>
            <a:xfrm>
              <a:off x="6847999" y="5544926"/>
              <a:ext cx="3017520" cy="646331"/>
            </a:xfrm>
            <a:prstGeom prst="rect">
              <a:avLst/>
            </a:prstGeom>
            <a:noFill/>
          </p:spPr>
          <p:txBody>
            <a:bodyPr wrap="square">
              <a:spAutoFit/>
            </a:bodyPr>
            <a:lstStyle/>
            <a:p>
              <a:pPr>
                <a:buFont typeface="Courier New" panose="02070309020205020404" pitchFamily="49" charset="0"/>
                <a:buChar char="o"/>
              </a:pPr>
              <a:r>
                <a:rPr lang="en-US" i="1" dirty="0"/>
                <a:t>  </a:t>
              </a:r>
              <a:r>
                <a:rPr lang="en-US" sz="1800" i="1" dirty="0" err="1"/>
                <a:t>Jinding</a:t>
              </a:r>
              <a:r>
                <a:rPr lang="en-US" sz="1800" i="1" dirty="0"/>
                <a:t> Pb-Zn deposit</a:t>
              </a:r>
              <a:r>
                <a:rPr lang="en-US" i="1" dirty="0"/>
                <a:t> </a:t>
              </a:r>
            </a:p>
            <a:p>
              <a:pPr indent="0"/>
              <a:endParaRPr lang="en-US" sz="1800" i="1" dirty="0"/>
            </a:p>
          </p:txBody>
        </p:sp>
        <p:sp>
          <p:nvSpPr>
            <p:cNvPr id="16" name="TextBox 15">
              <a:extLst>
                <a:ext uri="{FF2B5EF4-FFF2-40B4-BE49-F238E27FC236}">
                  <a16:creationId xmlns:a16="http://schemas.microsoft.com/office/drawing/2014/main" id="{0319DC2E-B417-3145-857F-7DAEB8610206}"/>
                </a:ext>
              </a:extLst>
            </p:cNvPr>
            <p:cNvSpPr txBox="1"/>
            <p:nvPr/>
          </p:nvSpPr>
          <p:spPr>
            <a:xfrm>
              <a:off x="6847999" y="4313586"/>
              <a:ext cx="4131715" cy="369332"/>
            </a:xfrm>
            <a:prstGeom prst="rect">
              <a:avLst/>
            </a:prstGeom>
            <a:noFill/>
          </p:spPr>
          <p:txBody>
            <a:bodyPr wrap="square">
              <a:spAutoFit/>
            </a:bodyPr>
            <a:lstStyle/>
            <a:p>
              <a:pPr indent="0">
                <a:buFont typeface="Courier New" panose="02070309020205020404" pitchFamily="49" charset="0"/>
                <a:buChar char="o"/>
              </a:pPr>
              <a:r>
                <a:rPr lang="en-US" sz="1800" i="1" dirty="0"/>
                <a:t> Fankou Pb-Zn-(Ag-Ga-Ge-Cd) deposit </a:t>
              </a:r>
            </a:p>
          </p:txBody>
        </p:sp>
      </p:grpSp>
      <p:sp>
        <p:nvSpPr>
          <p:cNvPr id="18" name="TextBox 17">
            <a:extLst>
              <a:ext uri="{FF2B5EF4-FFF2-40B4-BE49-F238E27FC236}">
                <a16:creationId xmlns:a16="http://schemas.microsoft.com/office/drawing/2014/main" id="{6D671BF4-3D1C-3249-963E-CA1B75E84645}"/>
              </a:ext>
            </a:extLst>
          </p:cNvPr>
          <p:cNvSpPr txBox="1"/>
          <p:nvPr/>
        </p:nvSpPr>
        <p:spPr>
          <a:xfrm>
            <a:off x="9315206" y="996150"/>
            <a:ext cx="4620250" cy="307777"/>
          </a:xfrm>
          <a:prstGeom prst="rect">
            <a:avLst/>
          </a:prstGeom>
          <a:noFill/>
        </p:spPr>
        <p:txBody>
          <a:bodyPr wrap="square">
            <a:spAutoFit/>
          </a:bodyPr>
          <a:lstStyle/>
          <a:p>
            <a:r>
              <a:rPr lang="en-US" sz="1400" dirty="0">
                <a:solidFill>
                  <a:schemeClr val="bg2">
                    <a:lumMod val="25000"/>
                  </a:schemeClr>
                </a:solidFill>
              </a:rPr>
              <a:t>(modified from Leach et al., 2019)</a:t>
            </a:r>
          </a:p>
        </p:txBody>
      </p:sp>
      <p:pic>
        <p:nvPicPr>
          <p:cNvPr id="20" name="Picture 19">
            <a:extLst>
              <a:ext uri="{FF2B5EF4-FFF2-40B4-BE49-F238E27FC236}">
                <a16:creationId xmlns:a16="http://schemas.microsoft.com/office/drawing/2014/main" id="{BFF2DB13-0CD0-3245-A182-1738F2C70091}"/>
              </a:ext>
            </a:extLst>
          </p:cNvPr>
          <p:cNvPicPr>
            <a:picLocks noChangeAspect="1"/>
          </p:cNvPicPr>
          <p:nvPr/>
        </p:nvPicPr>
        <p:blipFill>
          <a:blip r:embed="rId4"/>
          <a:stretch>
            <a:fillRect/>
          </a:stretch>
        </p:blipFill>
        <p:spPr>
          <a:xfrm>
            <a:off x="422427" y="1345263"/>
            <a:ext cx="787400" cy="241300"/>
          </a:xfrm>
          <a:prstGeom prst="rect">
            <a:avLst/>
          </a:prstGeom>
        </p:spPr>
      </p:pic>
      <p:sp>
        <p:nvSpPr>
          <p:cNvPr id="21" name="Rectangle 20">
            <a:extLst>
              <a:ext uri="{FF2B5EF4-FFF2-40B4-BE49-F238E27FC236}">
                <a16:creationId xmlns:a16="http://schemas.microsoft.com/office/drawing/2014/main" id="{9EE110D7-CA75-6D49-89B0-A9AE7FBDCD8A}"/>
              </a:ext>
            </a:extLst>
          </p:cNvPr>
          <p:cNvSpPr/>
          <p:nvPr/>
        </p:nvSpPr>
        <p:spPr>
          <a:xfrm>
            <a:off x="265497" y="3724897"/>
            <a:ext cx="4908484" cy="2913501"/>
          </a:xfrm>
          <a:prstGeom prst="rect">
            <a:avLst/>
          </a:prstGeom>
          <a:solidFill>
            <a:schemeClr val="bg1">
              <a:lumMod val="8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8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graphic design, graphics, art&#10;&#10;Description automatically generated">
            <a:extLst>
              <a:ext uri="{FF2B5EF4-FFF2-40B4-BE49-F238E27FC236}">
                <a16:creationId xmlns:a16="http://schemas.microsoft.com/office/drawing/2014/main" id="{E4680639-7717-D9DC-7EB7-409B3B337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458" y="124573"/>
            <a:ext cx="4645394" cy="6608853"/>
          </a:xfrm>
          <a:prstGeom prst="rect">
            <a:avLst/>
          </a:prstGeom>
        </p:spPr>
      </p:pic>
      <p:sp>
        <p:nvSpPr>
          <p:cNvPr id="6" name="TextBox 5">
            <a:extLst>
              <a:ext uri="{FF2B5EF4-FFF2-40B4-BE49-F238E27FC236}">
                <a16:creationId xmlns:a16="http://schemas.microsoft.com/office/drawing/2014/main" id="{43795311-0262-48E8-5594-FF0B786AECE9}"/>
              </a:ext>
            </a:extLst>
          </p:cNvPr>
          <p:cNvSpPr txBox="1"/>
          <p:nvPr/>
        </p:nvSpPr>
        <p:spPr>
          <a:xfrm>
            <a:off x="5028853" y="6285933"/>
            <a:ext cx="5448648" cy="461665"/>
          </a:xfrm>
          <a:prstGeom prst="rect">
            <a:avLst/>
          </a:prstGeom>
          <a:noFill/>
        </p:spPr>
        <p:txBody>
          <a:bodyPr wrap="square">
            <a:spAutoFit/>
          </a:bodyPr>
          <a:lstStyle/>
          <a:p>
            <a:pPr algn="just"/>
            <a:r>
              <a:rPr lang="en-IE" sz="1200" i="1" dirty="0">
                <a:solidFill>
                  <a:schemeClr val="tx1">
                    <a:lumMod val="65000"/>
                    <a:lumOff val="35000"/>
                  </a:schemeClr>
                </a:solidFill>
                <a:effectLst/>
                <a:latin typeface="Calibri" panose="020F0502020204030204" pitchFamily="34" charset="0"/>
                <a:ea typeface="Times New Roman" panose="02020603050405020304" pitchFamily="18" charset="0"/>
              </a:rPr>
              <a:t>﻿Simplified geological map (A) of the Sichuan-Yunnan-Guizhou triangle in grey and simplified tectonic map of South China (B), after Xu et al. (2019)</a:t>
            </a:r>
            <a:endParaRPr lang="en-NL" sz="1200" dirty="0">
              <a:solidFill>
                <a:schemeClr val="tx1">
                  <a:lumMod val="65000"/>
                  <a:lumOff val="35000"/>
                </a:schemeClr>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FA930C9-E7AF-0644-95E5-38320CE50D14}"/>
              </a:ext>
            </a:extLst>
          </p:cNvPr>
          <p:cNvSpPr txBox="1"/>
          <p:nvPr/>
        </p:nvSpPr>
        <p:spPr>
          <a:xfrm>
            <a:off x="5529056" y="124573"/>
            <a:ext cx="6194709" cy="1200329"/>
          </a:xfrm>
          <a:prstGeom prst="rect">
            <a:avLst/>
          </a:prstGeom>
          <a:noFill/>
        </p:spPr>
        <p:txBody>
          <a:bodyPr wrap="none" rtlCol="0">
            <a:spAutoFit/>
          </a:bodyPr>
          <a:lstStyle/>
          <a:p>
            <a:r>
              <a:rPr lang="en-GB" sz="3600" dirty="0">
                <a:latin typeface="+mj-lt"/>
                <a:cs typeface="Calibri" panose="020F0502020204030204" pitchFamily="34" charset="0"/>
              </a:rPr>
              <a:t>Sichuan-Yunnan-Guizhou (SYG) </a:t>
            </a:r>
          </a:p>
          <a:p>
            <a:r>
              <a:rPr lang="en-GB" sz="3600" dirty="0">
                <a:latin typeface="+mj-lt"/>
                <a:cs typeface="Calibri" panose="020F0502020204030204" pitchFamily="34" charset="0"/>
              </a:rPr>
              <a:t>Pb-Zn triangle</a:t>
            </a:r>
            <a:endParaRPr lang="en-NL" sz="36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D20F3F76-FB4F-E646-BC91-811273372ED9}"/>
              </a:ext>
            </a:extLst>
          </p:cNvPr>
          <p:cNvPicPr>
            <a:picLocks noChangeAspect="1"/>
          </p:cNvPicPr>
          <p:nvPr/>
        </p:nvPicPr>
        <p:blipFill>
          <a:blip r:embed="rId4"/>
          <a:stretch>
            <a:fillRect/>
          </a:stretch>
        </p:blipFill>
        <p:spPr>
          <a:xfrm>
            <a:off x="5529056" y="1283181"/>
            <a:ext cx="2426224" cy="289587"/>
          </a:xfrm>
          <a:prstGeom prst="rect">
            <a:avLst/>
          </a:prstGeom>
        </p:spPr>
      </p:pic>
      <p:sp>
        <p:nvSpPr>
          <p:cNvPr id="2" name="TextBox 1">
            <a:extLst>
              <a:ext uri="{FF2B5EF4-FFF2-40B4-BE49-F238E27FC236}">
                <a16:creationId xmlns:a16="http://schemas.microsoft.com/office/drawing/2014/main" id="{20346DDC-301D-3BD7-B4E0-BA91F7149311}"/>
              </a:ext>
            </a:extLst>
          </p:cNvPr>
          <p:cNvSpPr txBox="1"/>
          <p:nvPr/>
        </p:nvSpPr>
        <p:spPr>
          <a:xfrm>
            <a:off x="5187823" y="1681969"/>
            <a:ext cx="6877177" cy="4616648"/>
          </a:xfrm>
          <a:prstGeom prst="rect">
            <a:avLst/>
          </a:prstGeom>
          <a:noFill/>
        </p:spPr>
        <p:txBody>
          <a:bodyPr wrap="square" rtlCol="0">
            <a:spAutoFit/>
          </a:bodyPr>
          <a:lstStyle/>
          <a:p>
            <a:pPr marL="285750" indent="-285750">
              <a:buFont typeface="Arial" panose="020B0604020202020204" pitchFamily="34" charset="0"/>
              <a:buChar char="•"/>
            </a:pPr>
            <a:r>
              <a:rPr lang="en-NL"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~170,000 km</a:t>
            </a:r>
            <a:r>
              <a:rPr lang="en-GB" baseline="30000" dirty="0">
                <a:latin typeface="Calibri" panose="020F0502020204030204" pitchFamily="34" charset="0"/>
                <a:cs typeface="Calibri" panose="020F0502020204030204" pitchFamily="34" charset="0"/>
              </a:rPr>
              <a:t>2</a:t>
            </a:r>
            <a:r>
              <a:rPr lang="en-GB" dirty="0">
                <a:latin typeface="Calibri" panose="020F0502020204030204" pitchFamily="34" charset="0"/>
                <a:cs typeface="Calibri" panose="020F0502020204030204" pitchFamily="34" charset="0"/>
              </a:rPr>
              <a:t> and consists of </a:t>
            </a:r>
            <a:r>
              <a:rPr lang="en-GB" dirty="0" err="1">
                <a:latin typeface="Calibri" panose="020F0502020204030204" pitchFamily="34" charset="0"/>
                <a:cs typeface="Calibri" panose="020F0502020204030204" pitchFamily="34" charset="0"/>
              </a:rPr>
              <a:t>northeastern</a:t>
            </a:r>
            <a:r>
              <a:rPr lang="en-GB" dirty="0">
                <a:latin typeface="Calibri" panose="020F0502020204030204" pitchFamily="34" charset="0"/>
                <a:cs typeface="Calibri" panose="020F0502020204030204" pitchFamily="34" charset="0"/>
              </a:rPr>
              <a:t> Yunnan Province, </a:t>
            </a:r>
            <a:r>
              <a:rPr lang="en-GB" dirty="0" err="1">
                <a:latin typeface="Calibri" panose="020F0502020204030204" pitchFamily="34" charset="0"/>
                <a:cs typeface="Calibri" panose="020F0502020204030204" pitchFamily="34" charset="0"/>
              </a:rPr>
              <a:t>northwestern</a:t>
            </a:r>
            <a:r>
              <a:rPr lang="en-GB" dirty="0">
                <a:latin typeface="Calibri" panose="020F0502020204030204" pitchFamily="34" charset="0"/>
                <a:cs typeface="Calibri" panose="020F0502020204030204" pitchFamily="34" charset="0"/>
              </a:rPr>
              <a:t> Guizhou Province, and southwestern Sichuan Province</a:t>
            </a:r>
          </a:p>
          <a:p>
            <a:pPr marL="285750" indent="-28575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 &gt;450 carbonate-hosted Zn-Pb deposits, high grade, rich in Ge-Ag-Ga-Hg-Cd. </a:t>
            </a:r>
            <a:r>
              <a:rPr lang="en-NL">
                <a:latin typeface="Calibri" panose="020F0502020204030204" pitchFamily="34" charset="0"/>
                <a:cs typeface="Calibri" panose="020F0502020204030204" pitchFamily="34" charset="0"/>
              </a:rPr>
              <a:t>The Huize deposit contains ~7 Mt metal reserves with an average grade &gt; 25% Pb+Zn. Several other large Zn-Pb deposits have grades in the range of 10-30% Pb+Zn and contain between 0.65 and 4.2 Mt metal resources (Zhang et al., 2015)   </a:t>
            </a: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 Four regional fault belts, numerous secondary NE-SW- and NW-SE trending faults and thrust-fold belts. </a:t>
            </a:r>
            <a:r>
              <a:rPr lang="en-NL">
                <a:latin typeface="Calibri" panose="020F0502020204030204" pitchFamily="34" charset="0"/>
                <a:cs typeface="Calibri" panose="020F0502020204030204" pitchFamily="34" charset="0"/>
              </a:rPr>
              <a:t>The Zn-Pb deposits are usually located near deep-seated regional faults and spatially associated with fault intersections and thrust-fold systems. </a:t>
            </a: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 Extensive Permian </a:t>
            </a:r>
            <a:r>
              <a:rPr lang="en-GB" dirty="0" err="1">
                <a:latin typeface="Calibri" panose="020F0502020204030204" pitchFamily="34" charset="0"/>
                <a:cs typeface="Calibri" panose="020F0502020204030204" pitchFamily="34" charset="0"/>
              </a:rPr>
              <a:t>Emeishan</a:t>
            </a:r>
            <a:r>
              <a:rPr lang="en-GB" dirty="0">
                <a:latin typeface="Calibri" panose="020F0502020204030204" pitchFamily="34" charset="0"/>
                <a:cs typeface="Calibri" panose="020F0502020204030204" pitchFamily="34" charset="0"/>
              </a:rPr>
              <a:t> basalt are spatially associated with the Pb-Zn mineralization; &gt;50 outcrops of diabase and gabbro sills and dykes are distributed along the </a:t>
            </a:r>
            <a:r>
              <a:rPr lang="en-GB" dirty="0" err="1">
                <a:latin typeface="Calibri" panose="020F0502020204030204" pitchFamily="34" charset="0"/>
                <a:cs typeface="Calibri" panose="020F0502020204030204" pitchFamily="34" charset="0"/>
              </a:rPr>
              <a:t>Xiaojiang</a:t>
            </a:r>
            <a:r>
              <a:rPr lang="en-GB" dirty="0">
                <a:latin typeface="Calibri" panose="020F0502020204030204" pitchFamily="34" charset="0"/>
                <a:cs typeface="Calibri" panose="020F0502020204030204" pitchFamily="34" charset="0"/>
              </a:rPr>
              <a:t> fault belt</a:t>
            </a:r>
            <a:endParaRPr lang="en-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34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795311-0262-48E8-5594-FF0B786AECE9}"/>
              </a:ext>
            </a:extLst>
          </p:cNvPr>
          <p:cNvSpPr txBox="1"/>
          <p:nvPr/>
        </p:nvSpPr>
        <p:spPr>
          <a:xfrm>
            <a:off x="3371676" y="6545539"/>
            <a:ext cx="5448648" cy="276999"/>
          </a:xfrm>
          <a:prstGeom prst="rect">
            <a:avLst/>
          </a:prstGeom>
          <a:noFill/>
        </p:spPr>
        <p:txBody>
          <a:bodyPr wrap="square">
            <a:spAutoFit/>
          </a:bodyPr>
          <a:lstStyle/>
          <a:p>
            <a:pPr algn="just"/>
            <a:r>
              <a:rPr lang="en-IE" sz="1200" i="1" dirty="0">
                <a:solidFill>
                  <a:schemeClr val="tx1">
                    <a:lumMod val="65000"/>
                    <a:lumOff val="35000"/>
                  </a:schemeClr>
                </a:solidFill>
                <a:effectLst/>
                <a:latin typeface="Calibri" panose="020F0502020204030204" pitchFamily="34" charset="0"/>
                <a:ea typeface="Times New Roman" panose="02020603050405020304" pitchFamily="18" charset="0"/>
              </a:rPr>
              <a:t>Leach and Song, 2020</a:t>
            </a:r>
            <a:endParaRPr lang="en-NL" sz="1200" dirty="0">
              <a:solidFill>
                <a:schemeClr val="tx1">
                  <a:lumMod val="65000"/>
                  <a:lumOff val="35000"/>
                </a:schemeClr>
              </a:solidFill>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20346DDC-301D-3BD7-B4E0-BA91F7149311}"/>
              </a:ext>
            </a:extLst>
          </p:cNvPr>
          <p:cNvSpPr txBox="1"/>
          <p:nvPr/>
        </p:nvSpPr>
        <p:spPr>
          <a:xfrm>
            <a:off x="5747647" y="1935391"/>
            <a:ext cx="6226412" cy="1200329"/>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 The stratigraphy consists of a pre-</a:t>
            </a:r>
            <a:r>
              <a:rPr lang="en-GB" dirty="0" err="1">
                <a:latin typeface="Calibri" panose="020F0502020204030204" pitchFamily="34" charset="0"/>
                <a:cs typeface="Calibri" panose="020F0502020204030204" pitchFamily="34" charset="0"/>
              </a:rPr>
              <a:t>Sinian</a:t>
            </a:r>
            <a:r>
              <a:rPr lang="en-GB" dirty="0">
                <a:latin typeface="Calibri" panose="020F0502020204030204" pitchFamily="34" charset="0"/>
                <a:cs typeface="Calibri" panose="020F0502020204030204" pitchFamily="34" charset="0"/>
              </a:rPr>
              <a:t> basement, </a:t>
            </a:r>
            <a:r>
              <a:rPr lang="en-GB" dirty="0" err="1">
                <a:latin typeface="Calibri" panose="020F0502020204030204" pitchFamily="34" charset="0"/>
                <a:cs typeface="Calibri" panose="020F0502020204030204" pitchFamily="34" charset="0"/>
              </a:rPr>
              <a:t>Sinian</a:t>
            </a:r>
            <a:r>
              <a:rPr lang="en-GB" dirty="0">
                <a:latin typeface="Calibri" panose="020F0502020204030204" pitchFamily="34" charset="0"/>
                <a:cs typeface="Calibri" panose="020F0502020204030204" pitchFamily="34" charset="0"/>
              </a:rPr>
              <a:t> (Neoproterozoic) to lower Mesozoic submarine sedimentary sequences, and Jurassic to Cenozoic terrigenous sediments</a:t>
            </a:r>
          </a:p>
        </p:txBody>
      </p:sp>
      <p:sp>
        <p:nvSpPr>
          <p:cNvPr id="5" name="TextBox 4">
            <a:extLst>
              <a:ext uri="{FF2B5EF4-FFF2-40B4-BE49-F238E27FC236}">
                <a16:creationId xmlns:a16="http://schemas.microsoft.com/office/drawing/2014/main" id="{FA904531-EE36-78CE-0E7D-44E0EE896A05}"/>
              </a:ext>
            </a:extLst>
          </p:cNvPr>
          <p:cNvSpPr txBox="1"/>
          <p:nvPr/>
        </p:nvSpPr>
        <p:spPr>
          <a:xfrm>
            <a:off x="5747647" y="3379658"/>
            <a:ext cx="6226412" cy="2739211"/>
          </a:xfrm>
          <a:prstGeom prst="rect">
            <a:avLst/>
          </a:prstGeom>
          <a:solidFill>
            <a:schemeClr val="bg1"/>
          </a:solidFill>
        </p:spPr>
        <p:txBody>
          <a:bodyPr wrap="square" rtlCol="0">
            <a:spAutoFit/>
          </a:bodyPr>
          <a:lstStyle/>
          <a:p>
            <a:pPr marL="285750" indent="-285750">
              <a:spcBef>
                <a:spcPts val="600"/>
              </a:spcBef>
              <a:buFont typeface="Arial" panose="020B0604020202020204" pitchFamily="34" charset="0"/>
              <a:buChar char="•"/>
            </a:pPr>
            <a:r>
              <a:rPr lang="en-GB" dirty="0">
                <a:latin typeface="Calibri" panose="020F0502020204030204" pitchFamily="34" charset="0"/>
                <a:cs typeface="Calibri" panose="020F0502020204030204" pitchFamily="34" charset="0"/>
              </a:rPr>
              <a:t>M</a:t>
            </a:r>
            <a:r>
              <a:rPr lang="en-NL">
                <a:latin typeface="Calibri" panose="020F0502020204030204" pitchFamily="34" charset="0"/>
                <a:cs typeface="Calibri" panose="020F0502020204030204" pitchFamily="34" charset="0"/>
              </a:rPr>
              <a:t>ineralization</a:t>
            </a:r>
            <a:r>
              <a:rPr lang="en-GB" dirty="0">
                <a:latin typeface="Calibri" panose="020F0502020204030204" pitchFamily="34" charset="0"/>
                <a:cs typeface="Calibri" panose="020F0502020204030204" pitchFamily="34" charset="0"/>
              </a:rPr>
              <a:t> are</a:t>
            </a:r>
            <a:r>
              <a:rPr lang="en-NL">
                <a:latin typeface="Calibri" panose="020F0502020204030204" pitchFamily="34" charset="0"/>
                <a:cs typeface="Calibri" panose="020F0502020204030204" pitchFamily="34" charset="0"/>
              </a:rPr>
              <a:t> </a:t>
            </a:r>
            <a:r>
              <a:rPr lang="en-NL" dirty="0">
                <a:latin typeface="Calibri" panose="020F0502020204030204" pitchFamily="34" charset="0"/>
                <a:cs typeface="Calibri" panose="020F0502020204030204" pitchFamily="34" charset="0"/>
              </a:rPr>
              <a:t>mainly hosted by the rocks ranged from Sinian to Permian. Dolostone of the Sinian and Early Carboniferous ages are the major ore-bearing rocks, accounting for ~70% of the Pb+Zn reserves (Wu et al., </a:t>
            </a:r>
            <a:r>
              <a:rPr lang="en-NL">
                <a:latin typeface="Calibri" panose="020F0502020204030204" pitchFamily="34" charset="0"/>
                <a:cs typeface="Calibri" panose="020F0502020204030204" pitchFamily="34" charset="0"/>
              </a:rPr>
              <a:t>2013)</a:t>
            </a:r>
            <a:endParaRPr lang="en-GB" dirty="0">
              <a:latin typeface="Calibri" panose="020F0502020204030204" pitchFamily="34" charset="0"/>
              <a:cs typeface="Calibri" panose="020F0502020204030204" pitchFamily="34" charset="0"/>
            </a:endParaRPr>
          </a:p>
          <a:p>
            <a:pPr>
              <a:spcBef>
                <a:spcPts val="600"/>
              </a:spcBef>
            </a:pPr>
            <a:endParaRPr lang="en-NL" dirty="0">
              <a:latin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NL">
                <a:latin typeface="Calibri" panose="020F0502020204030204" pitchFamily="34" charset="0"/>
                <a:cs typeface="Calibri" panose="020F0502020204030204" pitchFamily="34" charset="0"/>
              </a:rPr>
              <a:t>Sulfide </a:t>
            </a:r>
            <a:r>
              <a:rPr lang="en-NL" dirty="0">
                <a:latin typeface="Calibri" panose="020F0502020204030204" pitchFamily="34" charset="0"/>
                <a:cs typeface="Calibri" panose="020F0502020204030204" pitchFamily="34" charset="0"/>
              </a:rPr>
              <a:t>orebodies are generally present as stratabound lenses in bedding-parallel fractures or as pipe-like orebodies with high-angle thrust, both of which are related to regional </a:t>
            </a:r>
            <a:r>
              <a:rPr lang="en-NL">
                <a:latin typeface="Calibri" panose="020F0502020204030204" pitchFamily="34" charset="0"/>
                <a:cs typeface="Calibri" panose="020F0502020204030204" pitchFamily="34" charset="0"/>
              </a:rPr>
              <a:t>compressive deformation</a:t>
            </a:r>
            <a:endParaRPr lang="en-NL"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6E860FB-9BAF-1C48-B866-EBB08F81927B}"/>
              </a:ext>
            </a:extLst>
          </p:cNvPr>
          <p:cNvSpPr txBox="1"/>
          <p:nvPr/>
        </p:nvSpPr>
        <p:spPr>
          <a:xfrm>
            <a:off x="6096000" y="258597"/>
            <a:ext cx="6194709" cy="1200329"/>
          </a:xfrm>
          <a:prstGeom prst="rect">
            <a:avLst/>
          </a:prstGeom>
          <a:noFill/>
        </p:spPr>
        <p:txBody>
          <a:bodyPr wrap="none" rtlCol="0">
            <a:spAutoFit/>
          </a:bodyPr>
          <a:lstStyle/>
          <a:p>
            <a:r>
              <a:rPr lang="en-GB" sz="3600" dirty="0">
                <a:latin typeface="+mj-lt"/>
                <a:cs typeface="Calibri" panose="020F0502020204030204" pitchFamily="34" charset="0"/>
              </a:rPr>
              <a:t>Sichuan-Yunnan-Guizhou (SYG) </a:t>
            </a:r>
          </a:p>
          <a:p>
            <a:r>
              <a:rPr lang="en-GB" sz="3600" dirty="0">
                <a:latin typeface="+mj-lt"/>
                <a:cs typeface="Calibri" panose="020F0502020204030204" pitchFamily="34" charset="0"/>
              </a:rPr>
              <a:t>Pb-Zn triangle </a:t>
            </a:r>
            <a:endParaRPr lang="en-NL" sz="36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B54534D8-DC03-294F-9F8B-109710A9D3FB}"/>
              </a:ext>
            </a:extLst>
          </p:cNvPr>
          <p:cNvPicPr>
            <a:picLocks noChangeAspect="1"/>
          </p:cNvPicPr>
          <p:nvPr/>
        </p:nvPicPr>
        <p:blipFill rotWithShape="1">
          <a:blip r:embed="rId3"/>
          <a:srcRect b="6306"/>
          <a:stretch/>
        </p:blipFill>
        <p:spPr>
          <a:xfrm>
            <a:off x="54142" y="643595"/>
            <a:ext cx="5435600" cy="5901944"/>
          </a:xfrm>
          <a:prstGeom prst="rect">
            <a:avLst/>
          </a:prstGeom>
        </p:spPr>
      </p:pic>
      <p:sp>
        <p:nvSpPr>
          <p:cNvPr id="9" name="TextBox 8">
            <a:extLst>
              <a:ext uri="{FF2B5EF4-FFF2-40B4-BE49-F238E27FC236}">
                <a16:creationId xmlns:a16="http://schemas.microsoft.com/office/drawing/2014/main" id="{6E3DC74E-0FFC-2546-A33F-E378540A39D0}"/>
              </a:ext>
            </a:extLst>
          </p:cNvPr>
          <p:cNvSpPr txBox="1"/>
          <p:nvPr/>
        </p:nvSpPr>
        <p:spPr>
          <a:xfrm>
            <a:off x="174618" y="366596"/>
            <a:ext cx="4109971" cy="369332"/>
          </a:xfrm>
          <a:prstGeom prst="rect">
            <a:avLst/>
          </a:prstGeom>
          <a:noFill/>
        </p:spPr>
        <p:txBody>
          <a:bodyPr wrap="none" rtlCol="0">
            <a:spAutoFit/>
          </a:bodyPr>
          <a:lstStyle/>
          <a:p>
            <a:r>
              <a:rPr lang="en-US" dirty="0"/>
              <a:t>Stratigraphic column of the Yangtze block</a:t>
            </a:r>
          </a:p>
        </p:txBody>
      </p:sp>
      <p:pic>
        <p:nvPicPr>
          <p:cNvPr id="10" name="Picture 9">
            <a:extLst>
              <a:ext uri="{FF2B5EF4-FFF2-40B4-BE49-F238E27FC236}">
                <a16:creationId xmlns:a16="http://schemas.microsoft.com/office/drawing/2014/main" id="{E0BC21C0-E15E-2D47-934B-5ECE623FC4A3}"/>
              </a:ext>
            </a:extLst>
          </p:cNvPr>
          <p:cNvPicPr>
            <a:picLocks noChangeAspect="1"/>
          </p:cNvPicPr>
          <p:nvPr/>
        </p:nvPicPr>
        <p:blipFill>
          <a:blip r:embed="rId4"/>
          <a:stretch>
            <a:fillRect/>
          </a:stretch>
        </p:blipFill>
        <p:spPr>
          <a:xfrm>
            <a:off x="6088041" y="1486429"/>
            <a:ext cx="2426224" cy="289587"/>
          </a:xfrm>
          <a:prstGeom prst="rect">
            <a:avLst/>
          </a:prstGeom>
        </p:spPr>
      </p:pic>
    </p:spTree>
    <p:extLst>
      <p:ext uri="{BB962C8B-B14F-4D97-AF65-F5344CB8AC3E}">
        <p14:creationId xmlns:p14="http://schemas.microsoft.com/office/powerpoint/2010/main" val="30531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C9D14-AC50-9445-A7CE-65F9DFEA71B0}"/>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a:r>
              <a:rPr lang="en-US" sz="3600" kern="1200" cap="none" dirty="0">
                <a:solidFill>
                  <a:schemeClr val="tx1"/>
                </a:solidFill>
                <a:latin typeface="+mj-lt"/>
                <a:ea typeface="+mj-ea"/>
                <a:cs typeface="+mj-cs"/>
              </a:rPr>
              <a:t>Huize Pb-Zn-(Ag-Ge) deposit</a:t>
            </a:r>
            <a:endParaRPr lang="en-US" sz="3600"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0A76E494-FAE3-364A-975D-9726F8FE4357}"/>
              </a:ext>
            </a:extLst>
          </p:cNvPr>
          <p:cNvSpPr txBox="1"/>
          <p:nvPr/>
        </p:nvSpPr>
        <p:spPr>
          <a:xfrm>
            <a:off x="499520" y="6300228"/>
            <a:ext cx="11186863" cy="767904"/>
          </a:xfrm>
          <a:prstGeom prst="rect">
            <a:avLst/>
          </a:prstGeom>
        </p:spPr>
        <p:txBody>
          <a:bodyPr vert="horz" lIns="91440" tIns="45720" rIns="91440" bIns="45720" rtlCol="0" anchor="ctr">
            <a:normAutofit/>
          </a:bodyPr>
          <a:lstStyle/>
          <a:p>
            <a:pPr algn="ctr">
              <a:lnSpc>
                <a:spcPct val="90000"/>
              </a:lnSpc>
              <a:spcAft>
                <a:spcPts val="600"/>
              </a:spcAft>
            </a:pPr>
            <a:r>
              <a:rPr lang="en-US" sz="1400" i="1" dirty="0">
                <a:effectLst/>
              </a:rPr>
              <a:t>Sketch map of the regional structure (A) and deposit geology (B) of the Huize Zn-Pb-(Ag-Ge) deposit (modified from Han et al., 2015)  </a:t>
            </a:r>
            <a:endParaRPr lang="en-US" sz="1400" dirty="0">
              <a:effectLst/>
            </a:endParaRPr>
          </a:p>
        </p:txBody>
      </p:sp>
      <p:pic>
        <p:nvPicPr>
          <p:cNvPr id="6" name="Picture 5" descr="A picture containing map, screenshot&#10;&#10;Description automatically generated">
            <a:extLst>
              <a:ext uri="{FF2B5EF4-FFF2-40B4-BE49-F238E27FC236}">
                <a16:creationId xmlns:a16="http://schemas.microsoft.com/office/drawing/2014/main" id="{62BC77BD-F0AE-E641-9AC6-AD77F8290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737" y="2921156"/>
            <a:ext cx="9972063" cy="3689659"/>
          </a:xfrm>
          <a:prstGeom prst="rect">
            <a:avLst/>
          </a:prstGeom>
        </p:spPr>
      </p:pic>
      <p:pic>
        <p:nvPicPr>
          <p:cNvPr id="14" name="Picture 13">
            <a:extLst>
              <a:ext uri="{FF2B5EF4-FFF2-40B4-BE49-F238E27FC236}">
                <a16:creationId xmlns:a16="http://schemas.microsoft.com/office/drawing/2014/main" id="{AB16206A-0F69-314E-80A4-A55FE14AFFFD}"/>
              </a:ext>
            </a:extLst>
          </p:cNvPr>
          <p:cNvPicPr>
            <a:picLocks noChangeAspect="1"/>
          </p:cNvPicPr>
          <p:nvPr/>
        </p:nvPicPr>
        <p:blipFill>
          <a:blip r:embed="rId4"/>
          <a:stretch>
            <a:fillRect/>
          </a:stretch>
        </p:blipFill>
        <p:spPr>
          <a:xfrm>
            <a:off x="5052867" y="996288"/>
            <a:ext cx="2426224" cy="289587"/>
          </a:xfrm>
          <a:prstGeom prst="rect">
            <a:avLst/>
          </a:prstGeom>
        </p:spPr>
      </p:pic>
      <p:sp>
        <p:nvSpPr>
          <p:cNvPr id="13" name="TextBox 12">
            <a:extLst>
              <a:ext uri="{FF2B5EF4-FFF2-40B4-BE49-F238E27FC236}">
                <a16:creationId xmlns:a16="http://schemas.microsoft.com/office/drawing/2014/main" id="{669C56AE-CECF-7742-93BF-55DF1332681F}"/>
              </a:ext>
            </a:extLst>
          </p:cNvPr>
          <p:cNvSpPr txBox="1"/>
          <p:nvPr/>
        </p:nvSpPr>
        <p:spPr>
          <a:xfrm>
            <a:off x="672548" y="1032588"/>
            <a:ext cx="11519452" cy="1754326"/>
          </a:xfrm>
          <a:prstGeom prst="rect">
            <a:avLst/>
          </a:prstGeom>
          <a:noFill/>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largest Zn-Pb deposits (15.56 Mt at 24.15% </a:t>
            </a:r>
            <a:r>
              <a:rPr lang="en-US" dirty="0" err="1"/>
              <a:t>Zn+Pb</a:t>
            </a:r>
            <a:r>
              <a:rPr lang="en-US" dirty="0"/>
              <a:t>) in the Yangtze block, with important mining by-products of Ge, and Ag (ore grade: 62.1 ppm Ge, and 54.7 ppm Ag, Han et al., 2012).</a:t>
            </a:r>
          </a:p>
          <a:p>
            <a:pPr marL="285750" indent="-285750">
              <a:buFont typeface="Arial" panose="020B0604020202020204" pitchFamily="34" charset="0"/>
              <a:buChar char="•"/>
            </a:pPr>
            <a:r>
              <a:rPr lang="en-US" dirty="0"/>
              <a:t>The deposit consists of the main </a:t>
            </a:r>
            <a:r>
              <a:rPr lang="en-US" dirty="0" err="1"/>
              <a:t>Qilinchang</a:t>
            </a:r>
            <a:r>
              <a:rPr lang="en-US" dirty="0"/>
              <a:t> and </a:t>
            </a:r>
            <a:r>
              <a:rPr lang="en-US" dirty="0" err="1"/>
              <a:t>Kuangshanchang</a:t>
            </a:r>
            <a:r>
              <a:rPr lang="en-US" dirty="0"/>
              <a:t> ore blocks, and the minor </a:t>
            </a:r>
            <a:r>
              <a:rPr lang="en-US" dirty="0" err="1"/>
              <a:t>Yinchangpo</a:t>
            </a:r>
            <a:r>
              <a:rPr lang="en-US" dirty="0"/>
              <a:t> ore block. </a:t>
            </a:r>
          </a:p>
          <a:p>
            <a:pPr marL="285750" indent="-285750">
              <a:buFont typeface="Arial" panose="020B0604020202020204" pitchFamily="34" charset="0"/>
              <a:buChar char="•"/>
            </a:pPr>
            <a:r>
              <a:rPr lang="en-US" dirty="0"/>
              <a:t>The strata in the deposit area are composed of carbonate and clastic rocks of late Neoproterozoic to Early Cambrian and Middle Devonian to Early Permian ages that strike northeast and dip to the southeast.</a:t>
            </a:r>
          </a:p>
        </p:txBody>
      </p:sp>
    </p:spTree>
    <p:extLst>
      <p:ext uri="{BB962C8B-B14F-4D97-AF65-F5344CB8AC3E}">
        <p14:creationId xmlns:p14="http://schemas.microsoft.com/office/powerpoint/2010/main" val="3727219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5437</Words>
  <Application>Microsoft Macintosh PowerPoint</Application>
  <PresentationFormat>Widescreen</PresentationFormat>
  <Paragraphs>383</Paragraphs>
  <Slides>40</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Google Sans</vt:lpstr>
      <vt:lpstr>MuseoSans</vt:lpstr>
      <vt:lpstr>Arial</vt:lpstr>
      <vt:lpstr>Calibri</vt:lpstr>
      <vt:lpstr>Calibri Light</vt:lpstr>
      <vt:lpstr>Courier New</vt:lpstr>
      <vt:lpstr>Helvetica</vt:lpstr>
      <vt:lpstr>Times</vt:lpstr>
      <vt:lpstr>Times New Roman</vt:lpstr>
      <vt:lpstr>Office Theme</vt:lpstr>
      <vt:lpstr>PowerPoint Presentation</vt:lpstr>
      <vt:lpstr>PowerPoint Presentation</vt:lpstr>
      <vt:lpstr>Outline</vt:lpstr>
      <vt:lpstr>1. Tectonic evolution history of China</vt:lpstr>
      <vt:lpstr>1. Tectonic evolution history of China</vt:lpstr>
      <vt:lpstr>PowerPoint Presentation</vt:lpstr>
      <vt:lpstr>PowerPoint Presentation</vt:lpstr>
      <vt:lpstr>PowerPoint Presentation</vt:lpstr>
      <vt:lpstr>Huize Pb-Zn-(Ag-Ge) deposit</vt:lpstr>
      <vt:lpstr>Huize Pb-Zn-(Ag-Ge) deposit</vt:lpstr>
      <vt:lpstr>Huize Pb-Zn-(Cd-Ag-Ge) deposit</vt:lpstr>
      <vt:lpstr>Huize Pb-Zn-(Cd-Ag-Ge) deposit</vt:lpstr>
      <vt:lpstr>Huize Pb-Zn-(Cd-Ag-Ge) deposit</vt:lpstr>
      <vt:lpstr>Huize Pb-Zn-(Cd-Ag-Ge) deposit</vt:lpstr>
      <vt:lpstr>Genesis</vt:lpstr>
      <vt:lpstr>Genesis</vt:lpstr>
      <vt:lpstr>PowerPoint Presentation</vt:lpstr>
      <vt:lpstr>PowerPoint Presentation</vt:lpstr>
      <vt:lpstr>PowerPoint Presentation</vt:lpstr>
      <vt:lpstr>PowerPoint Presentation</vt:lpstr>
      <vt:lpstr>PowerPoint Presentation</vt:lpstr>
      <vt:lpstr>PowerPoint Presentation</vt:lpstr>
      <vt:lpstr>Genesis</vt:lpstr>
      <vt:lpstr>PowerPoint Presentation</vt:lpstr>
      <vt:lpstr>PowerPoint Presentation</vt:lpstr>
      <vt:lpstr>Fankou Pb-Zn-(Ag-Ga-Ge-Cd) deposit</vt:lpstr>
      <vt:lpstr>Fankou Pb-Zn-(Ag-Ga-Ge-Cd) deposit</vt:lpstr>
      <vt:lpstr>Fankou Pb-Zn-(Ag-Ga-Ge-Cd) deposit</vt:lpstr>
      <vt:lpstr>Fankou Pb-Zn-(Ag-Ga-Ge-Cd) deposit</vt:lpstr>
      <vt:lpstr>Fankou Pb-Zn-(Ag-Ga-Ge-Cd) deposit</vt:lpstr>
      <vt:lpstr>Fankou Pb-Zn-(Ag-Ga-Ge-Cd) deposit</vt:lpstr>
      <vt:lpstr>Fankou Pb-Zn-(Ag-Ga-Ge-Cd) deposit</vt:lpstr>
      <vt:lpstr>Genesis</vt:lpstr>
      <vt:lpstr>4. Wrap up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Lingli Zhou</dc:creator>
  <cp:lastModifiedBy>Lingli Zhou</cp:lastModifiedBy>
  <cp:revision>1</cp:revision>
  <dcterms:created xsi:type="dcterms:W3CDTF">2023-09-09T11:39:12Z</dcterms:created>
  <dcterms:modified xsi:type="dcterms:W3CDTF">2023-09-09T11:41:54Z</dcterms:modified>
</cp:coreProperties>
</file>